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handoutMasterIdLst>
    <p:handoutMasterId r:id="rId47"/>
  </p:handoutMasterIdLst>
  <p:sldIdLst>
    <p:sldId id="292" r:id="rId4"/>
    <p:sldId id="855" r:id="rId5"/>
    <p:sldId id="2316" r:id="rId6"/>
    <p:sldId id="2682" r:id="rId7"/>
    <p:sldId id="943" r:id="rId9"/>
    <p:sldId id="2523" r:id="rId10"/>
    <p:sldId id="2525" r:id="rId11"/>
    <p:sldId id="2527" r:id="rId12"/>
    <p:sldId id="2614" r:id="rId13"/>
    <p:sldId id="2615" r:id="rId14"/>
    <p:sldId id="2616" r:id="rId15"/>
    <p:sldId id="2683" r:id="rId16"/>
    <p:sldId id="2649" r:id="rId17"/>
    <p:sldId id="2528" r:id="rId18"/>
    <p:sldId id="2529" r:id="rId19"/>
    <p:sldId id="944" r:id="rId20"/>
    <p:sldId id="2172" r:id="rId21"/>
    <p:sldId id="2039" r:id="rId22"/>
    <p:sldId id="2127" r:id="rId23"/>
    <p:sldId id="2044" r:id="rId24"/>
    <p:sldId id="2053" r:id="rId25"/>
    <p:sldId id="2723" r:id="rId26"/>
    <p:sldId id="2074" r:id="rId27"/>
    <p:sldId id="1224" r:id="rId28"/>
    <p:sldId id="2618" r:id="rId29"/>
    <p:sldId id="2426" r:id="rId30"/>
    <p:sldId id="2619" r:id="rId31"/>
    <p:sldId id="2620" r:id="rId32"/>
    <p:sldId id="2530" r:id="rId33"/>
    <p:sldId id="2744" r:id="rId34"/>
    <p:sldId id="2745" r:id="rId35"/>
    <p:sldId id="2746" r:id="rId36"/>
    <p:sldId id="2747" r:id="rId37"/>
    <p:sldId id="2748" r:id="rId38"/>
    <p:sldId id="2749" r:id="rId39"/>
    <p:sldId id="2750" r:id="rId40"/>
    <p:sldId id="2751" r:id="rId41"/>
    <p:sldId id="2752" r:id="rId42"/>
    <p:sldId id="2753" r:id="rId43"/>
    <p:sldId id="2754" r:id="rId44"/>
    <p:sldId id="2755" r:id="rId45"/>
    <p:sldId id="724" r:id="rId46"/>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kern="1200" baseline="0">
        <a:solidFill>
          <a:schemeClr val="tx1"/>
        </a:solidFill>
        <a:latin typeface="Calibri" panose="020F0502020204030204" pitchFamily="2"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4F80BD"/>
    <a:srgbClr val="FF9600"/>
    <a:srgbClr val="EBC970"/>
    <a:srgbClr val="FF0000"/>
    <a:srgbClr val="EB9971"/>
    <a:srgbClr val="FFCA00"/>
    <a:srgbClr val="FFCD00"/>
    <a:srgbClr val="FFD5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498" y="-108"/>
      </p:cViewPr>
      <p:guideLst>
        <p:guide orient="horz" pos="2712"/>
        <p:guide pos="3540"/>
      </p:guideLst>
    </p:cSldViewPr>
  </p:slideViewPr>
  <p:notesTextViewPr>
    <p:cViewPr>
      <p:scale>
        <a:sx n="1" d="1"/>
        <a:sy n="1" d="1"/>
      </p:scale>
      <p:origin x="0" y="0"/>
    </p:cViewPr>
  </p:notesTextViewPr>
  <p:gridSpacing cx="69848" cy="6984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bleStyles" Target="tableStyles.xml"/><Relationship Id="rId5" Type="http://schemas.openxmlformats.org/officeDocument/2006/relationships/slide" Target="slides/slide2.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handoutMaster" Target="handoutMasters/handoutMaster1.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Administrator\Desktop\2019&#24180;11111\2018&#12289;19&#24180;&#21457;&#24323;&#30005;&#32479;&#35745;.xls"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Administrator\Desktop\2019&#24180;11111\2018&#12289;19&#24180;&#21457;&#24323;&#30005;&#32479;&#3574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ministrator\Desktop\&#29702;&#35770;&#21151;&#29575;&#39044;&#27979;&#21382;&#21490;&#26597;&#35810;1111.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ministrator\Desktop\&#29702;&#35770;&#21151;&#29575;&#39044;&#27979;&#21382;&#21490;&#26597;&#35810;1111.xls"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file:///C:\Users\Administrator\Desktop\&#20132;&#26131;&#23545;&#27604;&#30011;&#22270;&#27169;&#26495;12.05.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file:///C:\Users\Administrator\Desktop\&#20132;&#26131;&#23545;&#27604;&#30011;&#22270;&#27169;&#26495;12.05.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C:\Users\Administrator\Desktop\12&#26376;\&#35199;&#21271;\12&#26376;&#26032;&#33021;&#28304;&#21463;&#38459;&#26102;&#38388;&#20998;&#24067;&#2227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en-US" altLang="zh-CN"/>
              <a:t>2019</a:t>
            </a:r>
            <a:r>
              <a:rPr altLang="en-US"/>
              <a:t>年新能源发电情况</a:t>
            </a:r>
            <a:endParaRPr altLang="en-US"/>
          </a:p>
        </c:rich>
      </c:tx>
      <c:layout/>
      <c:overlay val="0"/>
      <c:spPr>
        <a:noFill/>
        <a:ln>
          <a:noFill/>
        </a:ln>
        <a:effectLst/>
      </c:spPr>
    </c:title>
    <c:autoTitleDeleted val="0"/>
    <c:plotArea>
      <c:layout/>
      <c:barChart>
        <c:barDir val="col"/>
        <c:grouping val="clustered"/>
        <c:varyColors val="0"/>
        <c:ser>
          <c:idx val="0"/>
          <c:order val="0"/>
          <c:tx>
            <c:strRef>
              <c:f>[2018、19年发弃电统计.xls]Sheet1!$B$5</c:f>
              <c:strCache>
                <c:ptCount val="1"/>
                <c:pt idx="0">
                  <c:v>2019年发电</c:v>
                </c:pt>
              </c:strCache>
            </c:strRef>
          </c:tx>
          <c:spPr>
            <a:solidFill>
              <a:srgbClr val="92D050"/>
            </a:solidFill>
            <a:ln>
              <a:noFill/>
            </a:ln>
            <a:effectLst/>
          </c:spPr>
          <c:invertIfNegative val="0"/>
          <c:dLbls>
            <c:delete val="1"/>
          </c:dLbls>
          <c:cat>
            <c:strRef>
              <c:f>[2018、19年发弃电统计.xls]Sheet1!$C$1:$N$1</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[2018、19年发弃电统计.xls]Sheet1!$C$5:$N$5</c:f>
              <c:numCache>
                <c:formatCode>General</c:formatCode>
                <c:ptCount val="12"/>
                <c:pt idx="0">
                  <c:v>91.18</c:v>
                </c:pt>
                <c:pt idx="1">
                  <c:v>103.52</c:v>
                </c:pt>
                <c:pt idx="2">
                  <c:v>135.11</c:v>
                </c:pt>
                <c:pt idx="3">
                  <c:v>151.7</c:v>
                </c:pt>
                <c:pt idx="4">
                  <c:v>157.19</c:v>
                </c:pt>
                <c:pt idx="5">
                  <c:v>129.7</c:v>
                </c:pt>
                <c:pt idx="6">
                  <c:v>134.14</c:v>
                </c:pt>
                <c:pt idx="7">
                  <c:v>138.17</c:v>
                </c:pt>
                <c:pt idx="8">
                  <c:v>124.34</c:v>
                </c:pt>
                <c:pt idx="9">
                  <c:v>131.65</c:v>
                </c:pt>
                <c:pt idx="10">
                  <c:v>118.39</c:v>
                </c:pt>
                <c:pt idx="11">
                  <c:v>117.12</c:v>
                </c:pt>
              </c:numCache>
            </c:numRef>
          </c:val>
        </c:ser>
        <c:dLbls>
          <c:showLegendKey val="0"/>
          <c:showVal val="0"/>
          <c:showCatName val="0"/>
          <c:showSerName val="0"/>
          <c:showPercent val="0"/>
          <c:showBubbleSize val="0"/>
        </c:dLbls>
        <c:gapWidth val="219"/>
        <c:overlap val="-27"/>
        <c:axId val="925323550"/>
        <c:axId val="494383650"/>
      </c:barChart>
      <c:lineChart>
        <c:grouping val="standard"/>
        <c:varyColors val="0"/>
        <c:ser>
          <c:idx val="1"/>
          <c:order val="1"/>
          <c:tx>
            <c:strRef>
              <c:f>[2018、19年发弃电统计.xls]Sheet1!$B$6</c:f>
              <c:strCache>
                <c:ptCount val="1"/>
                <c:pt idx="0">
                  <c:v>2019年发电</c:v>
                </c:pt>
              </c:strCache>
            </c:strRef>
          </c:tx>
          <c:spPr>
            <a:ln w="28575" cap="rnd">
              <a:solidFill>
                <a:srgbClr val="00B050"/>
              </a:solidFill>
              <a:round/>
            </a:ln>
            <a:effectLst/>
          </c:spPr>
          <c:marker>
            <c:symbol val="circle"/>
            <c:size val="5"/>
            <c:spPr>
              <a:solidFill>
                <a:schemeClr val="accent2"/>
              </a:solidFill>
              <a:ln w="9525">
                <a:solidFill>
                  <a:schemeClr val="accent2"/>
                </a:solidFill>
              </a:ln>
              <a:effectLst/>
            </c:spPr>
          </c:marker>
          <c:dLbls>
            <c:delete val="1"/>
          </c:dLbls>
          <c:val>
            <c:numRef>
              <c:f>[2018、19年发弃电统计.xls]Sheet1!$C$6:$N$6</c:f>
              <c:numCache>
                <c:formatCode>General</c:formatCode>
                <c:ptCount val="12"/>
                <c:pt idx="0">
                  <c:v>91.18</c:v>
                </c:pt>
                <c:pt idx="1">
                  <c:v>103.52</c:v>
                </c:pt>
                <c:pt idx="2">
                  <c:v>135.11</c:v>
                </c:pt>
                <c:pt idx="3">
                  <c:v>151.7</c:v>
                </c:pt>
                <c:pt idx="4">
                  <c:v>157.19</c:v>
                </c:pt>
                <c:pt idx="5">
                  <c:v>129.7</c:v>
                </c:pt>
                <c:pt idx="6">
                  <c:v>134.14</c:v>
                </c:pt>
                <c:pt idx="7">
                  <c:v>138.17</c:v>
                </c:pt>
                <c:pt idx="8">
                  <c:v>124.34</c:v>
                </c:pt>
                <c:pt idx="9">
                  <c:v>131.65</c:v>
                </c:pt>
                <c:pt idx="10">
                  <c:v>118.39</c:v>
                </c:pt>
                <c:pt idx="11">
                  <c:v>117.12</c:v>
                </c:pt>
              </c:numCache>
            </c:numRef>
          </c:val>
          <c:smooth val="0"/>
        </c:ser>
        <c:dLbls>
          <c:showLegendKey val="0"/>
          <c:showVal val="0"/>
          <c:showCatName val="0"/>
          <c:showSerName val="0"/>
          <c:showPercent val="0"/>
          <c:showBubbleSize val="0"/>
        </c:dLbls>
        <c:marker val="1"/>
        <c:smooth val="0"/>
        <c:axId val="925323550"/>
        <c:axId val="494383650"/>
      </c:lineChart>
      <c:catAx>
        <c:axId val="92532355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94383650"/>
        <c:crosses val="autoZero"/>
        <c:auto val="1"/>
        <c:lblAlgn val="ctr"/>
        <c:lblOffset val="100"/>
        <c:noMultiLvlLbl val="0"/>
      </c:catAx>
      <c:valAx>
        <c:axId val="49438365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t>电量</a:t>
                </a:r>
                <a:r>
                  <a:rPr lang="en-US" altLang="zh-CN"/>
                  <a:t>/</a:t>
                </a:r>
                <a:r>
                  <a:rPr altLang="en-US"/>
                  <a:t>亿千瓦时</a:t>
                </a:r>
                <a:endParaRPr altLang="en-US"/>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2532355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en-US" altLang="zh-CN"/>
              <a:t>2019</a:t>
            </a:r>
            <a:r>
              <a:rPr altLang="en-US"/>
              <a:t>年新能源弃电情况</a:t>
            </a:r>
            <a:endParaRPr altLang="en-US"/>
          </a:p>
        </c:rich>
      </c:tx>
      <c:layout/>
      <c:overlay val="0"/>
      <c:spPr>
        <a:noFill/>
        <a:ln>
          <a:noFill/>
        </a:ln>
        <a:effectLst/>
      </c:spPr>
    </c:title>
    <c:autoTitleDeleted val="0"/>
    <c:plotArea>
      <c:layout/>
      <c:barChart>
        <c:barDir val="col"/>
        <c:grouping val="clustered"/>
        <c:varyColors val="0"/>
        <c:ser>
          <c:idx val="0"/>
          <c:order val="0"/>
          <c:tx>
            <c:strRef>
              <c:f>[2018、19年发弃电统计.xls]Sheet1!$B$7</c:f>
              <c:strCache>
                <c:ptCount val="1"/>
                <c:pt idx="0">
                  <c:v>2019年弃电</c:v>
                </c:pt>
              </c:strCache>
            </c:strRef>
          </c:tx>
          <c:spPr>
            <a:solidFill>
              <a:srgbClr val="EB9971"/>
            </a:solidFill>
            <a:ln>
              <a:noFill/>
            </a:ln>
            <a:effectLst/>
          </c:spPr>
          <c:invertIfNegative val="0"/>
          <c:dLbls>
            <c:delete val="1"/>
          </c:dLbls>
          <c:cat>
            <c:strRef>
              <c:f>[2018、19年发弃电统计.xls]Sheet1!$C$1:$N$1</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[2018、19年发弃电统计.xls]Sheet1!$C$7:$N$7</c:f>
              <c:numCache>
                <c:formatCode>General</c:formatCode>
                <c:ptCount val="12"/>
                <c:pt idx="0">
                  <c:v>7.15</c:v>
                </c:pt>
                <c:pt idx="1">
                  <c:v>13.29</c:v>
                </c:pt>
                <c:pt idx="2">
                  <c:v>11.08</c:v>
                </c:pt>
                <c:pt idx="3">
                  <c:v>15.99</c:v>
                </c:pt>
                <c:pt idx="4">
                  <c:v>20.08</c:v>
                </c:pt>
                <c:pt idx="5">
                  <c:v>12.78</c:v>
                </c:pt>
                <c:pt idx="6">
                  <c:v>6.62</c:v>
                </c:pt>
                <c:pt idx="7">
                  <c:v>8.83</c:v>
                </c:pt>
                <c:pt idx="8">
                  <c:v>9.75</c:v>
                </c:pt>
                <c:pt idx="9">
                  <c:v>9.42</c:v>
                </c:pt>
                <c:pt idx="10">
                  <c:v>7.23</c:v>
                </c:pt>
                <c:pt idx="11">
                  <c:v>4.87</c:v>
                </c:pt>
              </c:numCache>
            </c:numRef>
          </c:val>
        </c:ser>
        <c:dLbls>
          <c:showLegendKey val="0"/>
          <c:showVal val="0"/>
          <c:showCatName val="0"/>
          <c:showSerName val="0"/>
          <c:showPercent val="0"/>
          <c:showBubbleSize val="0"/>
        </c:dLbls>
        <c:gapWidth val="219"/>
        <c:overlap val="-27"/>
        <c:axId val="925323550"/>
        <c:axId val="494383650"/>
      </c:barChart>
      <c:lineChart>
        <c:grouping val="standard"/>
        <c:varyColors val="0"/>
        <c:ser>
          <c:idx val="1"/>
          <c:order val="1"/>
          <c:tx>
            <c:strRef>
              <c:f>[2018、19年发弃电统计.xls]Sheet1!$B$8</c:f>
              <c:strCache>
                <c:ptCount val="1"/>
                <c:pt idx="0">
                  <c:v>2019年弃电</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strRef>
              <c:f>[2018、19年发弃电统计.xls]Sheet1!$C$1:$N$1</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[2018、19年发弃电统计.xls]Sheet1!$C$8:$N$8</c:f>
              <c:numCache>
                <c:formatCode>General</c:formatCode>
                <c:ptCount val="12"/>
                <c:pt idx="0">
                  <c:v>7.15</c:v>
                </c:pt>
                <c:pt idx="1">
                  <c:v>13.29</c:v>
                </c:pt>
                <c:pt idx="2">
                  <c:v>11.08</c:v>
                </c:pt>
                <c:pt idx="3">
                  <c:v>15.99</c:v>
                </c:pt>
                <c:pt idx="4">
                  <c:v>20.08</c:v>
                </c:pt>
                <c:pt idx="5">
                  <c:v>12.78</c:v>
                </c:pt>
                <c:pt idx="6">
                  <c:v>6.62</c:v>
                </c:pt>
                <c:pt idx="7">
                  <c:v>8.83</c:v>
                </c:pt>
                <c:pt idx="8">
                  <c:v>9.75</c:v>
                </c:pt>
                <c:pt idx="9">
                  <c:v>9.42</c:v>
                </c:pt>
                <c:pt idx="10">
                  <c:v>7.23</c:v>
                </c:pt>
                <c:pt idx="11">
                  <c:v>4.87</c:v>
                </c:pt>
              </c:numCache>
            </c:numRef>
          </c:val>
          <c:smooth val="0"/>
        </c:ser>
        <c:dLbls>
          <c:showLegendKey val="0"/>
          <c:showVal val="0"/>
          <c:showCatName val="0"/>
          <c:showSerName val="0"/>
          <c:showPercent val="0"/>
          <c:showBubbleSize val="0"/>
        </c:dLbls>
        <c:marker val="1"/>
        <c:smooth val="0"/>
        <c:axId val="925323550"/>
        <c:axId val="494383650"/>
      </c:lineChart>
      <c:catAx>
        <c:axId val="925323550"/>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494383650"/>
        <c:crosses val="autoZero"/>
        <c:auto val="1"/>
        <c:lblAlgn val="ctr"/>
        <c:lblOffset val="100"/>
        <c:noMultiLvlLbl val="0"/>
      </c:catAx>
      <c:valAx>
        <c:axId val="49438365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0" vertOverflow="ellipsis" vert="horz" wrap="square" anchor="ctr" anchorCtr="1"/>
              <a:lstStyle/>
              <a:p>
                <a:pPr defTabSz="914400">
                  <a:defRPr lang="zh-CN" sz="1000" b="0" i="0" u="none" strike="noStrike" kern="1200" baseline="0">
                    <a:solidFill>
                      <a:schemeClr val="tx1">
                        <a:lumMod val="65000"/>
                        <a:lumOff val="35000"/>
                      </a:schemeClr>
                    </a:solidFill>
                    <a:latin typeface="+mn-lt"/>
                    <a:ea typeface="+mn-ea"/>
                    <a:cs typeface="+mn-cs"/>
                  </a:defRPr>
                </a:pPr>
                <a:r>
                  <a:t>电量/亿千瓦时</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2532355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sz="1400" b="0" i="0" u="none" strike="noStrike" kern="1200" spc="0" baseline="0">
                <a:solidFill>
                  <a:schemeClr val="tx1">
                    <a:lumMod val="65000"/>
                    <a:lumOff val="35000"/>
                  </a:schemeClr>
                </a:solidFill>
                <a:latin typeface="+mn-lt"/>
                <a:ea typeface="+mn-ea"/>
                <a:cs typeface="+mn-cs"/>
              </a:rPr>
              <a:t>2019年西北全网及各省新能源预测分级情况</a:t>
            </a:r>
            <a:endParaRPr lang="zh-CN" sz="1400" b="0" i="0" u="none" strike="noStrike" kern="1200" spc="0" baseline="0">
              <a:solidFill>
                <a:schemeClr val="tx1">
                  <a:lumMod val="65000"/>
                  <a:lumOff val="35000"/>
                </a:schemeClr>
              </a:solidFill>
              <a:latin typeface="+mn-lt"/>
              <a:ea typeface="+mn-ea"/>
              <a:cs typeface="+mn-cs"/>
            </a:endParaRPr>
          </a:p>
          <a:p>
            <a:pPr defTabSz="914400">
              <a:defRPr lang="zh-CN" sz="1400" b="0" i="0" u="none" strike="noStrike" kern="1200" spc="0" baseline="0">
                <a:solidFill>
                  <a:schemeClr val="tx1">
                    <a:lumMod val="65000"/>
                    <a:lumOff val="35000"/>
                  </a:schemeClr>
                </a:solidFill>
                <a:latin typeface="+mn-lt"/>
                <a:ea typeface="+mn-ea"/>
                <a:cs typeface="+mn-cs"/>
              </a:defRPr>
            </a:pPr>
            <a:endParaRPr lang="zh-CN" sz="1400" b="0" i="0" u="none" strike="noStrike" kern="1200" spc="0" baseline="0">
              <a:solidFill>
                <a:schemeClr val="tx1">
                  <a:lumMod val="65000"/>
                  <a:lumOff val="35000"/>
                </a:schemeClr>
              </a:solidFill>
              <a:latin typeface="+mn-lt"/>
              <a:ea typeface="+mn-ea"/>
              <a:cs typeface="+mn-cs"/>
            </a:endParaRPr>
          </a:p>
        </c:rich>
      </c:tx>
      <c:layout/>
      <c:overlay val="0"/>
      <c:spPr>
        <a:noFill/>
        <a:ln>
          <a:noFill/>
        </a:ln>
        <a:effectLst/>
      </c:spPr>
    </c:title>
    <c:autoTitleDeleted val="0"/>
    <c:plotArea>
      <c:layout/>
      <c:barChart>
        <c:barDir val="col"/>
        <c:grouping val="clustered"/>
        <c:varyColors val="0"/>
        <c:ser>
          <c:idx val="0"/>
          <c:order val="0"/>
          <c:tx>
            <c:strRef>
              <c:f>[理论功率预测历史查询1111.xls]理论功率预测历史查询!$O$6</c:f>
              <c:strCache>
                <c:ptCount val="1"/>
                <c:pt idx="0">
                  <c:v>A级</c:v>
                </c:pt>
              </c:strCache>
            </c:strRef>
          </c:tx>
          <c:spPr>
            <a:solidFill>
              <a:srgbClr val="FA3806"/>
            </a:solidFill>
            <a:ln>
              <a:noFill/>
            </a:ln>
            <a:effectLst/>
          </c:spPr>
          <c:invertIfNegative val="0"/>
          <c:dLbls>
            <c:delete val="1"/>
          </c:dLbls>
          <c:cat>
            <c:strRef>
              <c:f>[理论功率预测历史查询1111.xls]理论功率预测历史查询!$P$5:$U$5</c:f>
              <c:strCache>
                <c:ptCount val="6"/>
                <c:pt idx="0">
                  <c:v>全网</c:v>
                </c:pt>
                <c:pt idx="1">
                  <c:v>陕西</c:v>
                </c:pt>
                <c:pt idx="2">
                  <c:v>甘肃</c:v>
                </c:pt>
                <c:pt idx="3">
                  <c:v>青海</c:v>
                </c:pt>
                <c:pt idx="4">
                  <c:v>宁夏</c:v>
                </c:pt>
                <c:pt idx="5">
                  <c:v>新疆</c:v>
                </c:pt>
              </c:strCache>
            </c:strRef>
          </c:cat>
          <c:val>
            <c:numRef>
              <c:f>[理论功率预测历史查询1111.xls]理论功率预测历史查询!$P$6:$U$6</c:f>
              <c:numCache>
                <c:formatCode>General</c:formatCode>
                <c:ptCount val="6"/>
                <c:pt idx="0">
                  <c:v>14</c:v>
                </c:pt>
                <c:pt idx="1">
                  <c:v>37</c:v>
                </c:pt>
                <c:pt idx="2">
                  <c:v>56</c:v>
                </c:pt>
                <c:pt idx="3">
                  <c:v>21</c:v>
                </c:pt>
                <c:pt idx="4">
                  <c:v>35</c:v>
                </c:pt>
                <c:pt idx="5">
                  <c:v>16</c:v>
                </c:pt>
              </c:numCache>
            </c:numRef>
          </c:val>
        </c:ser>
        <c:ser>
          <c:idx val="1"/>
          <c:order val="1"/>
          <c:tx>
            <c:strRef>
              <c:f>[理论功率预测历史查询1111.xls]理论功率预测历史查询!$O$7</c:f>
              <c:strCache>
                <c:ptCount val="1"/>
                <c:pt idx="0">
                  <c:v>B级</c:v>
                </c:pt>
              </c:strCache>
            </c:strRef>
          </c:tx>
          <c:spPr>
            <a:solidFill>
              <a:srgbClr val="FF9600"/>
            </a:solidFill>
            <a:ln>
              <a:noFill/>
            </a:ln>
            <a:effectLst/>
          </c:spPr>
          <c:invertIfNegative val="0"/>
          <c:dLbls>
            <c:delete val="1"/>
          </c:dLbls>
          <c:cat>
            <c:strRef>
              <c:f>[理论功率预测历史查询1111.xls]理论功率预测历史查询!$P$5:$U$5</c:f>
              <c:strCache>
                <c:ptCount val="6"/>
                <c:pt idx="0">
                  <c:v>全网</c:v>
                </c:pt>
                <c:pt idx="1">
                  <c:v>陕西</c:v>
                </c:pt>
                <c:pt idx="2">
                  <c:v>甘肃</c:v>
                </c:pt>
                <c:pt idx="3">
                  <c:v>青海</c:v>
                </c:pt>
                <c:pt idx="4">
                  <c:v>宁夏</c:v>
                </c:pt>
                <c:pt idx="5">
                  <c:v>新疆</c:v>
                </c:pt>
              </c:strCache>
            </c:strRef>
          </c:cat>
          <c:val>
            <c:numRef>
              <c:f>[理论功率预测历史查询1111.xls]理论功率预测历史查询!$P$7:$U$7</c:f>
              <c:numCache>
                <c:formatCode>General</c:formatCode>
                <c:ptCount val="6"/>
                <c:pt idx="0">
                  <c:v>95</c:v>
                </c:pt>
                <c:pt idx="1">
                  <c:v>113</c:v>
                </c:pt>
                <c:pt idx="2">
                  <c:v>85</c:v>
                </c:pt>
                <c:pt idx="3">
                  <c:v>123</c:v>
                </c:pt>
                <c:pt idx="4">
                  <c:v>73</c:v>
                </c:pt>
                <c:pt idx="5">
                  <c:v>76</c:v>
                </c:pt>
              </c:numCache>
            </c:numRef>
          </c:val>
        </c:ser>
        <c:ser>
          <c:idx val="2"/>
          <c:order val="2"/>
          <c:tx>
            <c:strRef>
              <c:f>[理论功率预测历史查询1111.xls]理论功率预测历史查询!$O$8</c:f>
              <c:strCache>
                <c:ptCount val="1"/>
                <c:pt idx="0">
                  <c:v>C级</c:v>
                </c:pt>
              </c:strCache>
            </c:strRef>
          </c:tx>
          <c:spPr>
            <a:solidFill>
              <a:srgbClr val="EBC970"/>
            </a:solidFill>
            <a:ln>
              <a:noFill/>
            </a:ln>
            <a:effectLst/>
          </c:spPr>
          <c:invertIfNegative val="0"/>
          <c:dLbls>
            <c:delete val="1"/>
          </c:dLbls>
          <c:cat>
            <c:strRef>
              <c:f>[理论功率预测历史查询1111.xls]理论功率预测历史查询!$P$5:$U$5</c:f>
              <c:strCache>
                <c:ptCount val="6"/>
                <c:pt idx="0">
                  <c:v>全网</c:v>
                </c:pt>
                <c:pt idx="1">
                  <c:v>陕西</c:v>
                </c:pt>
                <c:pt idx="2">
                  <c:v>甘肃</c:v>
                </c:pt>
                <c:pt idx="3">
                  <c:v>青海</c:v>
                </c:pt>
                <c:pt idx="4">
                  <c:v>宁夏</c:v>
                </c:pt>
                <c:pt idx="5">
                  <c:v>新疆</c:v>
                </c:pt>
              </c:strCache>
            </c:strRef>
          </c:cat>
          <c:val>
            <c:numRef>
              <c:f>[理论功率预测历史查询1111.xls]理论功率预测历史查询!$P$8:$U$8</c:f>
              <c:numCache>
                <c:formatCode>General</c:formatCode>
                <c:ptCount val="6"/>
                <c:pt idx="0">
                  <c:v>231</c:v>
                </c:pt>
                <c:pt idx="1">
                  <c:v>189</c:v>
                </c:pt>
                <c:pt idx="2">
                  <c:v>147</c:v>
                </c:pt>
                <c:pt idx="3">
                  <c:v>211</c:v>
                </c:pt>
                <c:pt idx="4">
                  <c:v>188</c:v>
                </c:pt>
                <c:pt idx="5">
                  <c:v>214</c:v>
                </c:pt>
              </c:numCache>
            </c:numRef>
          </c:val>
        </c:ser>
        <c:ser>
          <c:idx val="3"/>
          <c:order val="3"/>
          <c:tx>
            <c:strRef>
              <c:f>[理论功率预测历史查询1111.xls]理论功率预测历史查询!$O$9</c:f>
              <c:strCache>
                <c:ptCount val="1"/>
                <c:pt idx="0">
                  <c:v>D级</c:v>
                </c:pt>
              </c:strCache>
            </c:strRef>
          </c:tx>
          <c:spPr>
            <a:solidFill>
              <a:srgbClr val="3FA4E8"/>
            </a:solidFill>
            <a:ln>
              <a:noFill/>
            </a:ln>
            <a:effectLst/>
          </c:spPr>
          <c:invertIfNegative val="0"/>
          <c:dLbls>
            <c:delete val="1"/>
          </c:dLbls>
          <c:cat>
            <c:strRef>
              <c:f>[理论功率预测历史查询1111.xls]理论功率预测历史查询!$P$5:$U$5</c:f>
              <c:strCache>
                <c:ptCount val="6"/>
                <c:pt idx="0">
                  <c:v>全网</c:v>
                </c:pt>
                <c:pt idx="1">
                  <c:v>陕西</c:v>
                </c:pt>
                <c:pt idx="2">
                  <c:v>甘肃</c:v>
                </c:pt>
                <c:pt idx="3">
                  <c:v>青海</c:v>
                </c:pt>
                <c:pt idx="4">
                  <c:v>宁夏</c:v>
                </c:pt>
                <c:pt idx="5">
                  <c:v>新疆</c:v>
                </c:pt>
              </c:strCache>
            </c:strRef>
          </c:cat>
          <c:val>
            <c:numRef>
              <c:f>[理论功率预测历史查询1111.xls]理论功率预测历史查询!$P$9:$U$9</c:f>
              <c:numCache>
                <c:formatCode>General</c:formatCode>
                <c:ptCount val="6"/>
                <c:pt idx="0">
                  <c:v>25</c:v>
                </c:pt>
                <c:pt idx="1">
                  <c:v>26</c:v>
                </c:pt>
                <c:pt idx="2">
                  <c:v>77</c:v>
                </c:pt>
                <c:pt idx="3">
                  <c:v>10</c:v>
                </c:pt>
                <c:pt idx="4">
                  <c:v>69</c:v>
                </c:pt>
                <c:pt idx="5">
                  <c:v>59</c:v>
                </c:pt>
              </c:numCache>
            </c:numRef>
          </c:val>
        </c:ser>
        <c:dLbls>
          <c:showLegendKey val="0"/>
          <c:showVal val="0"/>
          <c:showCatName val="0"/>
          <c:showSerName val="0"/>
          <c:showPercent val="0"/>
          <c:showBubbleSize val="0"/>
        </c:dLbls>
        <c:gapWidth val="219"/>
        <c:overlap val="-27"/>
        <c:axId val="626535937"/>
        <c:axId val="244750641"/>
      </c:barChart>
      <c:catAx>
        <c:axId val="626535937"/>
        <c:scaling>
          <c:orientation val="minMax"/>
        </c:scaling>
        <c:delete val="0"/>
        <c:axPos val="b"/>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244750641"/>
        <c:crosses val="autoZero"/>
        <c:auto val="1"/>
        <c:lblAlgn val="ctr"/>
        <c:lblOffset val="100"/>
        <c:noMultiLvlLbl val="0"/>
      </c:catAx>
      <c:valAx>
        <c:axId val="244750641"/>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0" vertOverflow="ellipsis" vert="horz" wrap="square" anchor="ctr" anchorCtr="1"/>
              <a:lstStyle/>
              <a:p>
                <a:pPr defTabSz="914400">
                  <a:defRPr lang="zh-CN" sz="1000" b="0" i="0" u="none" strike="noStrike" kern="1200" baseline="0">
                    <a:solidFill>
                      <a:schemeClr val="tx1"/>
                    </a:solidFill>
                    <a:latin typeface="+mn-lt"/>
                    <a:ea typeface="+mn-ea"/>
                    <a:cs typeface="+mn-cs"/>
                  </a:defRPr>
                </a:pPr>
                <a:r>
                  <a:rPr b="0"/>
                  <a:t>天数</a:t>
                </a:r>
                <a:endParaRPr b="0"/>
              </a:p>
            </c:rich>
          </c:tx>
          <c:layout/>
          <c:overlay val="0"/>
        </c:title>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626535937"/>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solidFill>
      <a:prstDash val="solid"/>
      <a:round/>
    </a:ln>
    <a:effectLst/>
  </c:spPr>
  <c:txPr>
    <a:bodyPr wrap="square"/>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en-US" altLang="zh-CN"/>
              <a:t>2019</a:t>
            </a:r>
            <a:r>
              <a:rPr altLang="en-US"/>
              <a:t>年西北电网新能源预测等级时间分布情况</a:t>
            </a:r>
            <a:endParaRPr altLang="en-US" sz="1400" b="0" i="0" u="none" strike="noStrike" kern="1200" spc="0" baseline="0">
              <a:solidFill>
                <a:schemeClr val="tx1">
                  <a:lumMod val="65000"/>
                  <a:lumOff val="35000"/>
                </a:schemeClr>
              </a:solidFill>
              <a:latin typeface="+mn-lt"/>
              <a:ea typeface="+mn-ea"/>
              <a:cs typeface="+mn-cs"/>
            </a:endParaRPr>
          </a:p>
        </c:rich>
      </c:tx>
      <c:layout/>
      <c:overlay val="0"/>
      <c:spPr>
        <a:noFill/>
        <a:ln>
          <a:noFill/>
        </a:ln>
        <a:effectLst/>
      </c:spPr>
    </c:title>
    <c:autoTitleDeleted val="0"/>
    <c:plotArea>
      <c:layout/>
      <c:barChart>
        <c:barDir val="col"/>
        <c:grouping val="clustered"/>
        <c:varyColors val="0"/>
        <c:ser>
          <c:idx val="0"/>
          <c:order val="0"/>
          <c:tx>
            <c:strRef>
              <c:f>[理论功率预测历史查询1111.xls]理论功率预测历史查询!$N$28</c:f>
              <c:strCache>
                <c:ptCount val="1"/>
                <c:pt idx="0">
                  <c:v>A级</c:v>
                </c:pt>
              </c:strCache>
            </c:strRef>
          </c:tx>
          <c:spPr>
            <a:solidFill>
              <a:srgbClr val="FA3806"/>
            </a:solidFill>
            <a:ln>
              <a:noFill/>
            </a:ln>
            <a:effectLst/>
          </c:spPr>
          <c:invertIfNegative val="0"/>
          <c:dLbls>
            <c:delete val="1"/>
          </c:dLbls>
          <c:cat>
            <c:strRef>
              <c:f>[理论功率预测历史查询1111.xls]理论功率预测历史查询!$O$27:$Z$27</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[理论功率预测历史查询1111.xls]理论功率预测历史查询!$O$28:$Z$28</c:f>
              <c:numCache>
                <c:formatCode>General</c:formatCode>
                <c:ptCount val="12"/>
                <c:pt idx="0">
                  <c:v>0</c:v>
                </c:pt>
                <c:pt idx="1">
                  <c:v>0</c:v>
                </c:pt>
                <c:pt idx="2">
                  <c:v>0</c:v>
                </c:pt>
                <c:pt idx="3">
                  <c:v>2</c:v>
                </c:pt>
                <c:pt idx="4">
                  <c:v>4</c:v>
                </c:pt>
                <c:pt idx="5">
                  <c:v>1</c:v>
                </c:pt>
                <c:pt idx="6">
                  <c:v>1</c:v>
                </c:pt>
                <c:pt idx="7">
                  <c:v>3</c:v>
                </c:pt>
                <c:pt idx="8">
                  <c:v>1</c:v>
                </c:pt>
                <c:pt idx="9">
                  <c:v>2</c:v>
                </c:pt>
                <c:pt idx="10">
                  <c:v>0</c:v>
                </c:pt>
                <c:pt idx="11">
                  <c:v>0</c:v>
                </c:pt>
              </c:numCache>
            </c:numRef>
          </c:val>
        </c:ser>
        <c:ser>
          <c:idx val="1"/>
          <c:order val="1"/>
          <c:tx>
            <c:strRef>
              <c:f>[理论功率预测历史查询1111.xls]理论功率预测历史查询!$N$29</c:f>
              <c:strCache>
                <c:ptCount val="1"/>
                <c:pt idx="0">
                  <c:v>B级</c:v>
                </c:pt>
              </c:strCache>
            </c:strRef>
          </c:tx>
          <c:spPr>
            <a:solidFill>
              <a:srgbClr val="FF9600"/>
            </a:solidFill>
            <a:ln>
              <a:noFill/>
            </a:ln>
            <a:effectLst/>
          </c:spPr>
          <c:invertIfNegative val="0"/>
          <c:dLbls>
            <c:delete val="1"/>
          </c:dLbls>
          <c:cat>
            <c:strRef>
              <c:f>[理论功率预测历史查询1111.xls]理论功率预测历史查询!$O$27:$Z$27</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[理论功率预测历史查询1111.xls]理论功率预测历史查询!$O$29:$Z$29</c:f>
              <c:numCache>
                <c:formatCode>General</c:formatCode>
                <c:ptCount val="12"/>
                <c:pt idx="0">
                  <c:v>0</c:v>
                </c:pt>
                <c:pt idx="1">
                  <c:v>5</c:v>
                </c:pt>
                <c:pt idx="2">
                  <c:v>5</c:v>
                </c:pt>
                <c:pt idx="3">
                  <c:v>16</c:v>
                </c:pt>
                <c:pt idx="4">
                  <c:v>16</c:v>
                </c:pt>
                <c:pt idx="5">
                  <c:v>7</c:v>
                </c:pt>
                <c:pt idx="6">
                  <c:v>4</c:v>
                </c:pt>
                <c:pt idx="7">
                  <c:v>6</c:v>
                </c:pt>
                <c:pt idx="8">
                  <c:v>12</c:v>
                </c:pt>
                <c:pt idx="9">
                  <c:v>8</c:v>
                </c:pt>
                <c:pt idx="10">
                  <c:v>10</c:v>
                </c:pt>
                <c:pt idx="11">
                  <c:v>6</c:v>
                </c:pt>
              </c:numCache>
            </c:numRef>
          </c:val>
        </c:ser>
        <c:ser>
          <c:idx val="2"/>
          <c:order val="2"/>
          <c:tx>
            <c:strRef>
              <c:f>[理论功率预测历史查询1111.xls]理论功率预测历史查询!$N$30</c:f>
              <c:strCache>
                <c:ptCount val="1"/>
                <c:pt idx="0">
                  <c:v>C级</c:v>
                </c:pt>
              </c:strCache>
            </c:strRef>
          </c:tx>
          <c:spPr>
            <a:solidFill>
              <a:srgbClr val="EBC970"/>
            </a:solidFill>
            <a:ln>
              <a:noFill/>
            </a:ln>
            <a:effectLst/>
          </c:spPr>
          <c:invertIfNegative val="0"/>
          <c:dLbls>
            <c:delete val="1"/>
          </c:dLbls>
          <c:cat>
            <c:strRef>
              <c:f>[理论功率预测历史查询1111.xls]理论功率预测历史查询!$O$27:$Z$27</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[理论功率预测历史查询1111.xls]理论功率预测历史查询!$O$30:$Z$30</c:f>
              <c:numCache>
                <c:formatCode>General</c:formatCode>
                <c:ptCount val="12"/>
                <c:pt idx="0">
                  <c:v>18</c:v>
                </c:pt>
                <c:pt idx="1">
                  <c:v>18</c:v>
                </c:pt>
                <c:pt idx="2">
                  <c:v>25</c:v>
                </c:pt>
                <c:pt idx="3">
                  <c:v>12</c:v>
                </c:pt>
                <c:pt idx="4">
                  <c:v>11</c:v>
                </c:pt>
                <c:pt idx="5">
                  <c:v>22</c:v>
                </c:pt>
                <c:pt idx="6">
                  <c:v>26</c:v>
                </c:pt>
                <c:pt idx="7">
                  <c:v>22</c:v>
                </c:pt>
                <c:pt idx="8">
                  <c:v>17</c:v>
                </c:pt>
                <c:pt idx="9">
                  <c:v>20</c:v>
                </c:pt>
                <c:pt idx="10">
                  <c:v>17</c:v>
                </c:pt>
                <c:pt idx="11">
                  <c:v>23</c:v>
                </c:pt>
              </c:numCache>
            </c:numRef>
          </c:val>
        </c:ser>
        <c:ser>
          <c:idx val="3"/>
          <c:order val="3"/>
          <c:tx>
            <c:strRef>
              <c:f>[理论功率预测历史查询1111.xls]理论功率预测历史查询!$N$31</c:f>
              <c:strCache>
                <c:ptCount val="1"/>
                <c:pt idx="0">
                  <c:v>D级</c:v>
                </c:pt>
              </c:strCache>
            </c:strRef>
          </c:tx>
          <c:spPr>
            <a:solidFill>
              <a:srgbClr val="3FA4E8"/>
            </a:solidFill>
            <a:ln>
              <a:noFill/>
            </a:ln>
            <a:effectLst/>
          </c:spPr>
          <c:invertIfNegative val="0"/>
          <c:dLbls>
            <c:delete val="1"/>
          </c:dLbls>
          <c:cat>
            <c:strRef>
              <c:f>[理论功率预测历史查询1111.xls]理论功率预测历史查询!$O$27:$Z$27</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[理论功率预测历史查询1111.xls]理论功率预测历史查询!$O$31:$Z$31</c:f>
              <c:numCache>
                <c:formatCode>General</c:formatCode>
                <c:ptCount val="12"/>
                <c:pt idx="0">
                  <c:v>13</c:v>
                </c:pt>
                <c:pt idx="1">
                  <c:v>5</c:v>
                </c:pt>
                <c:pt idx="2">
                  <c:v>1</c:v>
                </c:pt>
                <c:pt idx="3">
                  <c:v>0</c:v>
                </c:pt>
                <c:pt idx="4">
                  <c:v>0</c:v>
                </c:pt>
                <c:pt idx="5">
                  <c:v>0</c:v>
                </c:pt>
                <c:pt idx="6">
                  <c:v>0</c:v>
                </c:pt>
                <c:pt idx="7">
                  <c:v>0</c:v>
                </c:pt>
                <c:pt idx="8">
                  <c:v>0</c:v>
                </c:pt>
                <c:pt idx="9">
                  <c:v>1</c:v>
                </c:pt>
                <c:pt idx="10">
                  <c:v>3</c:v>
                </c:pt>
                <c:pt idx="11">
                  <c:v>2</c:v>
                </c:pt>
              </c:numCache>
            </c:numRef>
          </c:val>
        </c:ser>
        <c:dLbls>
          <c:showLegendKey val="0"/>
          <c:showVal val="0"/>
          <c:showCatName val="0"/>
          <c:showSerName val="0"/>
          <c:showPercent val="0"/>
          <c:showBubbleSize val="0"/>
        </c:dLbls>
        <c:gapWidth val="219"/>
        <c:overlap val="-27"/>
        <c:axId val="908537681"/>
        <c:axId val="316774301"/>
      </c:barChart>
      <c:catAx>
        <c:axId val="908537681"/>
        <c:scaling>
          <c:orientation val="minMax"/>
        </c:scaling>
        <c:delete val="0"/>
        <c:axPos val="b"/>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16774301"/>
        <c:crosses val="autoZero"/>
        <c:auto val="1"/>
        <c:lblAlgn val="ctr"/>
        <c:lblOffset val="100"/>
        <c:noMultiLvlLbl val="0"/>
      </c:catAx>
      <c:valAx>
        <c:axId val="316774301"/>
        <c:scaling>
          <c:orientation val="minMax"/>
        </c:scaling>
        <c:delete val="0"/>
        <c:axPos val="l"/>
        <c:majorGridlines>
          <c:spPr>
            <a:ln w="9525" cap="flat" cmpd="sng" algn="ctr">
              <a:solidFill>
                <a:schemeClr val="tx1">
                  <a:lumMod val="15000"/>
                  <a:lumOff val="85000"/>
                </a:schemeClr>
              </a:solidFill>
              <a:prstDash val="solid"/>
              <a:round/>
            </a:ln>
            <a:effectLst/>
          </c:spPr>
        </c:majorGridlines>
        <c:title>
          <c:tx>
            <c:rich>
              <a:bodyPr rot="-5400000" spcFirstLastPara="0" vertOverflow="ellipsis" vert="horz" wrap="square" anchor="ctr" anchorCtr="1"/>
              <a:lstStyle/>
              <a:p>
                <a:pPr defTabSz="914400">
                  <a:defRPr lang="zh-CN" sz="1000" b="0" i="0" u="none" strike="noStrike" kern="1200" baseline="0">
                    <a:solidFill>
                      <a:schemeClr val="tx1"/>
                    </a:solidFill>
                    <a:latin typeface="+mn-lt"/>
                    <a:ea typeface="+mn-ea"/>
                    <a:cs typeface="+mn-cs"/>
                  </a:defRPr>
                </a:pPr>
                <a:r>
                  <a:rPr b="0"/>
                  <a:t>天数</a:t>
                </a:r>
                <a:endParaRPr b="0"/>
              </a:p>
            </c:rich>
          </c:tx>
          <c:layout/>
          <c:overlay val="0"/>
        </c:title>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08537681"/>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solidFill>
      <a:prstDash val="solid"/>
      <a:round/>
    </a:ln>
    <a:effectLst/>
  </c:spPr>
  <c:txPr>
    <a:bodyPr wrap="square"/>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altLang="en-US"/>
              <a:t>交易笔数</a:t>
            </a:r>
            <a:endParaRPr lang="en-US" altLang="zh-CN"/>
          </a:p>
        </c:rich>
      </c:tx>
      <c:layout/>
      <c:overlay val="0"/>
      <c:spPr>
        <a:noFill/>
        <a:ln>
          <a:noFill/>
        </a:ln>
        <a:effectLst/>
      </c:spPr>
    </c:title>
    <c:autoTitleDeleted val="0"/>
    <c:plotArea>
      <c:layout/>
      <c:barChart>
        <c:barDir val="col"/>
        <c:grouping val="clustered"/>
        <c:varyColors val="0"/>
        <c:ser>
          <c:idx val="0"/>
          <c:order val="0"/>
          <c:tx>
            <c:strRef>
              <c:f>[交易对比画图模板12.05.xlsx]月度!$A$91</c:f>
              <c:strCache>
                <c:ptCount val="1"/>
                <c:pt idx="0">
                  <c:v>2019年</c:v>
                </c:pt>
              </c:strCache>
            </c:strRef>
          </c:tx>
          <c:spPr>
            <a:solidFill>
              <a:schemeClr val="accent1"/>
            </a:solidFill>
            <a:ln>
              <a:noFill/>
            </a:ln>
            <a:effectLst/>
          </c:spPr>
          <c:invertIfNegative val="0"/>
          <c:dLbls>
            <c:delete val="1"/>
          </c:dLbls>
          <c:cat>
            <c:strRef>
              <c:f>[交易对比画图模板12.05.xlsx]月度!$C$90:$K$90</c:f>
              <c:strCache>
                <c:ptCount val="9"/>
                <c:pt idx="0">
                  <c:v>日前双边</c:v>
                </c:pt>
                <c:pt idx="1">
                  <c:v>实时双边</c:v>
                </c:pt>
                <c:pt idx="2">
                  <c:v>陕青</c:v>
                </c:pt>
                <c:pt idx="3">
                  <c:v>甘新</c:v>
                </c:pt>
                <c:pt idx="4">
                  <c:v>跨省调峰</c:v>
                </c:pt>
                <c:pt idx="5">
                  <c:v>主控区</c:v>
                </c:pt>
                <c:pt idx="6">
                  <c:v>电量库</c:v>
                </c:pt>
                <c:pt idx="7">
                  <c:v>跨区现货</c:v>
                </c:pt>
                <c:pt idx="8">
                  <c:v>总量</c:v>
                </c:pt>
              </c:strCache>
            </c:strRef>
          </c:cat>
          <c:val>
            <c:numRef>
              <c:f>[交易对比画图模板12.05.xlsx]月度!$C$91:$K$91</c:f>
              <c:numCache>
                <c:formatCode>General</c:formatCode>
                <c:ptCount val="9"/>
                <c:pt idx="0">
                  <c:v>321</c:v>
                </c:pt>
                <c:pt idx="1">
                  <c:v>1833</c:v>
                </c:pt>
                <c:pt idx="2">
                  <c:v>26</c:v>
                </c:pt>
                <c:pt idx="3">
                  <c:v>0</c:v>
                </c:pt>
                <c:pt idx="4">
                  <c:v>7474</c:v>
                </c:pt>
                <c:pt idx="5">
                  <c:v>6725</c:v>
                </c:pt>
                <c:pt idx="6">
                  <c:v>5017</c:v>
                </c:pt>
                <c:pt idx="7">
                  <c:v>4121</c:v>
                </c:pt>
                <c:pt idx="8">
                  <c:v>25517</c:v>
                </c:pt>
              </c:numCache>
            </c:numRef>
          </c:val>
        </c:ser>
        <c:ser>
          <c:idx val="2"/>
          <c:order val="1"/>
          <c:tx>
            <c:strRef>
              <c:f>[交易对比画图模板12.05.xlsx]月度!$A$93</c:f>
              <c:strCache>
                <c:ptCount val="1"/>
                <c:pt idx="0">
                  <c:v>2018年</c:v>
                </c:pt>
              </c:strCache>
            </c:strRef>
          </c:tx>
          <c:spPr>
            <a:solidFill>
              <a:srgbClr val="C0504D"/>
            </a:solidFill>
            <a:ln>
              <a:solidFill>
                <a:srgbClr val="C0504D"/>
              </a:solidFill>
            </a:ln>
            <a:effectLst/>
          </c:spPr>
          <c:invertIfNegative val="0"/>
          <c:dLbls>
            <c:delete val="1"/>
          </c:dLbls>
          <c:cat>
            <c:strRef>
              <c:f>[交易对比画图模板12.05.xlsx]月度!$C$90:$K$90</c:f>
              <c:strCache>
                <c:ptCount val="9"/>
                <c:pt idx="0">
                  <c:v>日前双边</c:v>
                </c:pt>
                <c:pt idx="1">
                  <c:v>实时双边</c:v>
                </c:pt>
                <c:pt idx="2">
                  <c:v>陕青</c:v>
                </c:pt>
                <c:pt idx="3">
                  <c:v>甘新</c:v>
                </c:pt>
                <c:pt idx="4">
                  <c:v>跨省调峰</c:v>
                </c:pt>
                <c:pt idx="5">
                  <c:v>主控区</c:v>
                </c:pt>
                <c:pt idx="6">
                  <c:v>电量库</c:v>
                </c:pt>
                <c:pt idx="7">
                  <c:v>跨区现货</c:v>
                </c:pt>
                <c:pt idx="8">
                  <c:v>总量</c:v>
                </c:pt>
              </c:strCache>
            </c:strRef>
          </c:cat>
          <c:val>
            <c:numRef>
              <c:f>[交易对比画图模板12.05.xlsx]月度!$C$93:$K$93</c:f>
              <c:numCache>
                <c:formatCode>General</c:formatCode>
                <c:ptCount val="9"/>
                <c:pt idx="0">
                  <c:v>564</c:v>
                </c:pt>
                <c:pt idx="1">
                  <c:v>2057</c:v>
                </c:pt>
                <c:pt idx="2">
                  <c:v>101</c:v>
                </c:pt>
                <c:pt idx="3">
                  <c:v>613</c:v>
                </c:pt>
                <c:pt idx="4">
                  <c:v>386</c:v>
                </c:pt>
                <c:pt idx="5">
                  <c:v>8966</c:v>
                </c:pt>
                <c:pt idx="6">
                  <c:v>3657</c:v>
                </c:pt>
                <c:pt idx="7">
                  <c:v>5824</c:v>
                </c:pt>
                <c:pt idx="8">
                  <c:v>22168</c:v>
                </c:pt>
              </c:numCache>
            </c:numRef>
          </c:val>
        </c:ser>
        <c:dLbls>
          <c:showLegendKey val="0"/>
          <c:showVal val="0"/>
          <c:showCatName val="0"/>
          <c:showSerName val="0"/>
          <c:showPercent val="0"/>
          <c:showBubbleSize val="0"/>
        </c:dLbls>
        <c:gapWidth val="219"/>
        <c:overlap val="-27"/>
        <c:axId val="509237317"/>
        <c:axId val="161679401"/>
      </c:barChart>
      <c:catAx>
        <c:axId val="509237317"/>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61679401"/>
        <c:crosses val="autoZero"/>
        <c:auto val="1"/>
        <c:lblAlgn val="ctr"/>
        <c:lblOffset val="100"/>
        <c:noMultiLvlLbl val="0"/>
      </c:catAx>
      <c:valAx>
        <c:axId val="16167940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09237317"/>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solidFill>
      <a:round/>
    </a:ln>
    <a:effectLst/>
  </c:spPr>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t>交易电量</a:t>
            </a:r>
          </a:p>
        </c:rich>
      </c:tx>
      <c:layout/>
      <c:overlay val="0"/>
      <c:spPr>
        <a:noFill/>
        <a:ln>
          <a:noFill/>
        </a:ln>
        <a:effectLst/>
      </c:spPr>
    </c:title>
    <c:autoTitleDeleted val="0"/>
    <c:plotArea>
      <c:layout/>
      <c:barChart>
        <c:barDir val="col"/>
        <c:grouping val="clustered"/>
        <c:varyColors val="0"/>
        <c:ser>
          <c:idx val="1"/>
          <c:order val="0"/>
          <c:tx>
            <c:strRef>
              <c:f>[交易对比画图模板12.05.xlsx]月度!$A$91</c:f>
              <c:strCache>
                <c:ptCount val="1"/>
                <c:pt idx="0">
                  <c:v>2019年</c:v>
                </c:pt>
              </c:strCache>
            </c:strRef>
          </c:tx>
          <c:spPr>
            <a:solidFill>
              <a:srgbClr val="4F80BD"/>
            </a:solidFill>
            <a:ln>
              <a:noFill/>
            </a:ln>
            <a:effectLst/>
          </c:spPr>
          <c:invertIfNegative val="0"/>
          <c:dLbls>
            <c:delete val="1"/>
          </c:dLbls>
          <c:cat>
            <c:strRef>
              <c:f>[交易对比画图模板12.05.xlsx]月度!$C$90:$K$90</c:f>
              <c:strCache>
                <c:ptCount val="9"/>
                <c:pt idx="0">
                  <c:v>日前双边</c:v>
                </c:pt>
                <c:pt idx="1">
                  <c:v>实时双边</c:v>
                </c:pt>
                <c:pt idx="2">
                  <c:v>陕青</c:v>
                </c:pt>
                <c:pt idx="3">
                  <c:v>甘新</c:v>
                </c:pt>
                <c:pt idx="4">
                  <c:v>跨省调峰</c:v>
                </c:pt>
                <c:pt idx="5">
                  <c:v>主控区</c:v>
                </c:pt>
                <c:pt idx="6">
                  <c:v>电量库</c:v>
                </c:pt>
                <c:pt idx="7">
                  <c:v>跨区现货</c:v>
                </c:pt>
                <c:pt idx="8">
                  <c:v>总量</c:v>
                </c:pt>
              </c:strCache>
            </c:strRef>
          </c:cat>
          <c:val>
            <c:numRef>
              <c:f>[交易对比画图模板12.05.xlsx]月度!$C$92:$K$92</c:f>
              <c:numCache>
                <c:formatCode>General</c:formatCode>
                <c:ptCount val="9"/>
                <c:pt idx="0">
                  <c:v>6.88</c:v>
                </c:pt>
                <c:pt idx="1">
                  <c:v>15.49</c:v>
                </c:pt>
                <c:pt idx="2">
                  <c:v>1.39</c:v>
                </c:pt>
                <c:pt idx="3">
                  <c:v>0</c:v>
                </c:pt>
                <c:pt idx="4">
                  <c:v>70.3</c:v>
                </c:pt>
                <c:pt idx="5">
                  <c:v>101.15</c:v>
                </c:pt>
                <c:pt idx="6">
                  <c:v>51.19</c:v>
                </c:pt>
                <c:pt idx="7">
                  <c:v>49.44</c:v>
                </c:pt>
                <c:pt idx="8">
                  <c:v>295.84</c:v>
                </c:pt>
              </c:numCache>
            </c:numRef>
          </c:val>
        </c:ser>
        <c:ser>
          <c:idx val="3"/>
          <c:order val="1"/>
          <c:tx>
            <c:strRef>
              <c:f>[交易对比画图模板12.05.xlsx]月度!$A$93</c:f>
              <c:strCache>
                <c:ptCount val="1"/>
                <c:pt idx="0">
                  <c:v>2018年</c:v>
                </c:pt>
              </c:strCache>
            </c:strRef>
          </c:tx>
          <c:spPr>
            <a:solidFill>
              <a:srgbClr val="C0504D"/>
            </a:solidFill>
            <a:ln>
              <a:noFill/>
            </a:ln>
            <a:effectLst/>
          </c:spPr>
          <c:invertIfNegative val="0"/>
          <c:dLbls>
            <c:delete val="1"/>
          </c:dLbls>
          <c:cat>
            <c:strRef>
              <c:f>[交易对比画图模板12.05.xlsx]月度!$C$90:$K$90</c:f>
              <c:strCache>
                <c:ptCount val="9"/>
                <c:pt idx="0">
                  <c:v>日前双边</c:v>
                </c:pt>
                <c:pt idx="1">
                  <c:v>实时双边</c:v>
                </c:pt>
                <c:pt idx="2">
                  <c:v>陕青</c:v>
                </c:pt>
                <c:pt idx="3">
                  <c:v>甘新</c:v>
                </c:pt>
                <c:pt idx="4">
                  <c:v>跨省调峰</c:v>
                </c:pt>
                <c:pt idx="5">
                  <c:v>主控区</c:v>
                </c:pt>
                <c:pt idx="6">
                  <c:v>电量库</c:v>
                </c:pt>
                <c:pt idx="7">
                  <c:v>跨区现货</c:v>
                </c:pt>
                <c:pt idx="8">
                  <c:v>总量</c:v>
                </c:pt>
              </c:strCache>
            </c:strRef>
          </c:cat>
          <c:val>
            <c:numRef>
              <c:f>[交易对比画图模板12.05.xlsx]月度!$C$94:$K$94</c:f>
              <c:numCache>
                <c:formatCode>General</c:formatCode>
                <c:ptCount val="9"/>
                <c:pt idx="0">
                  <c:v>15.85</c:v>
                </c:pt>
                <c:pt idx="1">
                  <c:v>20.29</c:v>
                </c:pt>
                <c:pt idx="2">
                  <c:v>4.35</c:v>
                </c:pt>
                <c:pt idx="3">
                  <c:v>8.92</c:v>
                </c:pt>
                <c:pt idx="4">
                  <c:v>4.71</c:v>
                </c:pt>
                <c:pt idx="5">
                  <c:v>154.01</c:v>
                </c:pt>
                <c:pt idx="6">
                  <c:v>4.71</c:v>
                </c:pt>
                <c:pt idx="7">
                  <c:v>58.06</c:v>
                </c:pt>
                <c:pt idx="8">
                  <c:v>323.61</c:v>
                </c:pt>
              </c:numCache>
            </c:numRef>
          </c:val>
        </c:ser>
        <c:dLbls>
          <c:showLegendKey val="0"/>
          <c:showVal val="0"/>
          <c:showCatName val="0"/>
          <c:showSerName val="0"/>
          <c:showPercent val="0"/>
          <c:showBubbleSize val="0"/>
        </c:dLbls>
        <c:gapWidth val="219"/>
        <c:overlap val="-27"/>
        <c:axId val="527122696"/>
        <c:axId val="525673276"/>
      </c:barChart>
      <c:catAx>
        <c:axId val="527122696"/>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25673276"/>
        <c:crosses val="autoZero"/>
        <c:auto val="1"/>
        <c:lblAlgn val="ctr"/>
        <c:lblOffset val="100"/>
        <c:noMultiLvlLbl val="0"/>
      </c:catAx>
      <c:valAx>
        <c:axId val="5256732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527122696"/>
        <c:crosses val="autoZero"/>
        <c:crossBetween val="between"/>
      </c:valAx>
      <c:spPr>
        <a:noFill/>
        <a:ln>
          <a:noFill/>
        </a:ln>
        <a:effectLst/>
      </c:spPr>
    </c:plotArea>
    <c:legend>
      <c:legendPos val="b"/>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solidFill>
      <a:round/>
    </a:ln>
    <a:effectLst/>
  </c:spPr>
  <c:txPr>
    <a:bodyPr/>
    <a:lstStyle/>
    <a:p>
      <a:pPr>
        <a:defRPr lang="zh-CN"/>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t>年累新能源受阻时间分布图</a:t>
            </a:r>
          </a:p>
        </c:rich>
      </c:tx>
      <c:layout/>
      <c:overlay val="0"/>
      <c:spPr>
        <a:noFill/>
        <a:ln>
          <a:noFill/>
        </a:ln>
        <a:effectLst/>
      </c:spPr>
    </c:title>
    <c:autoTitleDeleted val="0"/>
    <c:plotArea>
      <c:layout/>
      <c:lineChart>
        <c:grouping val="standard"/>
        <c:varyColors val="0"/>
        <c:ser>
          <c:idx val="0"/>
          <c:order val="0"/>
          <c:tx>
            <c:strRef>
              <c:f>[12月新能源受阻时间分布图.xlsx]年累!$B$1</c:f>
              <c:strCache>
                <c:ptCount val="1"/>
                <c:pt idx="0">
                  <c:v>西北</c:v>
                </c:pt>
              </c:strCache>
            </c:strRef>
          </c:tx>
          <c:spPr>
            <a:ln w="28575" cap="rnd">
              <a:solidFill>
                <a:schemeClr val="accent1"/>
              </a:solidFill>
              <a:round/>
            </a:ln>
            <a:effectLst/>
          </c:spPr>
          <c:marker>
            <c:symbol val="none"/>
          </c:marker>
          <c:dLbls>
            <c:delete val="1"/>
          </c:dLbls>
          <c:cat>
            <c:numRef>
              <c:f>[12月新能源受阻时间分布图.xlsx]年累!$A$2:$A$97</c:f>
              <c:numCache>
                <c:formatCode>h:mm:ss</c:formatCode>
                <c:ptCount val="96"/>
                <c:pt idx="0" c:formatCode="h:mm:ss">
                  <c:v>0</c:v>
                </c:pt>
                <c:pt idx="1" c:formatCode="h:mm:ss">
                  <c:v>0.0104166666666667</c:v>
                </c:pt>
                <c:pt idx="2" c:formatCode="h:mm:ss">
                  <c:v>0.0208333333333333</c:v>
                </c:pt>
                <c:pt idx="3" c:formatCode="h:mm:ss">
                  <c:v>0.03125</c:v>
                </c:pt>
                <c:pt idx="4" c:formatCode="h:mm:ss">
                  <c:v>0.0416666666666667</c:v>
                </c:pt>
                <c:pt idx="5" c:formatCode="h:mm:ss">
                  <c:v>0.0520833333333333</c:v>
                </c:pt>
                <c:pt idx="6" c:formatCode="h:mm:ss">
                  <c:v>0.0625</c:v>
                </c:pt>
                <c:pt idx="7" c:formatCode="h:mm:ss">
                  <c:v>0.0729166666666667</c:v>
                </c:pt>
                <c:pt idx="8" c:formatCode="h:mm:ss">
                  <c:v>0.0833333333333333</c:v>
                </c:pt>
                <c:pt idx="9" c:formatCode="h:mm:ss">
                  <c:v>0.09375</c:v>
                </c:pt>
                <c:pt idx="10" c:formatCode="h:mm:ss">
                  <c:v>0.104166666666667</c:v>
                </c:pt>
                <c:pt idx="11" c:formatCode="h:mm:ss">
                  <c:v>0.114583333333333</c:v>
                </c:pt>
                <c:pt idx="12" c:formatCode="h:mm:ss">
                  <c:v>0.125</c:v>
                </c:pt>
                <c:pt idx="13" c:formatCode="h:mm:ss">
                  <c:v>0.135416666666667</c:v>
                </c:pt>
                <c:pt idx="14" c:formatCode="h:mm:ss">
                  <c:v>0.145833333333333</c:v>
                </c:pt>
                <c:pt idx="15" c:formatCode="h:mm:ss">
                  <c:v>0.15625</c:v>
                </c:pt>
                <c:pt idx="16" c:formatCode="h:mm:ss">
                  <c:v>0.166666666666667</c:v>
                </c:pt>
                <c:pt idx="17" c:formatCode="h:mm:ss">
                  <c:v>0.177083333333333</c:v>
                </c:pt>
                <c:pt idx="18" c:formatCode="h:mm:ss">
                  <c:v>0.1875</c:v>
                </c:pt>
                <c:pt idx="19" c:formatCode="h:mm:ss">
                  <c:v>0.197916666666667</c:v>
                </c:pt>
                <c:pt idx="20" c:formatCode="h:mm:ss">
                  <c:v>0.208333333333333</c:v>
                </c:pt>
                <c:pt idx="21" c:formatCode="h:mm:ss">
                  <c:v>0.21875</c:v>
                </c:pt>
                <c:pt idx="22" c:formatCode="h:mm:ss">
                  <c:v>0.229166666666667</c:v>
                </c:pt>
                <c:pt idx="23" c:formatCode="h:mm:ss">
                  <c:v>0.239583333333333</c:v>
                </c:pt>
                <c:pt idx="24" c:formatCode="h:mm:ss">
                  <c:v>0.25</c:v>
                </c:pt>
                <c:pt idx="25" c:formatCode="h:mm:ss">
                  <c:v>0.260416666666667</c:v>
                </c:pt>
                <c:pt idx="26" c:formatCode="h:mm:ss">
                  <c:v>0.270833333333333</c:v>
                </c:pt>
                <c:pt idx="27" c:formatCode="h:mm:ss">
                  <c:v>0.28125</c:v>
                </c:pt>
                <c:pt idx="28" c:formatCode="h:mm:ss">
                  <c:v>0.291666666666667</c:v>
                </c:pt>
                <c:pt idx="29" c:formatCode="h:mm:ss">
                  <c:v>0.302083333333333</c:v>
                </c:pt>
                <c:pt idx="30" c:formatCode="h:mm:ss">
                  <c:v>0.3125</c:v>
                </c:pt>
                <c:pt idx="31" c:formatCode="h:mm:ss">
                  <c:v>0.322916666666667</c:v>
                </c:pt>
                <c:pt idx="32" c:formatCode="h:mm:ss">
                  <c:v>0.333333333333333</c:v>
                </c:pt>
                <c:pt idx="33" c:formatCode="h:mm:ss">
                  <c:v>0.34375</c:v>
                </c:pt>
                <c:pt idx="34" c:formatCode="h:mm:ss">
                  <c:v>0.354166666666667</c:v>
                </c:pt>
                <c:pt idx="35" c:formatCode="h:mm:ss">
                  <c:v>0.364583333333333</c:v>
                </c:pt>
                <c:pt idx="36" c:formatCode="h:mm:ss">
                  <c:v>0.375</c:v>
                </c:pt>
                <c:pt idx="37" c:formatCode="h:mm:ss">
                  <c:v>0.385416666666667</c:v>
                </c:pt>
                <c:pt idx="38" c:formatCode="h:mm:ss">
                  <c:v>0.395833333333333</c:v>
                </c:pt>
                <c:pt idx="39" c:formatCode="h:mm:ss">
                  <c:v>0.40625</c:v>
                </c:pt>
                <c:pt idx="40" c:formatCode="h:mm:ss">
                  <c:v>0.416666666666667</c:v>
                </c:pt>
                <c:pt idx="41" c:formatCode="h:mm:ss">
                  <c:v>0.427083333333333</c:v>
                </c:pt>
                <c:pt idx="42" c:formatCode="h:mm:ss">
                  <c:v>0.4375</c:v>
                </c:pt>
                <c:pt idx="43" c:formatCode="h:mm:ss">
                  <c:v>0.447916666666667</c:v>
                </c:pt>
                <c:pt idx="44" c:formatCode="h:mm:ss">
                  <c:v>0.458333333333333</c:v>
                </c:pt>
                <c:pt idx="45" c:formatCode="h:mm:ss">
                  <c:v>0.46875</c:v>
                </c:pt>
                <c:pt idx="46" c:formatCode="h:mm:ss">
                  <c:v>0.479166666666667</c:v>
                </c:pt>
                <c:pt idx="47" c:formatCode="h:mm:ss">
                  <c:v>0.489583333333333</c:v>
                </c:pt>
                <c:pt idx="48" c:formatCode="h:mm:ss">
                  <c:v>0.5</c:v>
                </c:pt>
                <c:pt idx="49" c:formatCode="h:mm:ss">
                  <c:v>0.510416666666667</c:v>
                </c:pt>
                <c:pt idx="50" c:formatCode="h:mm:ss">
                  <c:v>0.520833333333333</c:v>
                </c:pt>
                <c:pt idx="51" c:formatCode="h:mm:ss">
                  <c:v>0.53125</c:v>
                </c:pt>
                <c:pt idx="52" c:formatCode="h:mm:ss">
                  <c:v>0.541666666666667</c:v>
                </c:pt>
                <c:pt idx="53" c:formatCode="h:mm:ss">
                  <c:v>0.552083333333333</c:v>
                </c:pt>
                <c:pt idx="54" c:formatCode="h:mm:ss">
                  <c:v>0.5625</c:v>
                </c:pt>
                <c:pt idx="55" c:formatCode="h:mm:ss">
                  <c:v>0.572916666666667</c:v>
                </c:pt>
                <c:pt idx="56" c:formatCode="h:mm:ss">
                  <c:v>0.583333333333333</c:v>
                </c:pt>
                <c:pt idx="57" c:formatCode="h:mm:ss">
                  <c:v>0.59375</c:v>
                </c:pt>
                <c:pt idx="58" c:formatCode="h:mm:ss">
                  <c:v>0.604166666666667</c:v>
                </c:pt>
                <c:pt idx="59" c:formatCode="h:mm:ss">
                  <c:v>0.614583333333333</c:v>
                </c:pt>
                <c:pt idx="60" c:formatCode="h:mm:ss">
                  <c:v>0.625</c:v>
                </c:pt>
                <c:pt idx="61" c:formatCode="h:mm:ss">
                  <c:v>0.635416666666667</c:v>
                </c:pt>
                <c:pt idx="62" c:formatCode="h:mm:ss">
                  <c:v>0.645833333333333</c:v>
                </c:pt>
                <c:pt idx="63" c:formatCode="h:mm:ss">
                  <c:v>0.65625</c:v>
                </c:pt>
                <c:pt idx="64" c:formatCode="h:mm:ss">
                  <c:v>0.666666666666667</c:v>
                </c:pt>
                <c:pt idx="65" c:formatCode="h:mm:ss">
                  <c:v>0.677083333333333</c:v>
                </c:pt>
                <c:pt idx="66" c:formatCode="h:mm:ss">
                  <c:v>0.6875</c:v>
                </c:pt>
                <c:pt idx="67" c:formatCode="h:mm:ss">
                  <c:v>0.697916666666667</c:v>
                </c:pt>
                <c:pt idx="68" c:formatCode="h:mm:ss">
                  <c:v>0.708333333333333</c:v>
                </c:pt>
                <c:pt idx="69" c:formatCode="h:mm:ss">
                  <c:v>0.71875</c:v>
                </c:pt>
                <c:pt idx="70" c:formatCode="h:mm:ss">
                  <c:v>0.729166666666667</c:v>
                </c:pt>
                <c:pt idx="71" c:formatCode="h:mm:ss">
                  <c:v>0.739583333333333</c:v>
                </c:pt>
                <c:pt idx="72" c:formatCode="h:mm:ss">
                  <c:v>0.75</c:v>
                </c:pt>
                <c:pt idx="73" c:formatCode="h:mm:ss">
                  <c:v>0.760416666666667</c:v>
                </c:pt>
                <c:pt idx="74" c:formatCode="h:mm:ss">
                  <c:v>0.770833333333333</c:v>
                </c:pt>
                <c:pt idx="75" c:formatCode="h:mm:ss">
                  <c:v>0.78125</c:v>
                </c:pt>
                <c:pt idx="76" c:formatCode="h:mm:ss">
                  <c:v>0.791666666666667</c:v>
                </c:pt>
                <c:pt idx="77" c:formatCode="h:mm:ss">
                  <c:v>0.802083333333333</c:v>
                </c:pt>
                <c:pt idx="78" c:formatCode="h:mm:ss">
                  <c:v>0.8125</c:v>
                </c:pt>
                <c:pt idx="79" c:formatCode="h:mm:ss">
                  <c:v>0.822916666666667</c:v>
                </c:pt>
                <c:pt idx="80" c:formatCode="h:mm:ss">
                  <c:v>0.833333333333333</c:v>
                </c:pt>
                <c:pt idx="81" c:formatCode="h:mm:ss">
                  <c:v>0.84375</c:v>
                </c:pt>
                <c:pt idx="82" c:formatCode="h:mm:ss">
                  <c:v>0.854166666666667</c:v>
                </c:pt>
                <c:pt idx="83" c:formatCode="h:mm:ss">
                  <c:v>0.864583333333333</c:v>
                </c:pt>
                <c:pt idx="84" c:formatCode="h:mm:ss">
                  <c:v>0.875</c:v>
                </c:pt>
                <c:pt idx="85" c:formatCode="h:mm:ss">
                  <c:v>0.885416666666667</c:v>
                </c:pt>
                <c:pt idx="86" c:formatCode="h:mm:ss">
                  <c:v>0.895833333333333</c:v>
                </c:pt>
                <c:pt idx="87" c:formatCode="h:mm:ss">
                  <c:v>0.90625</c:v>
                </c:pt>
                <c:pt idx="88" c:formatCode="h:mm:ss">
                  <c:v>0.916666666666667</c:v>
                </c:pt>
                <c:pt idx="89" c:formatCode="h:mm:ss">
                  <c:v>0.927083333333333</c:v>
                </c:pt>
                <c:pt idx="90" c:formatCode="h:mm:ss">
                  <c:v>0.9375</c:v>
                </c:pt>
                <c:pt idx="91" c:formatCode="h:mm:ss">
                  <c:v>0.947916666666667</c:v>
                </c:pt>
                <c:pt idx="92" c:formatCode="h:mm:ss">
                  <c:v>0.958333333333333</c:v>
                </c:pt>
                <c:pt idx="93" c:formatCode="h:mm:ss">
                  <c:v>0.96875</c:v>
                </c:pt>
                <c:pt idx="94" c:formatCode="h:mm:ss">
                  <c:v>0.979166666666667</c:v>
                </c:pt>
                <c:pt idx="95" c:formatCode="h:mm:ss">
                  <c:v>0.989583333333333</c:v>
                </c:pt>
              </c:numCache>
            </c:numRef>
          </c:cat>
          <c:val>
            <c:numRef>
              <c:f>[12月新能源受阻时间分布图.xlsx]年累!$B$2:$B$97</c:f>
              <c:numCache>
                <c:formatCode>General</c:formatCode>
                <c:ptCount val="96"/>
                <c:pt idx="0">
                  <c:v>31321.259456338</c:v>
                </c:pt>
                <c:pt idx="1">
                  <c:v>27543.3980360091</c:v>
                </c:pt>
                <c:pt idx="2">
                  <c:v>31951.7786260752</c:v>
                </c:pt>
                <c:pt idx="3">
                  <c:v>31513.3728718906</c:v>
                </c:pt>
                <c:pt idx="4">
                  <c:v>32068.2138718075</c:v>
                </c:pt>
                <c:pt idx="5">
                  <c:v>31699.7157821122</c:v>
                </c:pt>
                <c:pt idx="6">
                  <c:v>31155.690514762</c:v>
                </c:pt>
                <c:pt idx="7">
                  <c:v>31191.581104889</c:v>
                </c:pt>
                <c:pt idx="8">
                  <c:v>30643.5962925081</c:v>
                </c:pt>
                <c:pt idx="9">
                  <c:v>29958.9388096195</c:v>
                </c:pt>
                <c:pt idx="10">
                  <c:v>29574.7982612405</c:v>
                </c:pt>
                <c:pt idx="11">
                  <c:v>29670.7944082536</c:v>
                </c:pt>
                <c:pt idx="12">
                  <c:v>29991.4062449873</c:v>
                </c:pt>
                <c:pt idx="13">
                  <c:v>29137.5660870336</c:v>
                </c:pt>
                <c:pt idx="14">
                  <c:v>29009.4851523409</c:v>
                </c:pt>
                <c:pt idx="15">
                  <c:v>28998.7157060398</c:v>
                </c:pt>
                <c:pt idx="16">
                  <c:v>29080.900440158</c:v>
                </c:pt>
                <c:pt idx="17">
                  <c:v>28636.4381275586</c:v>
                </c:pt>
                <c:pt idx="18">
                  <c:v>28878.4766059073</c:v>
                </c:pt>
                <c:pt idx="19">
                  <c:v>29224.4275486694</c:v>
                </c:pt>
                <c:pt idx="20">
                  <c:v>28991.5479684636</c:v>
                </c:pt>
                <c:pt idx="21">
                  <c:v>28567.4367124138</c:v>
                </c:pt>
                <c:pt idx="22">
                  <c:v>28702.0360218438</c:v>
                </c:pt>
                <c:pt idx="23">
                  <c:v>27748.607317848</c:v>
                </c:pt>
                <c:pt idx="24">
                  <c:v>27433.7647320886</c:v>
                </c:pt>
                <c:pt idx="25">
                  <c:v>26890.9461672761</c:v>
                </c:pt>
                <c:pt idx="26">
                  <c:v>26865.5828094445</c:v>
                </c:pt>
                <c:pt idx="27">
                  <c:v>26388.4601981439</c:v>
                </c:pt>
                <c:pt idx="28">
                  <c:v>24323.6072361181</c:v>
                </c:pt>
                <c:pt idx="29">
                  <c:v>24326.4576316889</c:v>
                </c:pt>
                <c:pt idx="30">
                  <c:v>24210.7377845168</c:v>
                </c:pt>
                <c:pt idx="31">
                  <c:v>23917.1282668454</c:v>
                </c:pt>
                <c:pt idx="32">
                  <c:v>24204.2704493373</c:v>
                </c:pt>
                <c:pt idx="33">
                  <c:v>24229.3481341305</c:v>
                </c:pt>
                <c:pt idx="34">
                  <c:v>24336.2372926014</c:v>
                </c:pt>
                <c:pt idx="35">
                  <c:v>25367.544586493</c:v>
                </c:pt>
                <c:pt idx="36">
                  <c:v>27136.3112481382</c:v>
                </c:pt>
                <c:pt idx="37">
                  <c:v>32096.3424325432</c:v>
                </c:pt>
                <c:pt idx="38">
                  <c:v>36525.6042122717</c:v>
                </c:pt>
                <c:pt idx="39">
                  <c:v>40946.7005433674</c:v>
                </c:pt>
                <c:pt idx="40">
                  <c:v>47847.6378482748</c:v>
                </c:pt>
                <c:pt idx="41">
                  <c:v>56712.804233732</c:v>
                </c:pt>
                <c:pt idx="42">
                  <c:v>66542.8285248463</c:v>
                </c:pt>
                <c:pt idx="43">
                  <c:v>74694.3878786677</c:v>
                </c:pt>
                <c:pt idx="44">
                  <c:v>80630.2808366561</c:v>
                </c:pt>
                <c:pt idx="45">
                  <c:v>88675.3253263148</c:v>
                </c:pt>
                <c:pt idx="46">
                  <c:v>96485.6003135875</c:v>
                </c:pt>
                <c:pt idx="47">
                  <c:v>101742.16869978</c:v>
                </c:pt>
                <c:pt idx="48">
                  <c:v>107745.111748156</c:v>
                </c:pt>
                <c:pt idx="49">
                  <c:v>112681.237765434</c:v>
                </c:pt>
                <c:pt idx="50">
                  <c:v>117373.692981653</c:v>
                </c:pt>
                <c:pt idx="51">
                  <c:v>121174.851193026</c:v>
                </c:pt>
                <c:pt idx="52">
                  <c:v>126879.371360989</c:v>
                </c:pt>
                <c:pt idx="53">
                  <c:v>131259.930752053</c:v>
                </c:pt>
                <c:pt idx="54">
                  <c:v>132875.110895833</c:v>
                </c:pt>
                <c:pt idx="55">
                  <c:v>131186.521776259</c:v>
                </c:pt>
                <c:pt idx="56">
                  <c:v>128419.965629271</c:v>
                </c:pt>
                <c:pt idx="57">
                  <c:v>126146.915894768</c:v>
                </c:pt>
                <c:pt idx="58">
                  <c:v>123449.342377157</c:v>
                </c:pt>
                <c:pt idx="59">
                  <c:v>121548.495403523</c:v>
                </c:pt>
                <c:pt idx="60">
                  <c:v>116950.257840193</c:v>
                </c:pt>
                <c:pt idx="61">
                  <c:v>110361.521182928</c:v>
                </c:pt>
                <c:pt idx="62">
                  <c:v>105538.784864296</c:v>
                </c:pt>
                <c:pt idx="63">
                  <c:v>98416.7713998216</c:v>
                </c:pt>
                <c:pt idx="64">
                  <c:v>92231.4411586756</c:v>
                </c:pt>
                <c:pt idx="65">
                  <c:v>85284.0537265467</c:v>
                </c:pt>
                <c:pt idx="66">
                  <c:v>80507.5023753274</c:v>
                </c:pt>
                <c:pt idx="67">
                  <c:v>73123.4744062903</c:v>
                </c:pt>
                <c:pt idx="68">
                  <c:v>68202.4434744998</c:v>
                </c:pt>
                <c:pt idx="69">
                  <c:v>62547.2187504651</c:v>
                </c:pt>
                <c:pt idx="70">
                  <c:v>58162.0180130687</c:v>
                </c:pt>
                <c:pt idx="71">
                  <c:v>54614.1203875824</c:v>
                </c:pt>
                <c:pt idx="72">
                  <c:v>51954.4421607132</c:v>
                </c:pt>
                <c:pt idx="73">
                  <c:v>46502.9313427826</c:v>
                </c:pt>
                <c:pt idx="74">
                  <c:v>43958.5824716953</c:v>
                </c:pt>
                <c:pt idx="75">
                  <c:v>43511.4646891455</c:v>
                </c:pt>
                <c:pt idx="76">
                  <c:v>41465.862999041</c:v>
                </c:pt>
                <c:pt idx="77">
                  <c:v>40334.3086635573</c:v>
                </c:pt>
                <c:pt idx="78">
                  <c:v>38962.7500970005</c:v>
                </c:pt>
                <c:pt idx="79">
                  <c:v>38394.0595548169</c:v>
                </c:pt>
                <c:pt idx="80">
                  <c:v>36881.1654098242</c:v>
                </c:pt>
                <c:pt idx="81">
                  <c:v>36096.5372382527</c:v>
                </c:pt>
                <c:pt idx="82">
                  <c:v>34344.7790806088</c:v>
                </c:pt>
                <c:pt idx="83">
                  <c:v>32538.0001678737</c:v>
                </c:pt>
                <c:pt idx="84">
                  <c:v>31291.5177153677</c:v>
                </c:pt>
                <c:pt idx="85">
                  <c:v>30964.4108148833</c:v>
                </c:pt>
                <c:pt idx="86">
                  <c:v>30378.4205022957</c:v>
                </c:pt>
                <c:pt idx="87">
                  <c:v>29472.0131878122</c:v>
                </c:pt>
                <c:pt idx="88">
                  <c:v>27965.563048258</c:v>
                </c:pt>
                <c:pt idx="89">
                  <c:v>27209.1440448841</c:v>
                </c:pt>
                <c:pt idx="90">
                  <c:v>27164.6719323512</c:v>
                </c:pt>
                <c:pt idx="91">
                  <c:v>27309.9572259591</c:v>
                </c:pt>
                <c:pt idx="92">
                  <c:v>26816.4452175008</c:v>
                </c:pt>
                <c:pt idx="93">
                  <c:v>27122.3456586953</c:v>
                </c:pt>
                <c:pt idx="94">
                  <c:v>28242.0786375575</c:v>
                </c:pt>
                <c:pt idx="95">
                  <c:v>28140.8404653745</c:v>
                </c:pt>
              </c:numCache>
            </c:numRef>
          </c:val>
          <c:smooth val="0"/>
        </c:ser>
        <c:ser>
          <c:idx val="1"/>
          <c:order val="1"/>
          <c:tx>
            <c:strRef>
              <c:f>[12月新能源受阻时间分布图.xlsx]年累!$C$1</c:f>
              <c:strCache>
                <c:ptCount val="1"/>
                <c:pt idx="0">
                  <c:v>陕西</c:v>
                </c:pt>
              </c:strCache>
            </c:strRef>
          </c:tx>
          <c:spPr>
            <a:ln w="28575" cap="rnd">
              <a:solidFill>
                <a:schemeClr val="accent2"/>
              </a:solidFill>
              <a:round/>
            </a:ln>
            <a:effectLst/>
          </c:spPr>
          <c:marker>
            <c:symbol val="none"/>
          </c:marker>
          <c:dLbls>
            <c:delete val="1"/>
          </c:dLbls>
          <c:cat>
            <c:numRef>
              <c:f>[12月新能源受阻时间分布图.xlsx]年累!$A$2:$A$97</c:f>
              <c:numCache>
                <c:formatCode>h:mm:ss</c:formatCode>
                <c:ptCount val="96"/>
                <c:pt idx="0" c:formatCode="h:mm:ss">
                  <c:v>0</c:v>
                </c:pt>
                <c:pt idx="1" c:formatCode="h:mm:ss">
                  <c:v>0.0104166666666667</c:v>
                </c:pt>
                <c:pt idx="2" c:formatCode="h:mm:ss">
                  <c:v>0.0208333333333333</c:v>
                </c:pt>
                <c:pt idx="3" c:formatCode="h:mm:ss">
                  <c:v>0.03125</c:v>
                </c:pt>
                <c:pt idx="4" c:formatCode="h:mm:ss">
                  <c:v>0.0416666666666667</c:v>
                </c:pt>
                <c:pt idx="5" c:formatCode="h:mm:ss">
                  <c:v>0.0520833333333333</c:v>
                </c:pt>
                <c:pt idx="6" c:formatCode="h:mm:ss">
                  <c:v>0.0625</c:v>
                </c:pt>
                <c:pt idx="7" c:formatCode="h:mm:ss">
                  <c:v>0.0729166666666667</c:v>
                </c:pt>
                <c:pt idx="8" c:formatCode="h:mm:ss">
                  <c:v>0.0833333333333333</c:v>
                </c:pt>
                <c:pt idx="9" c:formatCode="h:mm:ss">
                  <c:v>0.09375</c:v>
                </c:pt>
                <c:pt idx="10" c:formatCode="h:mm:ss">
                  <c:v>0.104166666666667</c:v>
                </c:pt>
                <c:pt idx="11" c:formatCode="h:mm:ss">
                  <c:v>0.114583333333333</c:v>
                </c:pt>
                <c:pt idx="12" c:formatCode="h:mm:ss">
                  <c:v>0.125</c:v>
                </c:pt>
                <c:pt idx="13" c:formatCode="h:mm:ss">
                  <c:v>0.135416666666667</c:v>
                </c:pt>
                <c:pt idx="14" c:formatCode="h:mm:ss">
                  <c:v>0.145833333333333</c:v>
                </c:pt>
                <c:pt idx="15" c:formatCode="h:mm:ss">
                  <c:v>0.15625</c:v>
                </c:pt>
                <c:pt idx="16" c:formatCode="h:mm:ss">
                  <c:v>0.166666666666667</c:v>
                </c:pt>
                <c:pt idx="17" c:formatCode="h:mm:ss">
                  <c:v>0.177083333333333</c:v>
                </c:pt>
                <c:pt idx="18" c:formatCode="h:mm:ss">
                  <c:v>0.1875</c:v>
                </c:pt>
                <c:pt idx="19" c:formatCode="h:mm:ss">
                  <c:v>0.197916666666667</c:v>
                </c:pt>
                <c:pt idx="20" c:formatCode="h:mm:ss">
                  <c:v>0.208333333333333</c:v>
                </c:pt>
                <c:pt idx="21" c:formatCode="h:mm:ss">
                  <c:v>0.21875</c:v>
                </c:pt>
                <c:pt idx="22" c:formatCode="h:mm:ss">
                  <c:v>0.229166666666667</c:v>
                </c:pt>
                <c:pt idx="23" c:formatCode="h:mm:ss">
                  <c:v>0.239583333333333</c:v>
                </c:pt>
                <c:pt idx="24" c:formatCode="h:mm:ss">
                  <c:v>0.25</c:v>
                </c:pt>
                <c:pt idx="25" c:formatCode="h:mm:ss">
                  <c:v>0.260416666666667</c:v>
                </c:pt>
                <c:pt idx="26" c:formatCode="h:mm:ss">
                  <c:v>0.270833333333333</c:v>
                </c:pt>
                <c:pt idx="27" c:formatCode="h:mm:ss">
                  <c:v>0.28125</c:v>
                </c:pt>
                <c:pt idx="28" c:formatCode="h:mm:ss">
                  <c:v>0.291666666666667</c:v>
                </c:pt>
                <c:pt idx="29" c:formatCode="h:mm:ss">
                  <c:v>0.302083333333333</c:v>
                </c:pt>
                <c:pt idx="30" c:formatCode="h:mm:ss">
                  <c:v>0.3125</c:v>
                </c:pt>
                <c:pt idx="31" c:formatCode="h:mm:ss">
                  <c:v>0.322916666666667</c:v>
                </c:pt>
                <c:pt idx="32" c:formatCode="h:mm:ss">
                  <c:v>0.333333333333333</c:v>
                </c:pt>
                <c:pt idx="33" c:formatCode="h:mm:ss">
                  <c:v>0.34375</c:v>
                </c:pt>
                <c:pt idx="34" c:formatCode="h:mm:ss">
                  <c:v>0.354166666666667</c:v>
                </c:pt>
                <c:pt idx="35" c:formatCode="h:mm:ss">
                  <c:v>0.364583333333333</c:v>
                </c:pt>
                <c:pt idx="36" c:formatCode="h:mm:ss">
                  <c:v>0.375</c:v>
                </c:pt>
                <c:pt idx="37" c:formatCode="h:mm:ss">
                  <c:v>0.385416666666667</c:v>
                </c:pt>
                <c:pt idx="38" c:formatCode="h:mm:ss">
                  <c:v>0.395833333333333</c:v>
                </c:pt>
                <c:pt idx="39" c:formatCode="h:mm:ss">
                  <c:v>0.40625</c:v>
                </c:pt>
                <c:pt idx="40" c:formatCode="h:mm:ss">
                  <c:v>0.416666666666667</c:v>
                </c:pt>
                <c:pt idx="41" c:formatCode="h:mm:ss">
                  <c:v>0.427083333333333</c:v>
                </c:pt>
                <c:pt idx="42" c:formatCode="h:mm:ss">
                  <c:v>0.4375</c:v>
                </c:pt>
                <c:pt idx="43" c:formatCode="h:mm:ss">
                  <c:v>0.447916666666667</c:v>
                </c:pt>
                <c:pt idx="44" c:formatCode="h:mm:ss">
                  <c:v>0.458333333333333</c:v>
                </c:pt>
                <c:pt idx="45" c:formatCode="h:mm:ss">
                  <c:v>0.46875</c:v>
                </c:pt>
                <c:pt idx="46" c:formatCode="h:mm:ss">
                  <c:v>0.479166666666667</c:v>
                </c:pt>
                <c:pt idx="47" c:formatCode="h:mm:ss">
                  <c:v>0.489583333333333</c:v>
                </c:pt>
                <c:pt idx="48" c:formatCode="h:mm:ss">
                  <c:v>0.5</c:v>
                </c:pt>
                <c:pt idx="49" c:formatCode="h:mm:ss">
                  <c:v>0.510416666666667</c:v>
                </c:pt>
                <c:pt idx="50" c:formatCode="h:mm:ss">
                  <c:v>0.520833333333333</c:v>
                </c:pt>
                <c:pt idx="51" c:formatCode="h:mm:ss">
                  <c:v>0.53125</c:v>
                </c:pt>
                <c:pt idx="52" c:formatCode="h:mm:ss">
                  <c:v>0.541666666666667</c:v>
                </c:pt>
                <c:pt idx="53" c:formatCode="h:mm:ss">
                  <c:v>0.552083333333333</c:v>
                </c:pt>
                <c:pt idx="54" c:formatCode="h:mm:ss">
                  <c:v>0.5625</c:v>
                </c:pt>
                <c:pt idx="55" c:formatCode="h:mm:ss">
                  <c:v>0.572916666666667</c:v>
                </c:pt>
                <c:pt idx="56" c:formatCode="h:mm:ss">
                  <c:v>0.583333333333333</c:v>
                </c:pt>
                <c:pt idx="57" c:formatCode="h:mm:ss">
                  <c:v>0.59375</c:v>
                </c:pt>
                <c:pt idx="58" c:formatCode="h:mm:ss">
                  <c:v>0.604166666666667</c:v>
                </c:pt>
                <c:pt idx="59" c:formatCode="h:mm:ss">
                  <c:v>0.614583333333333</c:v>
                </c:pt>
                <c:pt idx="60" c:formatCode="h:mm:ss">
                  <c:v>0.625</c:v>
                </c:pt>
                <c:pt idx="61" c:formatCode="h:mm:ss">
                  <c:v>0.635416666666667</c:v>
                </c:pt>
                <c:pt idx="62" c:formatCode="h:mm:ss">
                  <c:v>0.645833333333333</c:v>
                </c:pt>
                <c:pt idx="63" c:formatCode="h:mm:ss">
                  <c:v>0.65625</c:v>
                </c:pt>
                <c:pt idx="64" c:formatCode="h:mm:ss">
                  <c:v>0.666666666666667</c:v>
                </c:pt>
                <c:pt idx="65" c:formatCode="h:mm:ss">
                  <c:v>0.677083333333333</c:v>
                </c:pt>
                <c:pt idx="66" c:formatCode="h:mm:ss">
                  <c:v>0.6875</c:v>
                </c:pt>
                <c:pt idx="67" c:formatCode="h:mm:ss">
                  <c:v>0.697916666666667</c:v>
                </c:pt>
                <c:pt idx="68" c:formatCode="h:mm:ss">
                  <c:v>0.708333333333333</c:v>
                </c:pt>
                <c:pt idx="69" c:formatCode="h:mm:ss">
                  <c:v>0.71875</c:v>
                </c:pt>
                <c:pt idx="70" c:formatCode="h:mm:ss">
                  <c:v>0.729166666666667</c:v>
                </c:pt>
                <c:pt idx="71" c:formatCode="h:mm:ss">
                  <c:v>0.739583333333333</c:v>
                </c:pt>
                <c:pt idx="72" c:formatCode="h:mm:ss">
                  <c:v>0.75</c:v>
                </c:pt>
                <c:pt idx="73" c:formatCode="h:mm:ss">
                  <c:v>0.760416666666667</c:v>
                </c:pt>
                <c:pt idx="74" c:formatCode="h:mm:ss">
                  <c:v>0.770833333333333</c:v>
                </c:pt>
                <c:pt idx="75" c:formatCode="h:mm:ss">
                  <c:v>0.78125</c:v>
                </c:pt>
                <c:pt idx="76" c:formatCode="h:mm:ss">
                  <c:v>0.791666666666667</c:v>
                </c:pt>
                <c:pt idx="77" c:formatCode="h:mm:ss">
                  <c:v>0.802083333333333</c:v>
                </c:pt>
                <c:pt idx="78" c:formatCode="h:mm:ss">
                  <c:v>0.8125</c:v>
                </c:pt>
                <c:pt idx="79" c:formatCode="h:mm:ss">
                  <c:v>0.822916666666667</c:v>
                </c:pt>
                <c:pt idx="80" c:formatCode="h:mm:ss">
                  <c:v>0.833333333333333</c:v>
                </c:pt>
                <c:pt idx="81" c:formatCode="h:mm:ss">
                  <c:v>0.84375</c:v>
                </c:pt>
                <c:pt idx="82" c:formatCode="h:mm:ss">
                  <c:v>0.854166666666667</c:v>
                </c:pt>
                <c:pt idx="83" c:formatCode="h:mm:ss">
                  <c:v>0.864583333333333</c:v>
                </c:pt>
                <c:pt idx="84" c:formatCode="h:mm:ss">
                  <c:v>0.875</c:v>
                </c:pt>
                <c:pt idx="85" c:formatCode="h:mm:ss">
                  <c:v>0.885416666666667</c:v>
                </c:pt>
                <c:pt idx="86" c:formatCode="h:mm:ss">
                  <c:v>0.895833333333333</c:v>
                </c:pt>
                <c:pt idx="87" c:formatCode="h:mm:ss">
                  <c:v>0.90625</c:v>
                </c:pt>
                <c:pt idx="88" c:formatCode="h:mm:ss">
                  <c:v>0.916666666666667</c:v>
                </c:pt>
                <c:pt idx="89" c:formatCode="h:mm:ss">
                  <c:v>0.927083333333333</c:v>
                </c:pt>
                <c:pt idx="90" c:formatCode="h:mm:ss">
                  <c:v>0.9375</c:v>
                </c:pt>
                <c:pt idx="91" c:formatCode="h:mm:ss">
                  <c:v>0.947916666666667</c:v>
                </c:pt>
                <c:pt idx="92" c:formatCode="h:mm:ss">
                  <c:v>0.958333333333333</c:v>
                </c:pt>
                <c:pt idx="93" c:formatCode="h:mm:ss">
                  <c:v>0.96875</c:v>
                </c:pt>
                <c:pt idx="94" c:formatCode="h:mm:ss">
                  <c:v>0.979166666666667</c:v>
                </c:pt>
                <c:pt idx="95" c:formatCode="h:mm:ss">
                  <c:v>0.989583333333333</c:v>
                </c:pt>
              </c:numCache>
            </c:numRef>
          </c:cat>
          <c:val>
            <c:numRef>
              <c:f>[12月新能源受阻时间分布图.xlsx]年累!$C$2:$C$97</c:f>
              <c:numCache>
                <c:formatCode>0.00_ </c:formatCode>
                <c:ptCount val="96"/>
                <c:pt idx="0">
                  <c:v>85.6861181</c:v>
                </c:pt>
                <c:pt idx="1">
                  <c:v>89.3466197</c:v>
                </c:pt>
                <c:pt idx="2">
                  <c:v>83.3473875</c:v>
                </c:pt>
                <c:pt idx="3">
                  <c:v>93.2670596</c:v>
                </c:pt>
                <c:pt idx="4">
                  <c:v>114.4450897</c:v>
                </c:pt>
                <c:pt idx="5">
                  <c:v>107.391137</c:v>
                </c:pt>
                <c:pt idx="6">
                  <c:v>111.6290486</c:v>
                </c:pt>
                <c:pt idx="7">
                  <c:v>105.4485531</c:v>
                </c:pt>
                <c:pt idx="8">
                  <c:v>114.9695612</c:v>
                </c:pt>
                <c:pt idx="9">
                  <c:v>102.1666494</c:v>
                </c:pt>
                <c:pt idx="10">
                  <c:v>98.0960902</c:v>
                </c:pt>
                <c:pt idx="11">
                  <c:v>75.7226936</c:v>
                </c:pt>
                <c:pt idx="12">
                  <c:v>109.615346</c:v>
                </c:pt>
                <c:pt idx="13">
                  <c:v>89.2742915</c:v>
                </c:pt>
                <c:pt idx="14">
                  <c:v>105.2662427</c:v>
                </c:pt>
                <c:pt idx="15">
                  <c:v>106.5637119</c:v>
                </c:pt>
                <c:pt idx="16">
                  <c:v>56.6584251</c:v>
                </c:pt>
                <c:pt idx="17">
                  <c:v>92.6788776</c:v>
                </c:pt>
                <c:pt idx="18">
                  <c:v>51.6973786</c:v>
                </c:pt>
                <c:pt idx="19">
                  <c:v>49.4532105</c:v>
                </c:pt>
                <c:pt idx="20">
                  <c:v>57.8190457</c:v>
                </c:pt>
                <c:pt idx="21">
                  <c:v>48.4608229</c:v>
                </c:pt>
                <c:pt idx="22">
                  <c:v>40.4673634</c:v>
                </c:pt>
                <c:pt idx="23">
                  <c:v>35.77162</c:v>
                </c:pt>
                <c:pt idx="24">
                  <c:v>43.7312418</c:v>
                </c:pt>
                <c:pt idx="25">
                  <c:v>47.1604414</c:v>
                </c:pt>
                <c:pt idx="26">
                  <c:v>44.2673335</c:v>
                </c:pt>
                <c:pt idx="27">
                  <c:v>67.4155922</c:v>
                </c:pt>
                <c:pt idx="28">
                  <c:v>69.9555456</c:v>
                </c:pt>
                <c:pt idx="29">
                  <c:v>87.4471098</c:v>
                </c:pt>
                <c:pt idx="30">
                  <c:v>45.7446798</c:v>
                </c:pt>
                <c:pt idx="31">
                  <c:v>64.6598165</c:v>
                </c:pt>
                <c:pt idx="32">
                  <c:v>138.1363317</c:v>
                </c:pt>
                <c:pt idx="33">
                  <c:v>228.692298</c:v>
                </c:pt>
                <c:pt idx="34">
                  <c:v>289.3167827</c:v>
                </c:pt>
                <c:pt idx="35">
                  <c:v>444.6257527</c:v>
                </c:pt>
                <c:pt idx="36">
                  <c:v>746.4525955</c:v>
                </c:pt>
                <c:pt idx="37">
                  <c:v>1203.9012079</c:v>
                </c:pt>
                <c:pt idx="38">
                  <c:v>2169.0944267</c:v>
                </c:pt>
                <c:pt idx="39">
                  <c:v>2314.0039437</c:v>
                </c:pt>
                <c:pt idx="40">
                  <c:v>3333.6442247</c:v>
                </c:pt>
                <c:pt idx="41">
                  <c:v>4424.7347946</c:v>
                </c:pt>
                <c:pt idx="42">
                  <c:v>4901.4338962</c:v>
                </c:pt>
                <c:pt idx="43">
                  <c:v>5740.0536044</c:v>
                </c:pt>
                <c:pt idx="44">
                  <c:v>7429.5034928</c:v>
                </c:pt>
                <c:pt idx="45">
                  <c:v>8026.0159456</c:v>
                </c:pt>
                <c:pt idx="46">
                  <c:v>10042.1923182</c:v>
                </c:pt>
                <c:pt idx="47">
                  <c:v>10397.4866312</c:v>
                </c:pt>
                <c:pt idx="48">
                  <c:v>10471.7632309</c:v>
                </c:pt>
                <c:pt idx="49">
                  <c:v>8609.1636887</c:v>
                </c:pt>
                <c:pt idx="50">
                  <c:v>8469.0702557</c:v>
                </c:pt>
                <c:pt idx="51">
                  <c:v>7911.3745578</c:v>
                </c:pt>
                <c:pt idx="52">
                  <c:v>7491.4573358</c:v>
                </c:pt>
                <c:pt idx="53">
                  <c:v>7851.4594524</c:v>
                </c:pt>
                <c:pt idx="54">
                  <c:v>7689.0832473</c:v>
                </c:pt>
                <c:pt idx="55">
                  <c:v>7168.6521843</c:v>
                </c:pt>
                <c:pt idx="56">
                  <c:v>6258.0944728</c:v>
                </c:pt>
                <c:pt idx="57">
                  <c:v>5458.8318042</c:v>
                </c:pt>
                <c:pt idx="58">
                  <c:v>4251.6885567</c:v>
                </c:pt>
                <c:pt idx="59">
                  <c:v>4741.3984173</c:v>
                </c:pt>
                <c:pt idx="60">
                  <c:v>4060.265248</c:v>
                </c:pt>
                <c:pt idx="61">
                  <c:v>2673.0322913</c:v>
                </c:pt>
                <c:pt idx="62">
                  <c:v>2330.5675203</c:v>
                </c:pt>
                <c:pt idx="63">
                  <c:v>1353.6914802</c:v>
                </c:pt>
                <c:pt idx="64">
                  <c:v>575.406858</c:v>
                </c:pt>
                <c:pt idx="65">
                  <c:v>328.1322659</c:v>
                </c:pt>
                <c:pt idx="66">
                  <c:v>217.3245597</c:v>
                </c:pt>
                <c:pt idx="67">
                  <c:v>154.526664</c:v>
                </c:pt>
                <c:pt idx="68">
                  <c:v>108.4921734</c:v>
                </c:pt>
                <c:pt idx="69">
                  <c:v>140.9145792</c:v>
                </c:pt>
                <c:pt idx="70">
                  <c:v>92.2631546</c:v>
                </c:pt>
                <c:pt idx="71">
                  <c:v>73.4402145</c:v>
                </c:pt>
                <c:pt idx="72">
                  <c:v>26.2576565</c:v>
                </c:pt>
                <c:pt idx="73">
                  <c:v>24.1338692</c:v>
                </c:pt>
                <c:pt idx="74">
                  <c:v>41.2210117</c:v>
                </c:pt>
                <c:pt idx="75">
                  <c:v>70.0300136</c:v>
                </c:pt>
                <c:pt idx="76">
                  <c:v>67.0647304</c:v>
                </c:pt>
                <c:pt idx="77">
                  <c:v>104.8443871</c:v>
                </c:pt>
                <c:pt idx="78">
                  <c:v>79.7435974</c:v>
                </c:pt>
                <c:pt idx="79">
                  <c:v>89.4720624</c:v>
                </c:pt>
                <c:pt idx="80">
                  <c:v>122.7904339</c:v>
                </c:pt>
                <c:pt idx="81">
                  <c:v>100.3015316</c:v>
                </c:pt>
                <c:pt idx="82">
                  <c:v>110.6362796</c:v>
                </c:pt>
                <c:pt idx="83">
                  <c:v>169.4995875</c:v>
                </c:pt>
                <c:pt idx="84">
                  <c:v>89.9532057</c:v>
                </c:pt>
                <c:pt idx="85">
                  <c:v>134.0649868</c:v>
                </c:pt>
                <c:pt idx="86">
                  <c:v>129.6706966</c:v>
                </c:pt>
                <c:pt idx="87">
                  <c:v>122.3541461</c:v>
                </c:pt>
                <c:pt idx="88">
                  <c:v>79.0782766</c:v>
                </c:pt>
                <c:pt idx="89">
                  <c:v>111.1774932</c:v>
                </c:pt>
                <c:pt idx="90">
                  <c:v>81.646018</c:v>
                </c:pt>
                <c:pt idx="91">
                  <c:v>112.8076815</c:v>
                </c:pt>
                <c:pt idx="92">
                  <c:v>99.4871091</c:v>
                </c:pt>
                <c:pt idx="93">
                  <c:v>76.8020176</c:v>
                </c:pt>
                <c:pt idx="94">
                  <c:v>83.5528505</c:v>
                </c:pt>
                <c:pt idx="95">
                  <c:v>118.4818484</c:v>
                </c:pt>
              </c:numCache>
            </c:numRef>
          </c:val>
          <c:smooth val="0"/>
        </c:ser>
        <c:ser>
          <c:idx val="2"/>
          <c:order val="2"/>
          <c:tx>
            <c:strRef>
              <c:f>[12月新能源受阻时间分布图.xlsx]年累!$D$1</c:f>
              <c:strCache>
                <c:ptCount val="1"/>
                <c:pt idx="0">
                  <c:v>甘肃</c:v>
                </c:pt>
              </c:strCache>
            </c:strRef>
          </c:tx>
          <c:spPr>
            <a:ln w="28575" cap="rnd">
              <a:solidFill>
                <a:srgbClr val="FF0000"/>
              </a:solidFill>
              <a:round/>
            </a:ln>
            <a:effectLst/>
          </c:spPr>
          <c:marker>
            <c:symbol val="none"/>
          </c:marker>
          <c:dLbls>
            <c:delete val="1"/>
          </c:dLbls>
          <c:cat>
            <c:numRef>
              <c:f>[12月新能源受阻时间分布图.xlsx]年累!$A$2:$A$97</c:f>
              <c:numCache>
                <c:formatCode>h:mm:ss</c:formatCode>
                <c:ptCount val="96"/>
                <c:pt idx="0" c:formatCode="h:mm:ss">
                  <c:v>0</c:v>
                </c:pt>
                <c:pt idx="1" c:formatCode="h:mm:ss">
                  <c:v>0.0104166666666667</c:v>
                </c:pt>
                <c:pt idx="2" c:formatCode="h:mm:ss">
                  <c:v>0.0208333333333333</c:v>
                </c:pt>
                <c:pt idx="3" c:formatCode="h:mm:ss">
                  <c:v>0.03125</c:v>
                </c:pt>
                <c:pt idx="4" c:formatCode="h:mm:ss">
                  <c:v>0.0416666666666667</c:v>
                </c:pt>
                <c:pt idx="5" c:formatCode="h:mm:ss">
                  <c:v>0.0520833333333333</c:v>
                </c:pt>
                <c:pt idx="6" c:formatCode="h:mm:ss">
                  <c:v>0.0625</c:v>
                </c:pt>
                <c:pt idx="7" c:formatCode="h:mm:ss">
                  <c:v>0.0729166666666667</c:v>
                </c:pt>
                <c:pt idx="8" c:formatCode="h:mm:ss">
                  <c:v>0.0833333333333333</c:v>
                </c:pt>
                <c:pt idx="9" c:formatCode="h:mm:ss">
                  <c:v>0.09375</c:v>
                </c:pt>
                <c:pt idx="10" c:formatCode="h:mm:ss">
                  <c:v>0.104166666666667</c:v>
                </c:pt>
                <c:pt idx="11" c:formatCode="h:mm:ss">
                  <c:v>0.114583333333333</c:v>
                </c:pt>
                <c:pt idx="12" c:formatCode="h:mm:ss">
                  <c:v>0.125</c:v>
                </c:pt>
                <c:pt idx="13" c:formatCode="h:mm:ss">
                  <c:v>0.135416666666667</c:v>
                </c:pt>
                <c:pt idx="14" c:formatCode="h:mm:ss">
                  <c:v>0.145833333333333</c:v>
                </c:pt>
                <c:pt idx="15" c:formatCode="h:mm:ss">
                  <c:v>0.15625</c:v>
                </c:pt>
                <c:pt idx="16" c:formatCode="h:mm:ss">
                  <c:v>0.166666666666667</c:v>
                </c:pt>
                <c:pt idx="17" c:formatCode="h:mm:ss">
                  <c:v>0.177083333333333</c:v>
                </c:pt>
                <c:pt idx="18" c:formatCode="h:mm:ss">
                  <c:v>0.1875</c:v>
                </c:pt>
                <c:pt idx="19" c:formatCode="h:mm:ss">
                  <c:v>0.197916666666667</c:v>
                </c:pt>
                <c:pt idx="20" c:formatCode="h:mm:ss">
                  <c:v>0.208333333333333</c:v>
                </c:pt>
                <c:pt idx="21" c:formatCode="h:mm:ss">
                  <c:v>0.21875</c:v>
                </c:pt>
                <c:pt idx="22" c:formatCode="h:mm:ss">
                  <c:v>0.229166666666667</c:v>
                </c:pt>
                <c:pt idx="23" c:formatCode="h:mm:ss">
                  <c:v>0.239583333333333</c:v>
                </c:pt>
                <c:pt idx="24" c:formatCode="h:mm:ss">
                  <c:v>0.25</c:v>
                </c:pt>
                <c:pt idx="25" c:formatCode="h:mm:ss">
                  <c:v>0.260416666666667</c:v>
                </c:pt>
                <c:pt idx="26" c:formatCode="h:mm:ss">
                  <c:v>0.270833333333333</c:v>
                </c:pt>
                <c:pt idx="27" c:formatCode="h:mm:ss">
                  <c:v>0.28125</c:v>
                </c:pt>
                <c:pt idx="28" c:formatCode="h:mm:ss">
                  <c:v>0.291666666666667</c:v>
                </c:pt>
                <c:pt idx="29" c:formatCode="h:mm:ss">
                  <c:v>0.302083333333333</c:v>
                </c:pt>
                <c:pt idx="30" c:formatCode="h:mm:ss">
                  <c:v>0.3125</c:v>
                </c:pt>
                <c:pt idx="31" c:formatCode="h:mm:ss">
                  <c:v>0.322916666666667</c:v>
                </c:pt>
                <c:pt idx="32" c:formatCode="h:mm:ss">
                  <c:v>0.333333333333333</c:v>
                </c:pt>
                <c:pt idx="33" c:formatCode="h:mm:ss">
                  <c:v>0.34375</c:v>
                </c:pt>
                <c:pt idx="34" c:formatCode="h:mm:ss">
                  <c:v>0.354166666666667</c:v>
                </c:pt>
                <c:pt idx="35" c:formatCode="h:mm:ss">
                  <c:v>0.364583333333333</c:v>
                </c:pt>
                <c:pt idx="36" c:formatCode="h:mm:ss">
                  <c:v>0.375</c:v>
                </c:pt>
                <c:pt idx="37" c:formatCode="h:mm:ss">
                  <c:v>0.385416666666667</c:v>
                </c:pt>
                <c:pt idx="38" c:formatCode="h:mm:ss">
                  <c:v>0.395833333333333</c:v>
                </c:pt>
                <c:pt idx="39" c:formatCode="h:mm:ss">
                  <c:v>0.40625</c:v>
                </c:pt>
                <c:pt idx="40" c:formatCode="h:mm:ss">
                  <c:v>0.416666666666667</c:v>
                </c:pt>
                <c:pt idx="41" c:formatCode="h:mm:ss">
                  <c:v>0.427083333333333</c:v>
                </c:pt>
                <c:pt idx="42" c:formatCode="h:mm:ss">
                  <c:v>0.4375</c:v>
                </c:pt>
                <c:pt idx="43" c:formatCode="h:mm:ss">
                  <c:v>0.447916666666667</c:v>
                </c:pt>
                <c:pt idx="44" c:formatCode="h:mm:ss">
                  <c:v>0.458333333333333</c:v>
                </c:pt>
                <c:pt idx="45" c:formatCode="h:mm:ss">
                  <c:v>0.46875</c:v>
                </c:pt>
                <c:pt idx="46" c:formatCode="h:mm:ss">
                  <c:v>0.479166666666667</c:v>
                </c:pt>
                <c:pt idx="47" c:formatCode="h:mm:ss">
                  <c:v>0.489583333333333</c:v>
                </c:pt>
                <c:pt idx="48" c:formatCode="h:mm:ss">
                  <c:v>0.5</c:v>
                </c:pt>
                <c:pt idx="49" c:formatCode="h:mm:ss">
                  <c:v>0.510416666666667</c:v>
                </c:pt>
                <c:pt idx="50" c:formatCode="h:mm:ss">
                  <c:v>0.520833333333333</c:v>
                </c:pt>
                <c:pt idx="51" c:formatCode="h:mm:ss">
                  <c:v>0.53125</c:v>
                </c:pt>
                <c:pt idx="52" c:formatCode="h:mm:ss">
                  <c:v>0.541666666666667</c:v>
                </c:pt>
                <c:pt idx="53" c:formatCode="h:mm:ss">
                  <c:v>0.552083333333333</c:v>
                </c:pt>
                <c:pt idx="54" c:formatCode="h:mm:ss">
                  <c:v>0.5625</c:v>
                </c:pt>
                <c:pt idx="55" c:formatCode="h:mm:ss">
                  <c:v>0.572916666666667</c:v>
                </c:pt>
                <c:pt idx="56" c:formatCode="h:mm:ss">
                  <c:v>0.583333333333333</c:v>
                </c:pt>
                <c:pt idx="57" c:formatCode="h:mm:ss">
                  <c:v>0.59375</c:v>
                </c:pt>
                <c:pt idx="58" c:formatCode="h:mm:ss">
                  <c:v>0.604166666666667</c:v>
                </c:pt>
                <c:pt idx="59" c:formatCode="h:mm:ss">
                  <c:v>0.614583333333333</c:v>
                </c:pt>
                <c:pt idx="60" c:formatCode="h:mm:ss">
                  <c:v>0.625</c:v>
                </c:pt>
                <c:pt idx="61" c:formatCode="h:mm:ss">
                  <c:v>0.635416666666667</c:v>
                </c:pt>
                <c:pt idx="62" c:formatCode="h:mm:ss">
                  <c:v>0.645833333333333</c:v>
                </c:pt>
                <c:pt idx="63" c:formatCode="h:mm:ss">
                  <c:v>0.65625</c:v>
                </c:pt>
                <c:pt idx="64" c:formatCode="h:mm:ss">
                  <c:v>0.666666666666667</c:v>
                </c:pt>
                <c:pt idx="65" c:formatCode="h:mm:ss">
                  <c:v>0.677083333333333</c:v>
                </c:pt>
                <c:pt idx="66" c:formatCode="h:mm:ss">
                  <c:v>0.6875</c:v>
                </c:pt>
                <c:pt idx="67" c:formatCode="h:mm:ss">
                  <c:v>0.697916666666667</c:v>
                </c:pt>
                <c:pt idx="68" c:formatCode="h:mm:ss">
                  <c:v>0.708333333333333</c:v>
                </c:pt>
                <c:pt idx="69" c:formatCode="h:mm:ss">
                  <c:v>0.71875</c:v>
                </c:pt>
                <c:pt idx="70" c:formatCode="h:mm:ss">
                  <c:v>0.729166666666667</c:v>
                </c:pt>
                <c:pt idx="71" c:formatCode="h:mm:ss">
                  <c:v>0.739583333333333</c:v>
                </c:pt>
                <c:pt idx="72" c:formatCode="h:mm:ss">
                  <c:v>0.75</c:v>
                </c:pt>
                <c:pt idx="73" c:formatCode="h:mm:ss">
                  <c:v>0.760416666666667</c:v>
                </c:pt>
                <c:pt idx="74" c:formatCode="h:mm:ss">
                  <c:v>0.770833333333333</c:v>
                </c:pt>
                <c:pt idx="75" c:formatCode="h:mm:ss">
                  <c:v>0.78125</c:v>
                </c:pt>
                <c:pt idx="76" c:formatCode="h:mm:ss">
                  <c:v>0.791666666666667</c:v>
                </c:pt>
                <c:pt idx="77" c:formatCode="h:mm:ss">
                  <c:v>0.802083333333333</c:v>
                </c:pt>
                <c:pt idx="78" c:formatCode="h:mm:ss">
                  <c:v>0.8125</c:v>
                </c:pt>
                <c:pt idx="79" c:formatCode="h:mm:ss">
                  <c:v>0.822916666666667</c:v>
                </c:pt>
                <c:pt idx="80" c:formatCode="h:mm:ss">
                  <c:v>0.833333333333333</c:v>
                </c:pt>
                <c:pt idx="81" c:formatCode="h:mm:ss">
                  <c:v>0.84375</c:v>
                </c:pt>
                <c:pt idx="82" c:formatCode="h:mm:ss">
                  <c:v>0.854166666666667</c:v>
                </c:pt>
                <c:pt idx="83" c:formatCode="h:mm:ss">
                  <c:v>0.864583333333333</c:v>
                </c:pt>
                <c:pt idx="84" c:formatCode="h:mm:ss">
                  <c:v>0.875</c:v>
                </c:pt>
                <c:pt idx="85" c:formatCode="h:mm:ss">
                  <c:v>0.885416666666667</c:v>
                </c:pt>
                <c:pt idx="86" c:formatCode="h:mm:ss">
                  <c:v>0.895833333333333</c:v>
                </c:pt>
                <c:pt idx="87" c:formatCode="h:mm:ss">
                  <c:v>0.90625</c:v>
                </c:pt>
                <c:pt idx="88" c:formatCode="h:mm:ss">
                  <c:v>0.916666666666667</c:v>
                </c:pt>
                <c:pt idx="89" c:formatCode="h:mm:ss">
                  <c:v>0.927083333333333</c:v>
                </c:pt>
                <c:pt idx="90" c:formatCode="h:mm:ss">
                  <c:v>0.9375</c:v>
                </c:pt>
                <c:pt idx="91" c:formatCode="h:mm:ss">
                  <c:v>0.947916666666667</c:v>
                </c:pt>
                <c:pt idx="92" c:formatCode="h:mm:ss">
                  <c:v>0.958333333333333</c:v>
                </c:pt>
                <c:pt idx="93" c:formatCode="h:mm:ss">
                  <c:v>0.96875</c:v>
                </c:pt>
                <c:pt idx="94" c:formatCode="h:mm:ss">
                  <c:v>0.979166666666667</c:v>
                </c:pt>
                <c:pt idx="95" c:formatCode="h:mm:ss">
                  <c:v>0.989583333333333</c:v>
                </c:pt>
              </c:numCache>
            </c:numRef>
          </c:cat>
          <c:val>
            <c:numRef>
              <c:f>[12月新能源受阻时间分布图.xlsx]年累!$D$2:$D$97</c:f>
              <c:numCache>
                <c:formatCode>0.00_ </c:formatCode>
                <c:ptCount val="96"/>
                <c:pt idx="0">
                  <c:v>5246.23168944</c:v>
                </c:pt>
                <c:pt idx="1">
                  <c:v>5682.90433368</c:v>
                </c:pt>
                <c:pt idx="2">
                  <c:v>6028.12111224</c:v>
                </c:pt>
                <c:pt idx="3">
                  <c:v>6539.1847952</c:v>
                </c:pt>
                <c:pt idx="4">
                  <c:v>6774.07258152</c:v>
                </c:pt>
                <c:pt idx="5">
                  <c:v>6555.98337288</c:v>
                </c:pt>
                <c:pt idx="6">
                  <c:v>6280.74931688</c:v>
                </c:pt>
                <c:pt idx="7">
                  <c:v>6332.36646312</c:v>
                </c:pt>
                <c:pt idx="8">
                  <c:v>6237.89009392</c:v>
                </c:pt>
                <c:pt idx="9">
                  <c:v>5871.24191624</c:v>
                </c:pt>
                <c:pt idx="10">
                  <c:v>5607.59120464</c:v>
                </c:pt>
                <c:pt idx="11">
                  <c:v>5730.11002744</c:v>
                </c:pt>
                <c:pt idx="12">
                  <c:v>5837.01040456</c:v>
                </c:pt>
                <c:pt idx="13">
                  <c:v>5835.975928</c:v>
                </c:pt>
                <c:pt idx="14">
                  <c:v>5757.2505708</c:v>
                </c:pt>
                <c:pt idx="15">
                  <c:v>5884.10714848</c:v>
                </c:pt>
                <c:pt idx="16">
                  <c:v>5866.1609492</c:v>
                </c:pt>
                <c:pt idx="17">
                  <c:v>5473.8052836</c:v>
                </c:pt>
                <c:pt idx="18">
                  <c:v>5945.10988312</c:v>
                </c:pt>
                <c:pt idx="19">
                  <c:v>6112.72344976</c:v>
                </c:pt>
                <c:pt idx="20">
                  <c:v>5811.35708112</c:v>
                </c:pt>
                <c:pt idx="21">
                  <c:v>5331.20700504</c:v>
                </c:pt>
                <c:pt idx="22">
                  <c:v>5672.37564152</c:v>
                </c:pt>
                <c:pt idx="23">
                  <c:v>5143.72476816</c:v>
                </c:pt>
                <c:pt idx="24">
                  <c:v>4868.64590696</c:v>
                </c:pt>
                <c:pt idx="25">
                  <c:v>4739.0479412</c:v>
                </c:pt>
                <c:pt idx="26">
                  <c:v>4776.04251696</c:v>
                </c:pt>
                <c:pt idx="27">
                  <c:v>4502.94298192</c:v>
                </c:pt>
                <c:pt idx="28">
                  <c:v>4664.29547608</c:v>
                </c:pt>
                <c:pt idx="29">
                  <c:v>4506.98687984</c:v>
                </c:pt>
                <c:pt idx="30">
                  <c:v>4412.92449272</c:v>
                </c:pt>
                <c:pt idx="31">
                  <c:v>4777.48209672</c:v>
                </c:pt>
                <c:pt idx="32">
                  <c:v>4948.02009984</c:v>
                </c:pt>
                <c:pt idx="33">
                  <c:v>4989.40421888</c:v>
                </c:pt>
                <c:pt idx="34">
                  <c:v>4315.7192368</c:v>
                </c:pt>
                <c:pt idx="35">
                  <c:v>4530.43222912</c:v>
                </c:pt>
                <c:pt idx="36">
                  <c:v>4976.787238</c:v>
                </c:pt>
                <c:pt idx="37">
                  <c:v>6475.89724512</c:v>
                </c:pt>
                <c:pt idx="38">
                  <c:v>7662.4036168</c:v>
                </c:pt>
                <c:pt idx="39">
                  <c:v>8157.68657608</c:v>
                </c:pt>
                <c:pt idx="40">
                  <c:v>9856.63078568</c:v>
                </c:pt>
                <c:pt idx="41">
                  <c:v>11370.36974448</c:v>
                </c:pt>
                <c:pt idx="42">
                  <c:v>13167.56738992</c:v>
                </c:pt>
                <c:pt idx="43">
                  <c:v>14695.57361192</c:v>
                </c:pt>
                <c:pt idx="44">
                  <c:v>16532.19195008</c:v>
                </c:pt>
                <c:pt idx="45">
                  <c:v>18519.81973528</c:v>
                </c:pt>
                <c:pt idx="46">
                  <c:v>20053.1817664</c:v>
                </c:pt>
                <c:pt idx="47">
                  <c:v>21544.29675392</c:v>
                </c:pt>
                <c:pt idx="48">
                  <c:v>21958.022446</c:v>
                </c:pt>
                <c:pt idx="49">
                  <c:v>23692.40111192</c:v>
                </c:pt>
                <c:pt idx="50">
                  <c:v>25769.3684052</c:v>
                </c:pt>
                <c:pt idx="51">
                  <c:v>26880.69642832</c:v>
                </c:pt>
                <c:pt idx="52">
                  <c:v>28892.30126664</c:v>
                </c:pt>
                <c:pt idx="53">
                  <c:v>31152.21821848</c:v>
                </c:pt>
                <c:pt idx="54">
                  <c:v>31602.26703088</c:v>
                </c:pt>
                <c:pt idx="55">
                  <c:v>32053.81212104</c:v>
                </c:pt>
                <c:pt idx="56">
                  <c:v>32172.56010552</c:v>
                </c:pt>
                <c:pt idx="57">
                  <c:v>30620.37289408</c:v>
                </c:pt>
                <c:pt idx="58">
                  <c:v>30236.08413496</c:v>
                </c:pt>
                <c:pt idx="59">
                  <c:v>28975.53357216</c:v>
                </c:pt>
                <c:pt idx="60">
                  <c:v>27714.54260648</c:v>
                </c:pt>
                <c:pt idx="61">
                  <c:v>25778.36345448</c:v>
                </c:pt>
                <c:pt idx="62">
                  <c:v>23522.48497376</c:v>
                </c:pt>
                <c:pt idx="63">
                  <c:v>22835.79565848</c:v>
                </c:pt>
                <c:pt idx="64">
                  <c:v>21818.24232824</c:v>
                </c:pt>
                <c:pt idx="65">
                  <c:v>20645.0462704</c:v>
                </c:pt>
                <c:pt idx="66">
                  <c:v>19715.78529112</c:v>
                </c:pt>
                <c:pt idx="67">
                  <c:v>18216.95342</c:v>
                </c:pt>
                <c:pt idx="68">
                  <c:v>17597.16032064</c:v>
                </c:pt>
                <c:pt idx="69">
                  <c:v>15860.91550416</c:v>
                </c:pt>
                <c:pt idx="70">
                  <c:v>15007.90035752</c:v>
                </c:pt>
                <c:pt idx="71">
                  <c:v>13453.78611024</c:v>
                </c:pt>
                <c:pt idx="72">
                  <c:v>12112.32144216</c:v>
                </c:pt>
                <c:pt idx="73">
                  <c:v>10448.50747144</c:v>
                </c:pt>
                <c:pt idx="74">
                  <c:v>9428.9542792</c:v>
                </c:pt>
                <c:pt idx="75">
                  <c:v>9297.375978</c:v>
                </c:pt>
                <c:pt idx="76">
                  <c:v>8664.77810784</c:v>
                </c:pt>
                <c:pt idx="77">
                  <c:v>8069.96265312</c:v>
                </c:pt>
                <c:pt idx="78">
                  <c:v>6717.0051304</c:v>
                </c:pt>
                <c:pt idx="79">
                  <c:v>6597.01569496</c:v>
                </c:pt>
                <c:pt idx="80">
                  <c:v>5829.31951536</c:v>
                </c:pt>
                <c:pt idx="81">
                  <c:v>5146.08576312</c:v>
                </c:pt>
                <c:pt idx="82">
                  <c:v>4566.82599504</c:v>
                </c:pt>
                <c:pt idx="83">
                  <c:v>4512.84962528</c:v>
                </c:pt>
                <c:pt idx="84">
                  <c:v>4251.05188472</c:v>
                </c:pt>
                <c:pt idx="85">
                  <c:v>4513.96388912</c:v>
                </c:pt>
                <c:pt idx="86">
                  <c:v>4406.73053424</c:v>
                </c:pt>
                <c:pt idx="87">
                  <c:v>4557.67779648</c:v>
                </c:pt>
                <c:pt idx="88">
                  <c:v>4126.74978272</c:v>
                </c:pt>
                <c:pt idx="89">
                  <c:v>4223.80947832</c:v>
                </c:pt>
                <c:pt idx="90">
                  <c:v>4391.6808804</c:v>
                </c:pt>
                <c:pt idx="91">
                  <c:v>4396.05816176</c:v>
                </c:pt>
                <c:pt idx="92">
                  <c:v>4492.16744096</c:v>
                </c:pt>
                <c:pt idx="93">
                  <c:v>4885.9617948</c:v>
                </c:pt>
                <c:pt idx="94">
                  <c:v>5328.98643416</c:v>
                </c:pt>
                <c:pt idx="95">
                  <c:v>4981.56021744</c:v>
                </c:pt>
              </c:numCache>
            </c:numRef>
          </c:val>
          <c:smooth val="0"/>
        </c:ser>
        <c:ser>
          <c:idx val="3"/>
          <c:order val="3"/>
          <c:tx>
            <c:strRef>
              <c:f>[12月新能源受阻时间分布图.xlsx]年累!$E$1</c:f>
              <c:strCache>
                <c:ptCount val="1"/>
                <c:pt idx="0">
                  <c:v>青海</c:v>
                </c:pt>
              </c:strCache>
            </c:strRef>
          </c:tx>
          <c:spPr>
            <a:ln w="28575" cap="rnd">
              <a:solidFill>
                <a:schemeClr val="accent4"/>
              </a:solidFill>
              <a:round/>
            </a:ln>
            <a:effectLst/>
          </c:spPr>
          <c:marker>
            <c:symbol val="none"/>
          </c:marker>
          <c:dLbls>
            <c:delete val="1"/>
          </c:dLbls>
          <c:cat>
            <c:numRef>
              <c:f>[12月新能源受阻时间分布图.xlsx]年累!$A$2:$A$97</c:f>
              <c:numCache>
                <c:formatCode>h:mm:ss</c:formatCode>
                <c:ptCount val="96"/>
                <c:pt idx="0" c:formatCode="h:mm:ss">
                  <c:v>0</c:v>
                </c:pt>
                <c:pt idx="1" c:formatCode="h:mm:ss">
                  <c:v>0.0104166666666667</c:v>
                </c:pt>
                <c:pt idx="2" c:formatCode="h:mm:ss">
                  <c:v>0.0208333333333333</c:v>
                </c:pt>
                <c:pt idx="3" c:formatCode="h:mm:ss">
                  <c:v>0.03125</c:v>
                </c:pt>
                <c:pt idx="4" c:formatCode="h:mm:ss">
                  <c:v>0.0416666666666667</c:v>
                </c:pt>
                <c:pt idx="5" c:formatCode="h:mm:ss">
                  <c:v>0.0520833333333333</c:v>
                </c:pt>
                <c:pt idx="6" c:formatCode="h:mm:ss">
                  <c:v>0.0625</c:v>
                </c:pt>
                <c:pt idx="7" c:formatCode="h:mm:ss">
                  <c:v>0.0729166666666667</c:v>
                </c:pt>
                <c:pt idx="8" c:formatCode="h:mm:ss">
                  <c:v>0.0833333333333333</c:v>
                </c:pt>
                <c:pt idx="9" c:formatCode="h:mm:ss">
                  <c:v>0.09375</c:v>
                </c:pt>
                <c:pt idx="10" c:formatCode="h:mm:ss">
                  <c:v>0.104166666666667</c:v>
                </c:pt>
                <c:pt idx="11" c:formatCode="h:mm:ss">
                  <c:v>0.114583333333333</c:v>
                </c:pt>
                <c:pt idx="12" c:formatCode="h:mm:ss">
                  <c:v>0.125</c:v>
                </c:pt>
                <c:pt idx="13" c:formatCode="h:mm:ss">
                  <c:v>0.135416666666667</c:v>
                </c:pt>
                <c:pt idx="14" c:formatCode="h:mm:ss">
                  <c:v>0.145833333333333</c:v>
                </c:pt>
                <c:pt idx="15" c:formatCode="h:mm:ss">
                  <c:v>0.15625</c:v>
                </c:pt>
                <c:pt idx="16" c:formatCode="h:mm:ss">
                  <c:v>0.166666666666667</c:v>
                </c:pt>
                <c:pt idx="17" c:formatCode="h:mm:ss">
                  <c:v>0.177083333333333</c:v>
                </c:pt>
                <c:pt idx="18" c:formatCode="h:mm:ss">
                  <c:v>0.1875</c:v>
                </c:pt>
                <c:pt idx="19" c:formatCode="h:mm:ss">
                  <c:v>0.197916666666667</c:v>
                </c:pt>
                <c:pt idx="20" c:formatCode="h:mm:ss">
                  <c:v>0.208333333333333</c:v>
                </c:pt>
                <c:pt idx="21" c:formatCode="h:mm:ss">
                  <c:v>0.21875</c:v>
                </c:pt>
                <c:pt idx="22" c:formatCode="h:mm:ss">
                  <c:v>0.229166666666667</c:v>
                </c:pt>
                <c:pt idx="23" c:formatCode="h:mm:ss">
                  <c:v>0.239583333333333</c:v>
                </c:pt>
                <c:pt idx="24" c:formatCode="h:mm:ss">
                  <c:v>0.25</c:v>
                </c:pt>
                <c:pt idx="25" c:formatCode="h:mm:ss">
                  <c:v>0.260416666666667</c:v>
                </c:pt>
                <c:pt idx="26" c:formatCode="h:mm:ss">
                  <c:v>0.270833333333333</c:v>
                </c:pt>
                <c:pt idx="27" c:formatCode="h:mm:ss">
                  <c:v>0.28125</c:v>
                </c:pt>
                <c:pt idx="28" c:formatCode="h:mm:ss">
                  <c:v>0.291666666666667</c:v>
                </c:pt>
                <c:pt idx="29" c:formatCode="h:mm:ss">
                  <c:v>0.302083333333333</c:v>
                </c:pt>
                <c:pt idx="30" c:formatCode="h:mm:ss">
                  <c:v>0.3125</c:v>
                </c:pt>
                <c:pt idx="31" c:formatCode="h:mm:ss">
                  <c:v>0.322916666666667</c:v>
                </c:pt>
                <c:pt idx="32" c:formatCode="h:mm:ss">
                  <c:v>0.333333333333333</c:v>
                </c:pt>
                <c:pt idx="33" c:formatCode="h:mm:ss">
                  <c:v>0.34375</c:v>
                </c:pt>
                <c:pt idx="34" c:formatCode="h:mm:ss">
                  <c:v>0.354166666666667</c:v>
                </c:pt>
                <c:pt idx="35" c:formatCode="h:mm:ss">
                  <c:v>0.364583333333333</c:v>
                </c:pt>
                <c:pt idx="36" c:formatCode="h:mm:ss">
                  <c:v>0.375</c:v>
                </c:pt>
                <c:pt idx="37" c:formatCode="h:mm:ss">
                  <c:v>0.385416666666667</c:v>
                </c:pt>
                <c:pt idx="38" c:formatCode="h:mm:ss">
                  <c:v>0.395833333333333</c:v>
                </c:pt>
                <c:pt idx="39" c:formatCode="h:mm:ss">
                  <c:v>0.40625</c:v>
                </c:pt>
                <c:pt idx="40" c:formatCode="h:mm:ss">
                  <c:v>0.416666666666667</c:v>
                </c:pt>
                <c:pt idx="41" c:formatCode="h:mm:ss">
                  <c:v>0.427083333333333</c:v>
                </c:pt>
                <c:pt idx="42" c:formatCode="h:mm:ss">
                  <c:v>0.4375</c:v>
                </c:pt>
                <c:pt idx="43" c:formatCode="h:mm:ss">
                  <c:v>0.447916666666667</c:v>
                </c:pt>
                <c:pt idx="44" c:formatCode="h:mm:ss">
                  <c:v>0.458333333333333</c:v>
                </c:pt>
                <c:pt idx="45" c:formatCode="h:mm:ss">
                  <c:v>0.46875</c:v>
                </c:pt>
                <c:pt idx="46" c:formatCode="h:mm:ss">
                  <c:v>0.479166666666667</c:v>
                </c:pt>
                <c:pt idx="47" c:formatCode="h:mm:ss">
                  <c:v>0.489583333333333</c:v>
                </c:pt>
                <c:pt idx="48" c:formatCode="h:mm:ss">
                  <c:v>0.5</c:v>
                </c:pt>
                <c:pt idx="49" c:formatCode="h:mm:ss">
                  <c:v>0.510416666666667</c:v>
                </c:pt>
                <c:pt idx="50" c:formatCode="h:mm:ss">
                  <c:v>0.520833333333333</c:v>
                </c:pt>
                <c:pt idx="51" c:formatCode="h:mm:ss">
                  <c:v>0.53125</c:v>
                </c:pt>
                <c:pt idx="52" c:formatCode="h:mm:ss">
                  <c:v>0.541666666666667</c:v>
                </c:pt>
                <c:pt idx="53" c:formatCode="h:mm:ss">
                  <c:v>0.552083333333333</c:v>
                </c:pt>
                <c:pt idx="54" c:formatCode="h:mm:ss">
                  <c:v>0.5625</c:v>
                </c:pt>
                <c:pt idx="55" c:formatCode="h:mm:ss">
                  <c:v>0.572916666666667</c:v>
                </c:pt>
                <c:pt idx="56" c:formatCode="h:mm:ss">
                  <c:v>0.583333333333333</c:v>
                </c:pt>
                <c:pt idx="57" c:formatCode="h:mm:ss">
                  <c:v>0.59375</c:v>
                </c:pt>
                <c:pt idx="58" c:formatCode="h:mm:ss">
                  <c:v>0.604166666666667</c:v>
                </c:pt>
                <c:pt idx="59" c:formatCode="h:mm:ss">
                  <c:v>0.614583333333333</c:v>
                </c:pt>
                <c:pt idx="60" c:formatCode="h:mm:ss">
                  <c:v>0.625</c:v>
                </c:pt>
                <c:pt idx="61" c:formatCode="h:mm:ss">
                  <c:v>0.635416666666667</c:v>
                </c:pt>
                <c:pt idx="62" c:formatCode="h:mm:ss">
                  <c:v>0.645833333333333</c:v>
                </c:pt>
                <c:pt idx="63" c:formatCode="h:mm:ss">
                  <c:v>0.65625</c:v>
                </c:pt>
                <c:pt idx="64" c:formatCode="h:mm:ss">
                  <c:v>0.666666666666667</c:v>
                </c:pt>
                <c:pt idx="65" c:formatCode="h:mm:ss">
                  <c:v>0.677083333333333</c:v>
                </c:pt>
                <c:pt idx="66" c:formatCode="h:mm:ss">
                  <c:v>0.6875</c:v>
                </c:pt>
                <c:pt idx="67" c:formatCode="h:mm:ss">
                  <c:v>0.697916666666667</c:v>
                </c:pt>
                <c:pt idx="68" c:formatCode="h:mm:ss">
                  <c:v>0.708333333333333</c:v>
                </c:pt>
                <c:pt idx="69" c:formatCode="h:mm:ss">
                  <c:v>0.71875</c:v>
                </c:pt>
                <c:pt idx="70" c:formatCode="h:mm:ss">
                  <c:v>0.729166666666667</c:v>
                </c:pt>
                <c:pt idx="71" c:formatCode="h:mm:ss">
                  <c:v>0.739583333333333</c:v>
                </c:pt>
                <c:pt idx="72" c:formatCode="h:mm:ss">
                  <c:v>0.75</c:v>
                </c:pt>
                <c:pt idx="73" c:formatCode="h:mm:ss">
                  <c:v>0.760416666666667</c:v>
                </c:pt>
                <c:pt idx="74" c:formatCode="h:mm:ss">
                  <c:v>0.770833333333333</c:v>
                </c:pt>
                <c:pt idx="75" c:formatCode="h:mm:ss">
                  <c:v>0.78125</c:v>
                </c:pt>
                <c:pt idx="76" c:formatCode="h:mm:ss">
                  <c:v>0.791666666666667</c:v>
                </c:pt>
                <c:pt idx="77" c:formatCode="h:mm:ss">
                  <c:v>0.802083333333333</c:v>
                </c:pt>
                <c:pt idx="78" c:formatCode="h:mm:ss">
                  <c:v>0.8125</c:v>
                </c:pt>
                <c:pt idx="79" c:formatCode="h:mm:ss">
                  <c:v>0.822916666666667</c:v>
                </c:pt>
                <c:pt idx="80" c:formatCode="h:mm:ss">
                  <c:v>0.833333333333333</c:v>
                </c:pt>
                <c:pt idx="81" c:formatCode="h:mm:ss">
                  <c:v>0.84375</c:v>
                </c:pt>
                <c:pt idx="82" c:formatCode="h:mm:ss">
                  <c:v>0.854166666666667</c:v>
                </c:pt>
                <c:pt idx="83" c:formatCode="h:mm:ss">
                  <c:v>0.864583333333333</c:v>
                </c:pt>
                <c:pt idx="84" c:formatCode="h:mm:ss">
                  <c:v>0.875</c:v>
                </c:pt>
                <c:pt idx="85" c:formatCode="h:mm:ss">
                  <c:v>0.885416666666667</c:v>
                </c:pt>
                <c:pt idx="86" c:formatCode="h:mm:ss">
                  <c:v>0.895833333333333</c:v>
                </c:pt>
                <c:pt idx="87" c:formatCode="h:mm:ss">
                  <c:v>0.90625</c:v>
                </c:pt>
                <c:pt idx="88" c:formatCode="h:mm:ss">
                  <c:v>0.916666666666667</c:v>
                </c:pt>
                <c:pt idx="89" c:formatCode="h:mm:ss">
                  <c:v>0.927083333333333</c:v>
                </c:pt>
                <c:pt idx="90" c:formatCode="h:mm:ss">
                  <c:v>0.9375</c:v>
                </c:pt>
                <c:pt idx="91" c:formatCode="h:mm:ss">
                  <c:v>0.947916666666667</c:v>
                </c:pt>
                <c:pt idx="92" c:formatCode="h:mm:ss">
                  <c:v>0.958333333333333</c:v>
                </c:pt>
                <c:pt idx="93" c:formatCode="h:mm:ss">
                  <c:v>0.96875</c:v>
                </c:pt>
                <c:pt idx="94" c:formatCode="h:mm:ss">
                  <c:v>0.979166666666667</c:v>
                </c:pt>
                <c:pt idx="95" c:formatCode="h:mm:ss">
                  <c:v>0.989583333333333</c:v>
                </c:pt>
              </c:numCache>
            </c:numRef>
          </c:cat>
          <c:val>
            <c:numRef>
              <c:f>[12月新能源受阻时间分布图.xlsx]年累!$E$2:$E$97</c:f>
              <c:numCache>
                <c:formatCode>General</c:formatCode>
                <c:ptCount val="96"/>
                <c:pt idx="0">
                  <c:v>20.94393</c:v>
                </c:pt>
                <c:pt idx="1">
                  <c:v>11.606366</c:v>
                </c:pt>
                <c:pt idx="2">
                  <c:v>26.9926752</c:v>
                </c:pt>
                <c:pt idx="3">
                  <c:v>16.8191237</c:v>
                </c:pt>
                <c:pt idx="4">
                  <c:v>12.144431</c:v>
                </c:pt>
                <c:pt idx="5">
                  <c:v>14.5115672</c:v>
                </c:pt>
                <c:pt idx="6">
                  <c:v>67.3722705</c:v>
                </c:pt>
                <c:pt idx="7">
                  <c:v>60.4698265</c:v>
                </c:pt>
                <c:pt idx="8">
                  <c:v>60.90662702</c:v>
                </c:pt>
                <c:pt idx="9">
                  <c:v>60.6859622</c:v>
                </c:pt>
                <c:pt idx="10">
                  <c:v>56.1875728</c:v>
                </c:pt>
                <c:pt idx="11">
                  <c:v>47.7425735</c:v>
                </c:pt>
                <c:pt idx="12">
                  <c:v>38.51390793</c:v>
                </c:pt>
                <c:pt idx="13">
                  <c:v>48.03870937</c:v>
                </c:pt>
                <c:pt idx="14">
                  <c:v>2.34055193</c:v>
                </c:pt>
                <c:pt idx="15">
                  <c:v>5.4035394</c:v>
                </c:pt>
                <c:pt idx="16">
                  <c:v>1.7396559</c:v>
                </c:pt>
                <c:pt idx="17">
                  <c:v>2.1944641</c:v>
                </c:pt>
                <c:pt idx="18">
                  <c:v>1.9506927</c:v>
                </c:pt>
                <c:pt idx="19">
                  <c:v>6.6470002</c:v>
                </c:pt>
                <c:pt idx="20">
                  <c:v>151.864929</c:v>
                </c:pt>
                <c:pt idx="21">
                  <c:v>190.37499</c:v>
                </c:pt>
                <c:pt idx="22">
                  <c:v>187.32801809</c:v>
                </c:pt>
                <c:pt idx="23">
                  <c:v>0</c:v>
                </c:pt>
                <c:pt idx="24">
                  <c:v>165.22644</c:v>
                </c:pt>
                <c:pt idx="25">
                  <c:v>2.6939056</c:v>
                </c:pt>
                <c:pt idx="26">
                  <c:v>0.45038667</c:v>
                </c:pt>
                <c:pt idx="27">
                  <c:v>150.47191157</c:v>
                </c:pt>
                <c:pt idx="28">
                  <c:v>9.75260743</c:v>
                </c:pt>
                <c:pt idx="29">
                  <c:v>11.36894162</c:v>
                </c:pt>
                <c:pt idx="30">
                  <c:v>0.51496916</c:v>
                </c:pt>
                <c:pt idx="31">
                  <c:v>104.0637471</c:v>
                </c:pt>
                <c:pt idx="32">
                  <c:v>106.7285621</c:v>
                </c:pt>
                <c:pt idx="33">
                  <c:v>55.81230785</c:v>
                </c:pt>
                <c:pt idx="34">
                  <c:v>111.33797051</c:v>
                </c:pt>
                <c:pt idx="35">
                  <c:v>335.33015725</c:v>
                </c:pt>
                <c:pt idx="36">
                  <c:v>560.19295</c:v>
                </c:pt>
                <c:pt idx="37">
                  <c:v>1277.2443284</c:v>
                </c:pt>
                <c:pt idx="38">
                  <c:v>2149.0962910446</c:v>
                </c:pt>
                <c:pt idx="39">
                  <c:v>3751.2432644717</c:v>
                </c:pt>
                <c:pt idx="40">
                  <c:v>5579.6171068817</c:v>
                </c:pt>
                <c:pt idx="41">
                  <c:v>8453.3580358</c:v>
                </c:pt>
                <c:pt idx="42">
                  <c:v>10692.6620961</c:v>
                </c:pt>
                <c:pt idx="43">
                  <c:v>13465.967859618</c:v>
                </c:pt>
                <c:pt idx="44">
                  <c:v>14762.816519155</c:v>
                </c:pt>
                <c:pt idx="45">
                  <c:v>17681.152436855</c:v>
                </c:pt>
                <c:pt idx="46">
                  <c:v>19763.5103943</c:v>
                </c:pt>
                <c:pt idx="47">
                  <c:v>20543.101404654</c:v>
                </c:pt>
                <c:pt idx="48">
                  <c:v>22847.969741924</c:v>
                </c:pt>
                <c:pt idx="49">
                  <c:v>24574.26260141</c:v>
                </c:pt>
                <c:pt idx="50">
                  <c:v>24860.025873115</c:v>
                </c:pt>
                <c:pt idx="51">
                  <c:v>25376.920105436</c:v>
                </c:pt>
                <c:pt idx="52">
                  <c:v>26658.645976133</c:v>
                </c:pt>
                <c:pt idx="53">
                  <c:v>27442.7124425</c:v>
                </c:pt>
                <c:pt idx="54">
                  <c:v>27318.17837439</c:v>
                </c:pt>
                <c:pt idx="55">
                  <c:v>27060.5497264</c:v>
                </c:pt>
                <c:pt idx="56">
                  <c:v>25112.475346997</c:v>
                </c:pt>
                <c:pt idx="57">
                  <c:v>24598.8505205</c:v>
                </c:pt>
                <c:pt idx="58">
                  <c:v>23077.20958466</c:v>
                </c:pt>
                <c:pt idx="59">
                  <c:v>22416.56211097</c:v>
                </c:pt>
                <c:pt idx="60">
                  <c:v>20028.46183853</c:v>
                </c:pt>
                <c:pt idx="61">
                  <c:v>18650.6391246</c:v>
                </c:pt>
                <c:pt idx="62">
                  <c:v>18268.9814696</c:v>
                </c:pt>
                <c:pt idx="63">
                  <c:v>15229.89230552</c:v>
                </c:pt>
                <c:pt idx="64">
                  <c:v>13409.45205757</c:v>
                </c:pt>
                <c:pt idx="65">
                  <c:v>9853.681115517</c:v>
                </c:pt>
                <c:pt idx="66">
                  <c:v>7757.85481167</c:v>
                </c:pt>
                <c:pt idx="67">
                  <c:v>5962.71427756</c:v>
                </c:pt>
                <c:pt idx="68">
                  <c:v>3845.97782177</c:v>
                </c:pt>
                <c:pt idx="69">
                  <c:v>2597.3045336</c:v>
                </c:pt>
                <c:pt idx="70">
                  <c:v>1263.89771325</c:v>
                </c:pt>
                <c:pt idx="71">
                  <c:v>607.02673264</c:v>
                </c:pt>
                <c:pt idx="72">
                  <c:v>714.99573954</c:v>
                </c:pt>
                <c:pt idx="73">
                  <c:v>308.26366926</c:v>
                </c:pt>
                <c:pt idx="74">
                  <c:v>343.12340233</c:v>
                </c:pt>
                <c:pt idx="75">
                  <c:v>232.319548</c:v>
                </c:pt>
                <c:pt idx="76">
                  <c:v>152.9581175</c:v>
                </c:pt>
                <c:pt idx="77">
                  <c:v>96.83906469</c:v>
                </c:pt>
                <c:pt idx="78">
                  <c:v>77.59503746</c:v>
                </c:pt>
                <c:pt idx="79">
                  <c:v>33.46935308</c:v>
                </c:pt>
                <c:pt idx="80">
                  <c:v>23.81447968</c:v>
                </c:pt>
                <c:pt idx="81">
                  <c:v>25.0079022</c:v>
                </c:pt>
                <c:pt idx="82">
                  <c:v>17.7479723</c:v>
                </c:pt>
                <c:pt idx="83">
                  <c:v>12.185642</c:v>
                </c:pt>
                <c:pt idx="84">
                  <c:v>13.784302</c:v>
                </c:pt>
                <c:pt idx="85">
                  <c:v>35.9961218</c:v>
                </c:pt>
                <c:pt idx="86">
                  <c:v>60.7350773</c:v>
                </c:pt>
                <c:pt idx="87">
                  <c:v>63.0445913</c:v>
                </c:pt>
                <c:pt idx="88">
                  <c:v>53.071435</c:v>
                </c:pt>
                <c:pt idx="89">
                  <c:v>64.1184614</c:v>
                </c:pt>
                <c:pt idx="90">
                  <c:v>91.0423455</c:v>
                </c:pt>
                <c:pt idx="91">
                  <c:v>39.0139299</c:v>
                </c:pt>
                <c:pt idx="92">
                  <c:v>32.8612581</c:v>
                </c:pt>
                <c:pt idx="93">
                  <c:v>35.2530605</c:v>
                </c:pt>
                <c:pt idx="94">
                  <c:v>19.1470948</c:v>
                </c:pt>
                <c:pt idx="95">
                  <c:v>19.75993</c:v>
                </c:pt>
              </c:numCache>
            </c:numRef>
          </c:val>
          <c:smooth val="0"/>
        </c:ser>
        <c:ser>
          <c:idx val="4"/>
          <c:order val="4"/>
          <c:tx>
            <c:strRef>
              <c:f>[12月新能源受阻时间分布图.xlsx]年累!$F$1</c:f>
              <c:strCache>
                <c:ptCount val="1"/>
                <c:pt idx="0">
                  <c:v>宁夏</c:v>
                </c:pt>
              </c:strCache>
            </c:strRef>
          </c:tx>
          <c:spPr>
            <a:ln w="28575" cap="rnd">
              <a:solidFill>
                <a:schemeClr val="accent5"/>
              </a:solidFill>
              <a:round/>
            </a:ln>
            <a:effectLst/>
          </c:spPr>
          <c:marker>
            <c:symbol val="none"/>
          </c:marker>
          <c:dLbls>
            <c:delete val="1"/>
          </c:dLbls>
          <c:cat>
            <c:numRef>
              <c:f>[12月新能源受阻时间分布图.xlsx]年累!$A$2:$A$97</c:f>
              <c:numCache>
                <c:formatCode>h:mm:ss</c:formatCode>
                <c:ptCount val="96"/>
                <c:pt idx="0" c:formatCode="h:mm:ss">
                  <c:v>0</c:v>
                </c:pt>
                <c:pt idx="1" c:formatCode="h:mm:ss">
                  <c:v>0.0104166666666667</c:v>
                </c:pt>
                <c:pt idx="2" c:formatCode="h:mm:ss">
                  <c:v>0.0208333333333333</c:v>
                </c:pt>
                <c:pt idx="3" c:formatCode="h:mm:ss">
                  <c:v>0.03125</c:v>
                </c:pt>
                <c:pt idx="4" c:formatCode="h:mm:ss">
                  <c:v>0.0416666666666667</c:v>
                </c:pt>
                <c:pt idx="5" c:formatCode="h:mm:ss">
                  <c:v>0.0520833333333333</c:v>
                </c:pt>
                <c:pt idx="6" c:formatCode="h:mm:ss">
                  <c:v>0.0625</c:v>
                </c:pt>
                <c:pt idx="7" c:formatCode="h:mm:ss">
                  <c:v>0.0729166666666667</c:v>
                </c:pt>
                <c:pt idx="8" c:formatCode="h:mm:ss">
                  <c:v>0.0833333333333333</c:v>
                </c:pt>
                <c:pt idx="9" c:formatCode="h:mm:ss">
                  <c:v>0.09375</c:v>
                </c:pt>
                <c:pt idx="10" c:formatCode="h:mm:ss">
                  <c:v>0.104166666666667</c:v>
                </c:pt>
                <c:pt idx="11" c:formatCode="h:mm:ss">
                  <c:v>0.114583333333333</c:v>
                </c:pt>
                <c:pt idx="12" c:formatCode="h:mm:ss">
                  <c:v>0.125</c:v>
                </c:pt>
                <c:pt idx="13" c:formatCode="h:mm:ss">
                  <c:v>0.135416666666667</c:v>
                </c:pt>
                <c:pt idx="14" c:formatCode="h:mm:ss">
                  <c:v>0.145833333333333</c:v>
                </c:pt>
                <c:pt idx="15" c:formatCode="h:mm:ss">
                  <c:v>0.15625</c:v>
                </c:pt>
                <c:pt idx="16" c:formatCode="h:mm:ss">
                  <c:v>0.166666666666667</c:v>
                </c:pt>
                <c:pt idx="17" c:formatCode="h:mm:ss">
                  <c:v>0.177083333333333</c:v>
                </c:pt>
                <c:pt idx="18" c:formatCode="h:mm:ss">
                  <c:v>0.1875</c:v>
                </c:pt>
                <c:pt idx="19" c:formatCode="h:mm:ss">
                  <c:v>0.197916666666667</c:v>
                </c:pt>
                <c:pt idx="20" c:formatCode="h:mm:ss">
                  <c:v>0.208333333333333</c:v>
                </c:pt>
                <c:pt idx="21" c:formatCode="h:mm:ss">
                  <c:v>0.21875</c:v>
                </c:pt>
                <c:pt idx="22" c:formatCode="h:mm:ss">
                  <c:v>0.229166666666667</c:v>
                </c:pt>
                <c:pt idx="23" c:formatCode="h:mm:ss">
                  <c:v>0.239583333333333</c:v>
                </c:pt>
                <c:pt idx="24" c:formatCode="h:mm:ss">
                  <c:v>0.25</c:v>
                </c:pt>
                <c:pt idx="25" c:formatCode="h:mm:ss">
                  <c:v>0.260416666666667</c:v>
                </c:pt>
                <c:pt idx="26" c:formatCode="h:mm:ss">
                  <c:v>0.270833333333333</c:v>
                </c:pt>
                <c:pt idx="27" c:formatCode="h:mm:ss">
                  <c:v>0.28125</c:v>
                </c:pt>
                <c:pt idx="28" c:formatCode="h:mm:ss">
                  <c:v>0.291666666666667</c:v>
                </c:pt>
                <c:pt idx="29" c:formatCode="h:mm:ss">
                  <c:v>0.302083333333333</c:v>
                </c:pt>
                <c:pt idx="30" c:formatCode="h:mm:ss">
                  <c:v>0.3125</c:v>
                </c:pt>
                <c:pt idx="31" c:formatCode="h:mm:ss">
                  <c:v>0.322916666666667</c:v>
                </c:pt>
                <c:pt idx="32" c:formatCode="h:mm:ss">
                  <c:v>0.333333333333333</c:v>
                </c:pt>
                <c:pt idx="33" c:formatCode="h:mm:ss">
                  <c:v>0.34375</c:v>
                </c:pt>
                <c:pt idx="34" c:formatCode="h:mm:ss">
                  <c:v>0.354166666666667</c:v>
                </c:pt>
                <c:pt idx="35" c:formatCode="h:mm:ss">
                  <c:v>0.364583333333333</c:v>
                </c:pt>
                <c:pt idx="36" c:formatCode="h:mm:ss">
                  <c:v>0.375</c:v>
                </c:pt>
                <c:pt idx="37" c:formatCode="h:mm:ss">
                  <c:v>0.385416666666667</c:v>
                </c:pt>
                <c:pt idx="38" c:formatCode="h:mm:ss">
                  <c:v>0.395833333333333</c:v>
                </c:pt>
                <c:pt idx="39" c:formatCode="h:mm:ss">
                  <c:v>0.40625</c:v>
                </c:pt>
                <c:pt idx="40" c:formatCode="h:mm:ss">
                  <c:v>0.416666666666667</c:v>
                </c:pt>
                <c:pt idx="41" c:formatCode="h:mm:ss">
                  <c:v>0.427083333333333</c:v>
                </c:pt>
                <c:pt idx="42" c:formatCode="h:mm:ss">
                  <c:v>0.4375</c:v>
                </c:pt>
                <c:pt idx="43" c:formatCode="h:mm:ss">
                  <c:v>0.447916666666667</c:v>
                </c:pt>
                <c:pt idx="44" c:formatCode="h:mm:ss">
                  <c:v>0.458333333333333</c:v>
                </c:pt>
                <c:pt idx="45" c:formatCode="h:mm:ss">
                  <c:v>0.46875</c:v>
                </c:pt>
                <c:pt idx="46" c:formatCode="h:mm:ss">
                  <c:v>0.479166666666667</c:v>
                </c:pt>
                <c:pt idx="47" c:formatCode="h:mm:ss">
                  <c:v>0.489583333333333</c:v>
                </c:pt>
                <c:pt idx="48" c:formatCode="h:mm:ss">
                  <c:v>0.5</c:v>
                </c:pt>
                <c:pt idx="49" c:formatCode="h:mm:ss">
                  <c:v>0.510416666666667</c:v>
                </c:pt>
                <c:pt idx="50" c:formatCode="h:mm:ss">
                  <c:v>0.520833333333333</c:v>
                </c:pt>
                <c:pt idx="51" c:formatCode="h:mm:ss">
                  <c:v>0.53125</c:v>
                </c:pt>
                <c:pt idx="52" c:formatCode="h:mm:ss">
                  <c:v>0.541666666666667</c:v>
                </c:pt>
                <c:pt idx="53" c:formatCode="h:mm:ss">
                  <c:v>0.552083333333333</c:v>
                </c:pt>
                <c:pt idx="54" c:formatCode="h:mm:ss">
                  <c:v>0.5625</c:v>
                </c:pt>
                <c:pt idx="55" c:formatCode="h:mm:ss">
                  <c:v>0.572916666666667</c:v>
                </c:pt>
                <c:pt idx="56" c:formatCode="h:mm:ss">
                  <c:v>0.583333333333333</c:v>
                </c:pt>
                <c:pt idx="57" c:formatCode="h:mm:ss">
                  <c:v>0.59375</c:v>
                </c:pt>
                <c:pt idx="58" c:formatCode="h:mm:ss">
                  <c:v>0.604166666666667</c:v>
                </c:pt>
                <c:pt idx="59" c:formatCode="h:mm:ss">
                  <c:v>0.614583333333333</c:v>
                </c:pt>
                <c:pt idx="60" c:formatCode="h:mm:ss">
                  <c:v>0.625</c:v>
                </c:pt>
                <c:pt idx="61" c:formatCode="h:mm:ss">
                  <c:v>0.635416666666667</c:v>
                </c:pt>
                <c:pt idx="62" c:formatCode="h:mm:ss">
                  <c:v>0.645833333333333</c:v>
                </c:pt>
                <c:pt idx="63" c:formatCode="h:mm:ss">
                  <c:v>0.65625</c:v>
                </c:pt>
                <c:pt idx="64" c:formatCode="h:mm:ss">
                  <c:v>0.666666666666667</c:v>
                </c:pt>
                <c:pt idx="65" c:formatCode="h:mm:ss">
                  <c:v>0.677083333333333</c:v>
                </c:pt>
                <c:pt idx="66" c:formatCode="h:mm:ss">
                  <c:v>0.6875</c:v>
                </c:pt>
                <c:pt idx="67" c:formatCode="h:mm:ss">
                  <c:v>0.697916666666667</c:v>
                </c:pt>
                <c:pt idx="68" c:formatCode="h:mm:ss">
                  <c:v>0.708333333333333</c:v>
                </c:pt>
                <c:pt idx="69" c:formatCode="h:mm:ss">
                  <c:v>0.71875</c:v>
                </c:pt>
                <c:pt idx="70" c:formatCode="h:mm:ss">
                  <c:v>0.729166666666667</c:v>
                </c:pt>
                <c:pt idx="71" c:formatCode="h:mm:ss">
                  <c:v>0.739583333333333</c:v>
                </c:pt>
                <c:pt idx="72" c:formatCode="h:mm:ss">
                  <c:v>0.75</c:v>
                </c:pt>
                <c:pt idx="73" c:formatCode="h:mm:ss">
                  <c:v>0.760416666666667</c:v>
                </c:pt>
                <c:pt idx="74" c:formatCode="h:mm:ss">
                  <c:v>0.770833333333333</c:v>
                </c:pt>
                <c:pt idx="75" c:formatCode="h:mm:ss">
                  <c:v>0.78125</c:v>
                </c:pt>
                <c:pt idx="76" c:formatCode="h:mm:ss">
                  <c:v>0.791666666666667</c:v>
                </c:pt>
                <c:pt idx="77" c:formatCode="h:mm:ss">
                  <c:v>0.802083333333333</c:v>
                </c:pt>
                <c:pt idx="78" c:formatCode="h:mm:ss">
                  <c:v>0.8125</c:v>
                </c:pt>
                <c:pt idx="79" c:formatCode="h:mm:ss">
                  <c:v>0.822916666666667</c:v>
                </c:pt>
                <c:pt idx="80" c:formatCode="h:mm:ss">
                  <c:v>0.833333333333333</c:v>
                </c:pt>
                <c:pt idx="81" c:formatCode="h:mm:ss">
                  <c:v>0.84375</c:v>
                </c:pt>
                <c:pt idx="82" c:formatCode="h:mm:ss">
                  <c:v>0.854166666666667</c:v>
                </c:pt>
                <c:pt idx="83" c:formatCode="h:mm:ss">
                  <c:v>0.864583333333333</c:v>
                </c:pt>
                <c:pt idx="84" c:formatCode="h:mm:ss">
                  <c:v>0.875</c:v>
                </c:pt>
                <c:pt idx="85" c:formatCode="h:mm:ss">
                  <c:v>0.885416666666667</c:v>
                </c:pt>
                <c:pt idx="86" c:formatCode="h:mm:ss">
                  <c:v>0.895833333333333</c:v>
                </c:pt>
                <c:pt idx="87" c:formatCode="h:mm:ss">
                  <c:v>0.90625</c:v>
                </c:pt>
                <c:pt idx="88" c:formatCode="h:mm:ss">
                  <c:v>0.916666666666667</c:v>
                </c:pt>
                <c:pt idx="89" c:formatCode="h:mm:ss">
                  <c:v>0.927083333333333</c:v>
                </c:pt>
                <c:pt idx="90" c:formatCode="h:mm:ss">
                  <c:v>0.9375</c:v>
                </c:pt>
                <c:pt idx="91" c:formatCode="h:mm:ss">
                  <c:v>0.947916666666667</c:v>
                </c:pt>
                <c:pt idx="92" c:formatCode="h:mm:ss">
                  <c:v>0.958333333333333</c:v>
                </c:pt>
                <c:pt idx="93" c:formatCode="h:mm:ss">
                  <c:v>0.96875</c:v>
                </c:pt>
                <c:pt idx="94" c:formatCode="h:mm:ss">
                  <c:v>0.979166666666667</c:v>
                </c:pt>
                <c:pt idx="95" c:formatCode="h:mm:ss">
                  <c:v>0.989583333333333</c:v>
                </c:pt>
              </c:numCache>
            </c:numRef>
          </c:cat>
          <c:val>
            <c:numRef>
              <c:f>[12月新能源受阻时间分布图.xlsx]年累!$F$2:$F$97</c:f>
              <c:numCache>
                <c:formatCode>0.00_ </c:formatCode>
                <c:ptCount val="96"/>
                <c:pt idx="0">
                  <c:v>37.89</c:v>
                </c:pt>
                <c:pt idx="1">
                  <c:v>258.43</c:v>
                </c:pt>
                <c:pt idx="2">
                  <c:v>427.12</c:v>
                </c:pt>
                <c:pt idx="3">
                  <c:v>415.4</c:v>
                </c:pt>
                <c:pt idx="4">
                  <c:v>416.99</c:v>
                </c:pt>
                <c:pt idx="5">
                  <c:v>392.53</c:v>
                </c:pt>
                <c:pt idx="6">
                  <c:v>432.05</c:v>
                </c:pt>
                <c:pt idx="7">
                  <c:v>407.78</c:v>
                </c:pt>
                <c:pt idx="8">
                  <c:v>408.97</c:v>
                </c:pt>
                <c:pt idx="9">
                  <c:v>356.62</c:v>
                </c:pt>
                <c:pt idx="10">
                  <c:v>320.75</c:v>
                </c:pt>
                <c:pt idx="11">
                  <c:v>296.35</c:v>
                </c:pt>
                <c:pt idx="12">
                  <c:v>237.69</c:v>
                </c:pt>
                <c:pt idx="13">
                  <c:v>296.63</c:v>
                </c:pt>
                <c:pt idx="14">
                  <c:v>261.76</c:v>
                </c:pt>
                <c:pt idx="15">
                  <c:v>263.89</c:v>
                </c:pt>
                <c:pt idx="16">
                  <c:v>212.89</c:v>
                </c:pt>
                <c:pt idx="17">
                  <c:v>245.19</c:v>
                </c:pt>
                <c:pt idx="18">
                  <c:v>263.56</c:v>
                </c:pt>
                <c:pt idx="19">
                  <c:v>275.12</c:v>
                </c:pt>
                <c:pt idx="20">
                  <c:v>256.59</c:v>
                </c:pt>
                <c:pt idx="21">
                  <c:v>253.61</c:v>
                </c:pt>
                <c:pt idx="22">
                  <c:v>257.71</c:v>
                </c:pt>
                <c:pt idx="23">
                  <c:v>259.62</c:v>
                </c:pt>
                <c:pt idx="24">
                  <c:v>265.94</c:v>
                </c:pt>
                <c:pt idx="25">
                  <c:v>252.98</c:v>
                </c:pt>
                <c:pt idx="26">
                  <c:v>254.88</c:v>
                </c:pt>
                <c:pt idx="27">
                  <c:v>99.18</c:v>
                </c:pt>
                <c:pt idx="28">
                  <c:v>71.1</c:v>
                </c:pt>
                <c:pt idx="29">
                  <c:v>73.88</c:v>
                </c:pt>
                <c:pt idx="30">
                  <c:v>78.29</c:v>
                </c:pt>
                <c:pt idx="31">
                  <c:v>92.09</c:v>
                </c:pt>
                <c:pt idx="32">
                  <c:v>84.53</c:v>
                </c:pt>
                <c:pt idx="33">
                  <c:v>369.73</c:v>
                </c:pt>
                <c:pt idx="34">
                  <c:v>570</c:v>
                </c:pt>
                <c:pt idx="35">
                  <c:v>722.39</c:v>
                </c:pt>
                <c:pt idx="36">
                  <c:v>1025.26</c:v>
                </c:pt>
                <c:pt idx="37">
                  <c:v>1587.27</c:v>
                </c:pt>
                <c:pt idx="38">
                  <c:v>2174.55</c:v>
                </c:pt>
                <c:pt idx="39">
                  <c:v>3499.27</c:v>
                </c:pt>
                <c:pt idx="40">
                  <c:v>4919.1242883</c:v>
                </c:pt>
                <c:pt idx="41">
                  <c:v>6296.2017761</c:v>
                </c:pt>
                <c:pt idx="42">
                  <c:v>7362.103125</c:v>
                </c:pt>
                <c:pt idx="43">
                  <c:v>8686.5688794</c:v>
                </c:pt>
                <c:pt idx="44">
                  <c:v>9489.8548449</c:v>
                </c:pt>
                <c:pt idx="45">
                  <c:v>10479.9866076</c:v>
                </c:pt>
                <c:pt idx="46">
                  <c:v>11031.3832739</c:v>
                </c:pt>
                <c:pt idx="47">
                  <c:v>11830.3224549</c:v>
                </c:pt>
                <c:pt idx="48">
                  <c:v>12493.1712775</c:v>
                </c:pt>
                <c:pt idx="49">
                  <c:v>13419.9636389</c:v>
                </c:pt>
                <c:pt idx="50">
                  <c:v>14079.0089135</c:v>
                </c:pt>
                <c:pt idx="51">
                  <c:v>14898.5938838</c:v>
                </c:pt>
                <c:pt idx="52">
                  <c:v>15285.6815502</c:v>
                </c:pt>
                <c:pt idx="53">
                  <c:v>14991.2545069</c:v>
                </c:pt>
                <c:pt idx="54">
                  <c:v>14996.9655973</c:v>
                </c:pt>
                <c:pt idx="55">
                  <c:v>14511.1848132</c:v>
                </c:pt>
                <c:pt idx="56">
                  <c:v>13846.8532764</c:v>
                </c:pt>
                <c:pt idx="57">
                  <c:v>12926.2359154</c:v>
                </c:pt>
                <c:pt idx="58">
                  <c:v>12206.1341474</c:v>
                </c:pt>
                <c:pt idx="59">
                  <c:v>11025.2382154</c:v>
                </c:pt>
                <c:pt idx="60">
                  <c:v>10117.2478156</c:v>
                </c:pt>
                <c:pt idx="61">
                  <c:v>8836.0190455</c:v>
                </c:pt>
                <c:pt idx="62">
                  <c:v>7515.2586987</c:v>
                </c:pt>
                <c:pt idx="63">
                  <c:v>6180.2351879</c:v>
                </c:pt>
                <c:pt idx="64">
                  <c:v>4772.5038654</c:v>
                </c:pt>
                <c:pt idx="65">
                  <c:v>4048.4426453</c:v>
                </c:pt>
                <c:pt idx="66">
                  <c:v>3207.74</c:v>
                </c:pt>
                <c:pt idx="67">
                  <c:v>2299.44</c:v>
                </c:pt>
                <c:pt idx="68">
                  <c:v>1559.67</c:v>
                </c:pt>
                <c:pt idx="69">
                  <c:v>970.55</c:v>
                </c:pt>
                <c:pt idx="70">
                  <c:v>560.95</c:v>
                </c:pt>
                <c:pt idx="71">
                  <c:v>485.15</c:v>
                </c:pt>
                <c:pt idx="72">
                  <c:v>382.93</c:v>
                </c:pt>
                <c:pt idx="73">
                  <c:v>119.08</c:v>
                </c:pt>
                <c:pt idx="74">
                  <c:v>116.35</c:v>
                </c:pt>
                <c:pt idx="75">
                  <c:v>73.5</c:v>
                </c:pt>
                <c:pt idx="76">
                  <c:v>39.55</c:v>
                </c:pt>
                <c:pt idx="77">
                  <c:v>35.34</c:v>
                </c:pt>
                <c:pt idx="78">
                  <c:v>41.19</c:v>
                </c:pt>
                <c:pt idx="79">
                  <c:v>18.56</c:v>
                </c:pt>
                <c:pt idx="80">
                  <c:v>29.07</c:v>
                </c:pt>
                <c:pt idx="81">
                  <c:v>34</c:v>
                </c:pt>
                <c:pt idx="82">
                  <c:v>31.65</c:v>
                </c:pt>
                <c:pt idx="83">
                  <c:v>42</c:v>
                </c:pt>
                <c:pt idx="84">
                  <c:v>42.85</c:v>
                </c:pt>
                <c:pt idx="85">
                  <c:v>52.5</c:v>
                </c:pt>
                <c:pt idx="86">
                  <c:v>61.69</c:v>
                </c:pt>
                <c:pt idx="87">
                  <c:v>70.47</c:v>
                </c:pt>
                <c:pt idx="88">
                  <c:v>71.85</c:v>
                </c:pt>
                <c:pt idx="89">
                  <c:v>70.02</c:v>
                </c:pt>
                <c:pt idx="90">
                  <c:v>68.88</c:v>
                </c:pt>
                <c:pt idx="91">
                  <c:v>63.46</c:v>
                </c:pt>
                <c:pt idx="92">
                  <c:v>55.47</c:v>
                </c:pt>
                <c:pt idx="93">
                  <c:v>37.52</c:v>
                </c:pt>
                <c:pt idx="94">
                  <c:v>49.88</c:v>
                </c:pt>
                <c:pt idx="95">
                  <c:v>45.24</c:v>
                </c:pt>
              </c:numCache>
            </c:numRef>
          </c:val>
          <c:smooth val="0"/>
        </c:ser>
        <c:ser>
          <c:idx val="5"/>
          <c:order val="5"/>
          <c:tx>
            <c:strRef>
              <c:f>[12月新能源受阻时间分布图.xlsx]年累!$G$1</c:f>
              <c:strCache>
                <c:ptCount val="1"/>
                <c:pt idx="0">
                  <c:v>新疆中东部</c:v>
                </c:pt>
              </c:strCache>
            </c:strRef>
          </c:tx>
          <c:spPr>
            <a:ln w="28575" cap="rnd">
              <a:solidFill>
                <a:schemeClr val="accent6"/>
              </a:solidFill>
              <a:round/>
            </a:ln>
            <a:effectLst/>
          </c:spPr>
          <c:marker>
            <c:symbol val="none"/>
          </c:marker>
          <c:dLbls>
            <c:delete val="1"/>
          </c:dLbls>
          <c:cat>
            <c:numRef>
              <c:f>[12月新能源受阻时间分布图.xlsx]年累!$A$2:$A$97</c:f>
              <c:numCache>
                <c:formatCode>h:mm:ss</c:formatCode>
                <c:ptCount val="96"/>
                <c:pt idx="0" c:formatCode="h:mm:ss">
                  <c:v>0</c:v>
                </c:pt>
                <c:pt idx="1" c:formatCode="h:mm:ss">
                  <c:v>0.0104166666666667</c:v>
                </c:pt>
                <c:pt idx="2" c:formatCode="h:mm:ss">
                  <c:v>0.0208333333333333</c:v>
                </c:pt>
                <c:pt idx="3" c:formatCode="h:mm:ss">
                  <c:v>0.03125</c:v>
                </c:pt>
                <c:pt idx="4" c:formatCode="h:mm:ss">
                  <c:v>0.0416666666666667</c:v>
                </c:pt>
                <c:pt idx="5" c:formatCode="h:mm:ss">
                  <c:v>0.0520833333333333</c:v>
                </c:pt>
                <c:pt idx="6" c:formatCode="h:mm:ss">
                  <c:v>0.0625</c:v>
                </c:pt>
                <c:pt idx="7" c:formatCode="h:mm:ss">
                  <c:v>0.0729166666666667</c:v>
                </c:pt>
                <c:pt idx="8" c:formatCode="h:mm:ss">
                  <c:v>0.0833333333333333</c:v>
                </c:pt>
                <c:pt idx="9" c:formatCode="h:mm:ss">
                  <c:v>0.09375</c:v>
                </c:pt>
                <c:pt idx="10" c:formatCode="h:mm:ss">
                  <c:v>0.104166666666667</c:v>
                </c:pt>
                <c:pt idx="11" c:formatCode="h:mm:ss">
                  <c:v>0.114583333333333</c:v>
                </c:pt>
                <c:pt idx="12" c:formatCode="h:mm:ss">
                  <c:v>0.125</c:v>
                </c:pt>
                <c:pt idx="13" c:formatCode="h:mm:ss">
                  <c:v>0.135416666666667</c:v>
                </c:pt>
                <c:pt idx="14" c:formatCode="h:mm:ss">
                  <c:v>0.145833333333333</c:v>
                </c:pt>
                <c:pt idx="15" c:formatCode="h:mm:ss">
                  <c:v>0.15625</c:v>
                </c:pt>
                <c:pt idx="16" c:formatCode="h:mm:ss">
                  <c:v>0.166666666666667</c:v>
                </c:pt>
                <c:pt idx="17" c:formatCode="h:mm:ss">
                  <c:v>0.177083333333333</c:v>
                </c:pt>
                <c:pt idx="18" c:formatCode="h:mm:ss">
                  <c:v>0.1875</c:v>
                </c:pt>
                <c:pt idx="19" c:formatCode="h:mm:ss">
                  <c:v>0.197916666666667</c:v>
                </c:pt>
                <c:pt idx="20" c:formatCode="h:mm:ss">
                  <c:v>0.208333333333333</c:v>
                </c:pt>
                <c:pt idx="21" c:formatCode="h:mm:ss">
                  <c:v>0.21875</c:v>
                </c:pt>
                <c:pt idx="22" c:formatCode="h:mm:ss">
                  <c:v>0.229166666666667</c:v>
                </c:pt>
                <c:pt idx="23" c:formatCode="h:mm:ss">
                  <c:v>0.239583333333333</c:v>
                </c:pt>
                <c:pt idx="24" c:formatCode="h:mm:ss">
                  <c:v>0.25</c:v>
                </c:pt>
                <c:pt idx="25" c:formatCode="h:mm:ss">
                  <c:v>0.260416666666667</c:v>
                </c:pt>
                <c:pt idx="26" c:formatCode="h:mm:ss">
                  <c:v>0.270833333333333</c:v>
                </c:pt>
                <c:pt idx="27" c:formatCode="h:mm:ss">
                  <c:v>0.28125</c:v>
                </c:pt>
                <c:pt idx="28" c:formatCode="h:mm:ss">
                  <c:v>0.291666666666667</c:v>
                </c:pt>
                <c:pt idx="29" c:formatCode="h:mm:ss">
                  <c:v>0.302083333333333</c:v>
                </c:pt>
                <c:pt idx="30" c:formatCode="h:mm:ss">
                  <c:v>0.3125</c:v>
                </c:pt>
                <c:pt idx="31" c:formatCode="h:mm:ss">
                  <c:v>0.322916666666667</c:v>
                </c:pt>
                <c:pt idx="32" c:formatCode="h:mm:ss">
                  <c:v>0.333333333333333</c:v>
                </c:pt>
                <c:pt idx="33" c:formatCode="h:mm:ss">
                  <c:v>0.34375</c:v>
                </c:pt>
                <c:pt idx="34" c:formatCode="h:mm:ss">
                  <c:v>0.354166666666667</c:v>
                </c:pt>
                <c:pt idx="35" c:formatCode="h:mm:ss">
                  <c:v>0.364583333333333</c:v>
                </c:pt>
                <c:pt idx="36" c:formatCode="h:mm:ss">
                  <c:v>0.375</c:v>
                </c:pt>
                <c:pt idx="37" c:formatCode="h:mm:ss">
                  <c:v>0.385416666666667</c:v>
                </c:pt>
                <c:pt idx="38" c:formatCode="h:mm:ss">
                  <c:v>0.395833333333333</c:v>
                </c:pt>
                <c:pt idx="39" c:formatCode="h:mm:ss">
                  <c:v>0.40625</c:v>
                </c:pt>
                <c:pt idx="40" c:formatCode="h:mm:ss">
                  <c:v>0.416666666666667</c:v>
                </c:pt>
                <c:pt idx="41" c:formatCode="h:mm:ss">
                  <c:v>0.427083333333333</c:v>
                </c:pt>
                <c:pt idx="42" c:formatCode="h:mm:ss">
                  <c:v>0.4375</c:v>
                </c:pt>
                <c:pt idx="43" c:formatCode="h:mm:ss">
                  <c:v>0.447916666666667</c:v>
                </c:pt>
                <c:pt idx="44" c:formatCode="h:mm:ss">
                  <c:v>0.458333333333333</c:v>
                </c:pt>
                <c:pt idx="45" c:formatCode="h:mm:ss">
                  <c:v>0.46875</c:v>
                </c:pt>
                <c:pt idx="46" c:formatCode="h:mm:ss">
                  <c:v>0.479166666666667</c:v>
                </c:pt>
                <c:pt idx="47" c:formatCode="h:mm:ss">
                  <c:v>0.489583333333333</c:v>
                </c:pt>
                <c:pt idx="48" c:formatCode="h:mm:ss">
                  <c:v>0.5</c:v>
                </c:pt>
                <c:pt idx="49" c:formatCode="h:mm:ss">
                  <c:v>0.510416666666667</c:v>
                </c:pt>
                <c:pt idx="50" c:formatCode="h:mm:ss">
                  <c:v>0.520833333333333</c:v>
                </c:pt>
                <c:pt idx="51" c:formatCode="h:mm:ss">
                  <c:v>0.53125</c:v>
                </c:pt>
                <c:pt idx="52" c:formatCode="h:mm:ss">
                  <c:v>0.541666666666667</c:v>
                </c:pt>
                <c:pt idx="53" c:formatCode="h:mm:ss">
                  <c:v>0.552083333333333</c:v>
                </c:pt>
                <c:pt idx="54" c:formatCode="h:mm:ss">
                  <c:v>0.5625</c:v>
                </c:pt>
                <c:pt idx="55" c:formatCode="h:mm:ss">
                  <c:v>0.572916666666667</c:v>
                </c:pt>
                <c:pt idx="56" c:formatCode="h:mm:ss">
                  <c:v>0.583333333333333</c:v>
                </c:pt>
                <c:pt idx="57" c:formatCode="h:mm:ss">
                  <c:v>0.59375</c:v>
                </c:pt>
                <c:pt idx="58" c:formatCode="h:mm:ss">
                  <c:v>0.604166666666667</c:v>
                </c:pt>
                <c:pt idx="59" c:formatCode="h:mm:ss">
                  <c:v>0.614583333333333</c:v>
                </c:pt>
                <c:pt idx="60" c:formatCode="h:mm:ss">
                  <c:v>0.625</c:v>
                </c:pt>
                <c:pt idx="61" c:formatCode="h:mm:ss">
                  <c:v>0.635416666666667</c:v>
                </c:pt>
                <c:pt idx="62" c:formatCode="h:mm:ss">
                  <c:v>0.645833333333333</c:v>
                </c:pt>
                <c:pt idx="63" c:formatCode="h:mm:ss">
                  <c:v>0.65625</c:v>
                </c:pt>
                <c:pt idx="64" c:formatCode="h:mm:ss">
                  <c:v>0.666666666666667</c:v>
                </c:pt>
                <c:pt idx="65" c:formatCode="h:mm:ss">
                  <c:v>0.677083333333333</c:v>
                </c:pt>
                <c:pt idx="66" c:formatCode="h:mm:ss">
                  <c:v>0.6875</c:v>
                </c:pt>
                <c:pt idx="67" c:formatCode="h:mm:ss">
                  <c:v>0.697916666666667</c:v>
                </c:pt>
                <c:pt idx="68" c:formatCode="h:mm:ss">
                  <c:v>0.708333333333333</c:v>
                </c:pt>
                <c:pt idx="69" c:formatCode="h:mm:ss">
                  <c:v>0.71875</c:v>
                </c:pt>
                <c:pt idx="70" c:formatCode="h:mm:ss">
                  <c:v>0.729166666666667</c:v>
                </c:pt>
                <c:pt idx="71" c:formatCode="h:mm:ss">
                  <c:v>0.739583333333333</c:v>
                </c:pt>
                <c:pt idx="72" c:formatCode="h:mm:ss">
                  <c:v>0.75</c:v>
                </c:pt>
                <c:pt idx="73" c:formatCode="h:mm:ss">
                  <c:v>0.760416666666667</c:v>
                </c:pt>
                <c:pt idx="74" c:formatCode="h:mm:ss">
                  <c:v>0.770833333333333</c:v>
                </c:pt>
                <c:pt idx="75" c:formatCode="h:mm:ss">
                  <c:v>0.78125</c:v>
                </c:pt>
                <c:pt idx="76" c:formatCode="h:mm:ss">
                  <c:v>0.791666666666667</c:v>
                </c:pt>
                <c:pt idx="77" c:formatCode="h:mm:ss">
                  <c:v>0.802083333333333</c:v>
                </c:pt>
                <c:pt idx="78" c:formatCode="h:mm:ss">
                  <c:v>0.8125</c:v>
                </c:pt>
                <c:pt idx="79" c:formatCode="h:mm:ss">
                  <c:v>0.822916666666667</c:v>
                </c:pt>
                <c:pt idx="80" c:formatCode="h:mm:ss">
                  <c:v>0.833333333333333</c:v>
                </c:pt>
                <c:pt idx="81" c:formatCode="h:mm:ss">
                  <c:v>0.84375</c:v>
                </c:pt>
                <c:pt idx="82" c:formatCode="h:mm:ss">
                  <c:v>0.854166666666667</c:v>
                </c:pt>
                <c:pt idx="83" c:formatCode="h:mm:ss">
                  <c:v>0.864583333333333</c:v>
                </c:pt>
                <c:pt idx="84" c:formatCode="h:mm:ss">
                  <c:v>0.875</c:v>
                </c:pt>
                <c:pt idx="85" c:formatCode="h:mm:ss">
                  <c:v>0.885416666666667</c:v>
                </c:pt>
                <c:pt idx="86" c:formatCode="h:mm:ss">
                  <c:v>0.895833333333333</c:v>
                </c:pt>
                <c:pt idx="87" c:formatCode="h:mm:ss">
                  <c:v>0.90625</c:v>
                </c:pt>
                <c:pt idx="88" c:formatCode="h:mm:ss">
                  <c:v>0.916666666666667</c:v>
                </c:pt>
                <c:pt idx="89" c:formatCode="h:mm:ss">
                  <c:v>0.927083333333333</c:v>
                </c:pt>
                <c:pt idx="90" c:formatCode="h:mm:ss">
                  <c:v>0.9375</c:v>
                </c:pt>
                <c:pt idx="91" c:formatCode="h:mm:ss">
                  <c:v>0.947916666666667</c:v>
                </c:pt>
                <c:pt idx="92" c:formatCode="h:mm:ss">
                  <c:v>0.958333333333333</c:v>
                </c:pt>
                <c:pt idx="93" c:formatCode="h:mm:ss">
                  <c:v>0.96875</c:v>
                </c:pt>
                <c:pt idx="94" c:formatCode="h:mm:ss">
                  <c:v>0.979166666666667</c:v>
                </c:pt>
                <c:pt idx="95" c:formatCode="h:mm:ss">
                  <c:v>0.989583333333333</c:v>
                </c:pt>
              </c:numCache>
            </c:numRef>
          </c:cat>
          <c:val>
            <c:numRef>
              <c:f>[12月新能源受阻时间分布图.xlsx]年累!$G$2:$G$97</c:f>
              <c:numCache>
                <c:formatCode>0.00_ </c:formatCode>
                <c:ptCount val="96"/>
                <c:pt idx="0">
                  <c:v>21969.0831331781</c:v>
                </c:pt>
                <c:pt idx="1">
                  <c:v>17932.7552330324</c:v>
                </c:pt>
                <c:pt idx="2">
                  <c:v>21738.6486131798</c:v>
                </c:pt>
                <c:pt idx="3">
                  <c:v>21035.2483109765</c:v>
                </c:pt>
                <c:pt idx="4">
                  <c:v>20906.6473234653</c:v>
                </c:pt>
                <c:pt idx="5">
                  <c:v>20828.0017161711</c:v>
                </c:pt>
                <c:pt idx="6">
                  <c:v>20558.8906408086</c:v>
                </c:pt>
                <c:pt idx="7">
                  <c:v>20501.511571706</c:v>
                </c:pt>
                <c:pt idx="8">
                  <c:v>20180.6671579681</c:v>
                </c:pt>
                <c:pt idx="9">
                  <c:v>19953.8843362962</c:v>
                </c:pt>
                <c:pt idx="10">
                  <c:v>19807.3816904224</c:v>
                </c:pt>
                <c:pt idx="11">
                  <c:v>19746.1105799268</c:v>
                </c:pt>
                <c:pt idx="12">
                  <c:v>19952.3751059175</c:v>
                </c:pt>
                <c:pt idx="13">
                  <c:v>19319.1286525971</c:v>
                </c:pt>
                <c:pt idx="14">
                  <c:v>19225.8910348101</c:v>
                </c:pt>
                <c:pt idx="15">
                  <c:v>19187.9372220754</c:v>
                </c:pt>
                <c:pt idx="16">
                  <c:v>19289.9709900157</c:v>
                </c:pt>
                <c:pt idx="17">
                  <c:v>19156.6868518073</c:v>
                </c:pt>
                <c:pt idx="18">
                  <c:v>19021.6363902794</c:v>
                </c:pt>
                <c:pt idx="19">
                  <c:v>19290.2996184327</c:v>
                </c:pt>
                <c:pt idx="20">
                  <c:v>19273.5271173243</c:v>
                </c:pt>
                <c:pt idx="21">
                  <c:v>19357.2571812174</c:v>
                </c:pt>
                <c:pt idx="22">
                  <c:v>19230.1212975586</c:v>
                </c:pt>
                <c:pt idx="23">
                  <c:v>19125.8096347198</c:v>
                </c:pt>
                <c:pt idx="24">
                  <c:v>18845.5425528165</c:v>
                </c:pt>
                <c:pt idx="25">
                  <c:v>18619.8144895361</c:v>
                </c:pt>
                <c:pt idx="26">
                  <c:v>18590.2639946612</c:v>
                </c:pt>
                <c:pt idx="27">
                  <c:v>18655.2605673114</c:v>
                </c:pt>
                <c:pt idx="28">
                  <c:v>16786.8933571821</c:v>
                </c:pt>
                <c:pt idx="29">
                  <c:v>16929.6214893128</c:v>
                </c:pt>
                <c:pt idx="30">
                  <c:v>17042.7850442677</c:v>
                </c:pt>
                <c:pt idx="31">
                  <c:v>16554.4118151871</c:v>
                </c:pt>
                <c:pt idx="32">
                  <c:v>16550.6430692789</c:v>
                </c:pt>
                <c:pt idx="33">
                  <c:v>16087.6722420471</c:v>
                </c:pt>
                <c:pt idx="34">
                  <c:v>16466.370794643</c:v>
                </c:pt>
                <c:pt idx="35">
                  <c:v>16566.8741165156</c:v>
                </c:pt>
                <c:pt idx="36">
                  <c:v>16906.7086751523</c:v>
                </c:pt>
                <c:pt idx="37">
                  <c:v>18207.0870172816</c:v>
                </c:pt>
                <c:pt idx="38">
                  <c:v>18775.0113399505</c:v>
                </c:pt>
                <c:pt idx="39">
                  <c:v>19378.1461168839</c:v>
                </c:pt>
                <c:pt idx="40">
                  <c:v>20022.7386486122</c:v>
                </c:pt>
                <c:pt idx="41">
                  <c:v>21546.6160871751</c:v>
                </c:pt>
                <c:pt idx="42">
                  <c:v>25663.3927888141</c:v>
                </c:pt>
                <c:pt idx="43">
                  <c:v>26800.6141785735</c:v>
                </c:pt>
                <c:pt idx="44">
                  <c:v>26600.3767474401</c:v>
                </c:pt>
                <c:pt idx="45">
                  <c:v>27575.3680530966</c:v>
                </c:pt>
                <c:pt idx="46">
                  <c:v>28573.1373191398</c:v>
                </c:pt>
                <c:pt idx="47">
                  <c:v>29789.5762992697</c:v>
                </c:pt>
                <c:pt idx="48">
                  <c:v>31625.3455923848</c:v>
                </c:pt>
                <c:pt idx="49">
                  <c:v>33313.2391909004</c:v>
                </c:pt>
                <c:pt idx="50">
                  <c:v>34478.9736019426</c:v>
                </c:pt>
                <c:pt idx="51">
                  <c:v>35734.1687943981</c:v>
                </c:pt>
                <c:pt idx="52">
                  <c:v>37265.7987053035</c:v>
                </c:pt>
                <c:pt idx="53">
                  <c:v>37734.5913338082</c:v>
                </c:pt>
                <c:pt idx="54">
                  <c:v>38575.5116448205</c:v>
                </c:pt>
                <c:pt idx="55">
                  <c:v>36555.3233249834</c:v>
                </c:pt>
                <c:pt idx="56">
                  <c:v>36346.4734597958</c:v>
                </c:pt>
                <c:pt idx="57">
                  <c:v>37013.2869226159</c:v>
                </c:pt>
                <c:pt idx="58">
                  <c:v>37826.9993611301</c:v>
                </c:pt>
                <c:pt idx="59">
                  <c:v>38517.804011181</c:v>
                </c:pt>
                <c:pt idx="60">
                  <c:v>39082.217235811</c:v>
                </c:pt>
                <c:pt idx="61">
                  <c:v>38791.1607051945</c:v>
                </c:pt>
                <c:pt idx="62">
                  <c:v>38901.5369665875</c:v>
                </c:pt>
                <c:pt idx="63">
                  <c:v>38345.6702655089</c:v>
                </c:pt>
                <c:pt idx="64">
                  <c:v>38179.5233135068</c:v>
                </c:pt>
                <c:pt idx="65">
                  <c:v>37078.347070562</c:v>
                </c:pt>
                <c:pt idx="66">
                  <c:v>37316.7037860436</c:v>
                </c:pt>
                <c:pt idx="67">
                  <c:v>35135.7410116534</c:v>
                </c:pt>
                <c:pt idx="68">
                  <c:v>34724.283120484</c:v>
                </c:pt>
                <c:pt idx="69">
                  <c:v>33724.5919983141</c:v>
                </c:pt>
                <c:pt idx="70">
                  <c:v>32715.5372156713</c:v>
                </c:pt>
                <c:pt idx="71">
                  <c:v>32046.0506698087</c:v>
                </c:pt>
                <c:pt idx="72">
                  <c:v>31276.9000217436</c:v>
                </c:pt>
                <c:pt idx="73">
                  <c:v>29005.1635332884</c:v>
                </c:pt>
                <c:pt idx="74">
                  <c:v>27873.94098768</c:v>
                </c:pt>
                <c:pt idx="75">
                  <c:v>28170.2558132982</c:v>
                </c:pt>
                <c:pt idx="76">
                  <c:v>27064.8022086574</c:v>
                </c:pt>
                <c:pt idx="77">
                  <c:v>26743.3296971215</c:v>
                </c:pt>
                <c:pt idx="78">
                  <c:v>26936.4154867963</c:v>
                </c:pt>
                <c:pt idx="79">
                  <c:v>26839.0265860664</c:v>
                </c:pt>
                <c:pt idx="80">
                  <c:v>26131.7486581856</c:v>
                </c:pt>
                <c:pt idx="81">
                  <c:v>26213.9992995481</c:v>
                </c:pt>
                <c:pt idx="82">
                  <c:v>25186.3851976293</c:v>
                </c:pt>
                <c:pt idx="83">
                  <c:v>23469.0385701839</c:v>
                </c:pt>
                <c:pt idx="84">
                  <c:v>22489.5117004112</c:v>
                </c:pt>
                <c:pt idx="85">
                  <c:v>21861.7695884768</c:v>
                </c:pt>
                <c:pt idx="86">
                  <c:v>21338.070447138</c:v>
                </c:pt>
                <c:pt idx="87">
                  <c:v>20228.2703182464</c:v>
                </c:pt>
                <c:pt idx="88">
                  <c:v>19401.8211257957</c:v>
                </c:pt>
                <c:pt idx="89">
                  <c:v>18697.4861421531</c:v>
                </c:pt>
                <c:pt idx="90">
                  <c:v>18497.1973877563</c:v>
                </c:pt>
                <c:pt idx="91">
                  <c:v>18705.3692727853</c:v>
                </c:pt>
                <c:pt idx="92">
                  <c:v>18233.056378921</c:v>
                </c:pt>
                <c:pt idx="93">
                  <c:v>18148.4185391637</c:v>
                </c:pt>
                <c:pt idx="94">
                  <c:v>18744.8914965195</c:v>
                </c:pt>
                <c:pt idx="95">
                  <c:v>18781.8540319875</c:v>
                </c:pt>
              </c:numCache>
            </c:numRef>
          </c:val>
          <c:smooth val="0"/>
        </c:ser>
        <c:ser>
          <c:idx val="6"/>
          <c:order val="6"/>
          <c:tx>
            <c:strRef>
              <c:f>[12月新能源受阻时间分布图.xlsx]年累!$H$1</c:f>
              <c:strCache>
                <c:ptCount val="1"/>
                <c:pt idx="0">
                  <c:v>新疆北疆</c:v>
                </c:pt>
              </c:strCache>
            </c:strRef>
          </c:tx>
          <c:spPr>
            <a:ln w="28575" cap="rnd">
              <a:solidFill>
                <a:schemeClr val="accent1">
                  <a:lumMod val="60000"/>
                </a:schemeClr>
              </a:solidFill>
              <a:round/>
            </a:ln>
            <a:effectLst/>
          </c:spPr>
          <c:marker>
            <c:symbol val="none"/>
          </c:marker>
          <c:dLbls>
            <c:delete val="1"/>
          </c:dLbls>
          <c:cat>
            <c:numRef>
              <c:f>[12月新能源受阻时间分布图.xlsx]年累!$A$2:$A$97</c:f>
              <c:numCache>
                <c:formatCode>h:mm:ss</c:formatCode>
                <c:ptCount val="96"/>
                <c:pt idx="0" c:formatCode="h:mm:ss">
                  <c:v>0</c:v>
                </c:pt>
                <c:pt idx="1" c:formatCode="h:mm:ss">
                  <c:v>0.0104166666666667</c:v>
                </c:pt>
                <c:pt idx="2" c:formatCode="h:mm:ss">
                  <c:v>0.0208333333333333</c:v>
                </c:pt>
                <c:pt idx="3" c:formatCode="h:mm:ss">
                  <c:v>0.03125</c:v>
                </c:pt>
                <c:pt idx="4" c:formatCode="h:mm:ss">
                  <c:v>0.0416666666666667</c:v>
                </c:pt>
                <c:pt idx="5" c:formatCode="h:mm:ss">
                  <c:v>0.0520833333333333</c:v>
                </c:pt>
                <c:pt idx="6" c:formatCode="h:mm:ss">
                  <c:v>0.0625</c:v>
                </c:pt>
                <c:pt idx="7" c:formatCode="h:mm:ss">
                  <c:v>0.0729166666666667</c:v>
                </c:pt>
                <c:pt idx="8" c:formatCode="h:mm:ss">
                  <c:v>0.0833333333333333</c:v>
                </c:pt>
                <c:pt idx="9" c:formatCode="h:mm:ss">
                  <c:v>0.09375</c:v>
                </c:pt>
                <c:pt idx="10" c:formatCode="h:mm:ss">
                  <c:v>0.104166666666667</c:v>
                </c:pt>
                <c:pt idx="11" c:formatCode="h:mm:ss">
                  <c:v>0.114583333333333</c:v>
                </c:pt>
                <c:pt idx="12" c:formatCode="h:mm:ss">
                  <c:v>0.125</c:v>
                </c:pt>
                <c:pt idx="13" c:formatCode="h:mm:ss">
                  <c:v>0.135416666666667</c:v>
                </c:pt>
                <c:pt idx="14" c:formatCode="h:mm:ss">
                  <c:v>0.145833333333333</c:v>
                </c:pt>
                <c:pt idx="15" c:formatCode="h:mm:ss">
                  <c:v>0.15625</c:v>
                </c:pt>
                <c:pt idx="16" c:formatCode="h:mm:ss">
                  <c:v>0.166666666666667</c:v>
                </c:pt>
                <c:pt idx="17" c:formatCode="h:mm:ss">
                  <c:v>0.177083333333333</c:v>
                </c:pt>
                <c:pt idx="18" c:formatCode="h:mm:ss">
                  <c:v>0.1875</c:v>
                </c:pt>
                <c:pt idx="19" c:formatCode="h:mm:ss">
                  <c:v>0.197916666666667</c:v>
                </c:pt>
                <c:pt idx="20" c:formatCode="h:mm:ss">
                  <c:v>0.208333333333333</c:v>
                </c:pt>
                <c:pt idx="21" c:formatCode="h:mm:ss">
                  <c:v>0.21875</c:v>
                </c:pt>
                <c:pt idx="22" c:formatCode="h:mm:ss">
                  <c:v>0.229166666666667</c:v>
                </c:pt>
                <c:pt idx="23" c:formatCode="h:mm:ss">
                  <c:v>0.239583333333333</c:v>
                </c:pt>
                <c:pt idx="24" c:formatCode="h:mm:ss">
                  <c:v>0.25</c:v>
                </c:pt>
                <c:pt idx="25" c:formatCode="h:mm:ss">
                  <c:v>0.260416666666667</c:v>
                </c:pt>
                <c:pt idx="26" c:formatCode="h:mm:ss">
                  <c:v>0.270833333333333</c:v>
                </c:pt>
                <c:pt idx="27" c:formatCode="h:mm:ss">
                  <c:v>0.28125</c:v>
                </c:pt>
                <c:pt idx="28" c:formatCode="h:mm:ss">
                  <c:v>0.291666666666667</c:v>
                </c:pt>
                <c:pt idx="29" c:formatCode="h:mm:ss">
                  <c:v>0.302083333333333</c:v>
                </c:pt>
                <c:pt idx="30" c:formatCode="h:mm:ss">
                  <c:v>0.3125</c:v>
                </c:pt>
                <c:pt idx="31" c:formatCode="h:mm:ss">
                  <c:v>0.322916666666667</c:v>
                </c:pt>
                <c:pt idx="32" c:formatCode="h:mm:ss">
                  <c:v>0.333333333333333</c:v>
                </c:pt>
                <c:pt idx="33" c:formatCode="h:mm:ss">
                  <c:v>0.34375</c:v>
                </c:pt>
                <c:pt idx="34" c:formatCode="h:mm:ss">
                  <c:v>0.354166666666667</c:v>
                </c:pt>
                <c:pt idx="35" c:formatCode="h:mm:ss">
                  <c:v>0.364583333333333</c:v>
                </c:pt>
                <c:pt idx="36" c:formatCode="h:mm:ss">
                  <c:v>0.375</c:v>
                </c:pt>
                <c:pt idx="37" c:formatCode="h:mm:ss">
                  <c:v>0.385416666666667</c:v>
                </c:pt>
                <c:pt idx="38" c:formatCode="h:mm:ss">
                  <c:v>0.395833333333333</c:v>
                </c:pt>
                <c:pt idx="39" c:formatCode="h:mm:ss">
                  <c:v>0.40625</c:v>
                </c:pt>
                <c:pt idx="40" c:formatCode="h:mm:ss">
                  <c:v>0.416666666666667</c:v>
                </c:pt>
                <c:pt idx="41" c:formatCode="h:mm:ss">
                  <c:v>0.427083333333333</c:v>
                </c:pt>
                <c:pt idx="42" c:formatCode="h:mm:ss">
                  <c:v>0.4375</c:v>
                </c:pt>
                <c:pt idx="43" c:formatCode="h:mm:ss">
                  <c:v>0.447916666666667</c:v>
                </c:pt>
                <c:pt idx="44" c:formatCode="h:mm:ss">
                  <c:v>0.458333333333333</c:v>
                </c:pt>
                <c:pt idx="45" c:formatCode="h:mm:ss">
                  <c:v>0.46875</c:v>
                </c:pt>
                <c:pt idx="46" c:formatCode="h:mm:ss">
                  <c:v>0.479166666666667</c:v>
                </c:pt>
                <c:pt idx="47" c:formatCode="h:mm:ss">
                  <c:v>0.489583333333333</c:v>
                </c:pt>
                <c:pt idx="48" c:formatCode="h:mm:ss">
                  <c:v>0.5</c:v>
                </c:pt>
                <c:pt idx="49" c:formatCode="h:mm:ss">
                  <c:v>0.510416666666667</c:v>
                </c:pt>
                <c:pt idx="50" c:formatCode="h:mm:ss">
                  <c:v>0.520833333333333</c:v>
                </c:pt>
                <c:pt idx="51" c:formatCode="h:mm:ss">
                  <c:v>0.53125</c:v>
                </c:pt>
                <c:pt idx="52" c:formatCode="h:mm:ss">
                  <c:v>0.541666666666667</c:v>
                </c:pt>
                <c:pt idx="53" c:formatCode="h:mm:ss">
                  <c:v>0.552083333333333</c:v>
                </c:pt>
                <c:pt idx="54" c:formatCode="h:mm:ss">
                  <c:v>0.5625</c:v>
                </c:pt>
                <c:pt idx="55" c:formatCode="h:mm:ss">
                  <c:v>0.572916666666667</c:v>
                </c:pt>
                <c:pt idx="56" c:formatCode="h:mm:ss">
                  <c:v>0.583333333333333</c:v>
                </c:pt>
                <c:pt idx="57" c:formatCode="h:mm:ss">
                  <c:v>0.59375</c:v>
                </c:pt>
                <c:pt idx="58" c:formatCode="h:mm:ss">
                  <c:v>0.604166666666667</c:v>
                </c:pt>
                <c:pt idx="59" c:formatCode="h:mm:ss">
                  <c:v>0.614583333333333</c:v>
                </c:pt>
                <c:pt idx="60" c:formatCode="h:mm:ss">
                  <c:v>0.625</c:v>
                </c:pt>
                <c:pt idx="61" c:formatCode="h:mm:ss">
                  <c:v>0.635416666666667</c:v>
                </c:pt>
                <c:pt idx="62" c:formatCode="h:mm:ss">
                  <c:v>0.645833333333333</c:v>
                </c:pt>
                <c:pt idx="63" c:formatCode="h:mm:ss">
                  <c:v>0.65625</c:v>
                </c:pt>
                <c:pt idx="64" c:formatCode="h:mm:ss">
                  <c:v>0.666666666666667</c:v>
                </c:pt>
                <c:pt idx="65" c:formatCode="h:mm:ss">
                  <c:v>0.677083333333333</c:v>
                </c:pt>
                <c:pt idx="66" c:formatCode="h:mm:ss">
                  <c:v>0.6875</c:v>
                </c:pt>
                <c:pt idx="67" c:formatCode="h:mm:ss">
                  <c:v>0.697916666666667</c:v>
                </c:pt>
                <c:pt idx="68" c:formatCode="h:mm:ss">
                  <c:v>0.708333333333333</c:v>
                </c:pt>
                <c:pt idx="69" c:formatCode="h:mm:ss">
                  <c:v>0.71875</c:v>
                </c:pt>
                <c:pt idx="70" c:formatCode="h:mm:ss">
                  <c:v>0.729166666666667</c:v>
                </c:pt>
                <c:pt idx="71" c:formatCode="h:mm:ss">
                  <c:v>0.739583333333333</c:v>
                </c:pt>
                <c:pt idx="72" c:formatCode="h:mm:ss">
                  <c:v>0.75</c:v>
                </c:pt>
                <c:pt idx="73" c:formatCode="h:mm:ss">
                  <c:v>0.760416666666667</c:v>
                </c:pt>
                <c:pt idx="74" c:formatCode="h:mm:ss">
                  <c:v>0.770833333333333</c:v>
                </c:pt>
                <c:pt idx="75" c:formatCode="h:mm:ss">
                  <c:v>0.78125</c:v>
                </c:pt>
                <c:pt idx="76" c:formatCode="h:mm:ss">
                  <c:v>0.791666666666667</c:v>
                </c:pt>
                <c:pt idx="77" c:formatCode="h:mm:ss">
                  <c:v>0.802083333333333</c:v>
                </c:pt>
                <c:pt idx="78" c:formatCode="h:mm:ss">
                  <c:v>0.8125</c:v>
                </c:pt>
                <c:pt idx="79" c:formatCode="h:mm:ss">
                  <c:v>0.822916666666667</c:v>
                </c:pt>
                <c:pt idx="80" c:formatCode="h:mm:ss">
                  <c:v>0.833333333333333</c:v>
                </c:pt>
                <c:pt idx="81" c:formatCode="h:mm:ss">
                  <c:v>0.84375</c:v>
                </c:pt>
                <c:pt idx="82" c:formatCode="h:mm:ss">
                  <c:v>0.854166666666667</c:v>
                </c:pt>
                <c:pt idx="83" c:formatCode="h:mm:ss">
                  <c:v>0.864583333333333</c:v>
                </c:pt>
                <c:pt idx="84" c:formatCode="h:mm:ss">
                  <c:v>0.875</c:v>
                </c:pt>
                <c:pt idx="85" c:formatCode="h:mm:ss">
                  <c:v>0.885416666666667</c:v>
                </c:pt>
                <c:pt idx="86" c:formatCode="h:mm:ss">
                  <c:v>0.895833333333333</c:v>
                </c:pt>
                <c:pt idx="87" c:formatCode="h:mm:ss">
                  <c:v>0.90625</c:v>
                </c:pt>
                <c:pt idx="88" c:formatCode="h:mm:ss">
                  <c:v>0.916666666666667</c:v>
                </c:pt>
                <c:pt idx="89" c:formatCode="h:mm:ss">
                  <c:v>0.927083333333333</c:v>
                </c:pt>
                <c:pt idx="90" c:formatCode="h:mm:ss">
                  <c:v>0.9375</c:v>
                </c:pt>
                <c:pt idx="91" c:formatCode="h:mm:ss">
                  <c:v>0.947916666666667</c:v>
                </c:pt>
                <c:pt idx="92" c:formatCode="h:mm:ss">
                  <c:v>0.958333333333333</c:v>
                </c:pt>
                <c:pt idx="93" c:formatCode="h:mm:ss">
                  <c:v>0.96875</c:v>
                </c:pt>
                <c:pt idx="94" c:formatCode="h:mm:ss">
                  <c:v>0.979166666666667</c:v>
                </c:pt>
                <c:pt idx="95" c:formatCode="h:mm:ss">
                  <c:v>0.989583333333333</c:v>
                </c:pt>
              </c:numCache>
            </c:numRef>
          </c:cat>
          <c:val>
            <c:numRef>
              <c:f>[12月新能源受阻时间分布图.xlsx]年累!$H$2:$H$97</c:f>
              <c:numCache>
                <c:formatCode>General</c:formatCode>
                <c:ptCount val="96"/>
                <c:pt idx="0">
                  <c:v>3961.42458561994</c:v>
                </c:pt>
                <c:pt idx="1">
                  <c:v>3568.35548359666</c:v>
                </c:pt>
                <c:pt idx="2">
                  <c:v>3647.54883795535</c:v>
                </c:pt>
                <c:pt idx="3">
                  <c:v>3413.45358241411</c:v>
                </c:pt>
                <c:pt idx="4">
                  <c:v>3843.91444612225</c:v>
                </c:pt>
                <c:pt idx="5">
                  <c:v>3801.29798886105</c:v>
                </c:pt>
                <c:pt idx="6">
                  <c:v>3704.99923797336</c:v>
                </c:pt>
                <c:pt idx="7">
                  <c:v>3784.00469046297</c:v>
                </c:pt>
                <c:pt idx="8">
                  <c:v>3640.19285239996</c:v>
                </c:pt>
                <c:pt idx="9">
                  <c:v>3614.3399454833</c:v>
                </c:pt>
                <c:pt idx="10">
                  <c:v>3684.79170317808</c:v>
                </c:pt>
                <c:pt idx="11">
                  <c:v>3774.75853378684</c:v>
                </c:pt>
                <c:pt idx="12">
                  <c:v>3816.20148057984</c:v>
                </c:pt>
                <c:pt idx="13">
                  <c:v>3548.5185055665</c:v>
                </c:pt>
                <c:pt idx="14">
                  <c:v>3656.97675210081</c:v>
                </c:pt>
                <c:pt idx="15">
                  <c:v>3550.81408418436</c:v>
                </c:pt>
                <c:pt idx="16">
                  <c:v>3653.48041994232</c:v>
                </c:pt>
                <c:pt idx="17">
                  <c:v>3665.88265045132</c:v>
                </c:pt>
                <c:pt idx="18">
                  <c:v>3594.52226120792</c:v>
                </c:pt>
                <c:pt idx="19">
                  <c:v>3490.18426977674</c:v>
                </c:pt>
                <c:pt idx="20">
                  <c:v>3440.38979531928</c:v>
                </c:pt>
                <c:pt idx="21">
                  <c:v>3386.52671325639</c:v>
                </c:pt>
                <c:pt idx="22">
                  <c:v>3314.03370127517</c:v>
                </c:pt>
                <c:pt idx="23">
                  <c:v>3183.6812949682</c:v>
                </c:pt>
                <c:pt idx="24">
                  <c:v>3244.67859051207</c:v>
                </c:pt>
                <c:pt idx="25">
                  <c:v>3229.24938954003</c:v>
                </c:pt>
                <c:pt idx="26">
                  <c:v>3199.67857765332</c:v>
                </c:pt>
                <c:pt idx="27">
                  <c:v>2913.18914514247</c:v>
                </c:pt>
                <c:pt idx="28">
                  <c:v>2721.61024982602</c:v>
                </c:pt>
                <c:pt idx="29">
                  <c:v>2717.15321111607</c:v>
                </c:pt>
                <c:pt idx="30">
                  <c:v>2630.47859856906</c:v>
                </c:pt>
                <c:pt idx="31">
                  <c:v>2324.42079133831</c:v>
                </c:pt>
                <c:pt idx="32">
                  <c:v>2376.21238641841</c:v>
                </c:pt>
                <c:pt idx="33">
                  <c:v>2498.03706735343</c:v>
                </c:pt>
                <c:pt idx="34">
                  <c:v>2563.06757398639</c:v>
                </c:pt>
                <c:pt idx="35">
                  <c:v>2737.94618033238</c:v>
                </c:pt>
                <c:pt idx="36">
                  <c:v>2885.14726654986</c:v>
                </c:pt>
                <c:pt idx="37">
                  <c:v>3283.64427736752</c:v>
                </c:pt>
                <c:pt idx="38">
                  <c:v>3523.2499970931</c:v>
                </c:pt>
                <c:pt idx="39">
                  <c:v>3752.96734754605</c:v>
                </c:pt>
                <c:pt idx="40">
                  <c:v>4048.34826590397</c:v>
                </c:pt>
                <c:pt idx="41">
                  <c:v>4495.76428122997</c:v>
                </c:pt>
                <c:pt idx="42">
                  <c:v>4623.8518475843</c:v>
                </c:pt>
                <c:pt idx="43">
                  <c:v>5113.15457030828</c:v>
                </c:pt>
                <c:pt idx="44">
                  <c:v>5242.31315244982</c:v>
                </c:pt>
                <c:pt idx="45">
                  <c:v>5668.76345878483</c:v>
                </c:pt>
                <c:pt idx="46">
                  <c:v>6108.83320042522</c:v>
                </c:pt>
                <c:pt idx="47">
                  <c:v>6535.72785957277</c:v>
                </c:pt>
                <c:pt idx="48">
                  <c:v>6914.3934701151</c:v>
                </c:pt>
                <c:pt idx="49">
                  <c:v>7389.10053546535</c:v>
                </c:pt>
                <c:pt idx="50">
                  <c:v>7645.89623119406</c:v>
                </c:pt>
                <c:pt idx="51">
                  <c:v>7733.80676863512</c:v>
                </c:pt>
                <c:pt idx="52">
                  <c:v>8151.72780927442</c:v>
                </c:pt>
                <c:pt idx="53">
                  <c:v>8511.29584912031</c:v>
                </c:pt>
                <c:pt idx="54">
                  <c:v>8578.62576437856</c:v>
                </c:pt>
                <c:pt idx="55">
                  <c:v>9213.3916406974</c:v>
                </c:pt>
                <c:pt idx="56">
                  <c:v>9286.72990111903</c:v>
                </c:pt>
                <c:pt idx="57">
                  <c:v>9277.55087487292</c:v>
                </c:pt>
                <c:pt idx="58">
                  <c:v>9326.59201273668</c:v>
                </c:pt>
                <c:pt idx="59">
                  <c:v>9288.49725690946</c:v>
                </c:pt>
                <c:pt idx="60">
                  <c:v>9330.91913271596</c:v>
                </c:pt>
                <c:pt idx="61">
                  <c:v>9286.58814773278</c:v>
                </c:pt>
                <c:pt idx="62">
                  <c:v>8961.965713047</c:v>
                </c:pt>
                <c:pt idx="63">
                  <c:v>9154.35215501445</c:v>
                </c:pt>
                <c:pt idx="64">
                  <c:v>8732.1996847537</c:v>
                </c:pt>
                <c:pt idx="65">
                  <c:v>9122.54515523586</c:v>
                </c:pt>
                <c:pt idx="66">
                  <c:v>8643.21531887157</c:v>
                </c:pt>
                <c:pt idx="67">
                  <c:v>8320.93164156008</c:v>
                </c:pt>
                <c:pt idx="68">
                  <c:v>7921.5880823372</c:v>
                </c:pt>
                <c:pt idx="69">
                  <c:v>7405.55910789796</c:v>
                </c:pt>
                <c:pt idx="70">
                  <c:v>7113.33818264976</c:v>
                </c:pt>
                <c:pt idx="71">
                  <c:v>7024.62460122055</c:v>
                </c:pt>
                <c:pt idx="72">
                  <c:v>6650.67350985571</c:v>
                </c:pt>
                <c:pt idx="73">
                  <c:v>6047.98774909963</c:v>
                </c:pt>
                <c:pt idx="74">
                  <c:v>5696.21492935049</c:v>
                </c:pt>
                <c:pt idx="75">
                  <c:v>5360.90756689358</c:v>
                </c:pt>
                <c:pt idx="76">
                  <c:v>5272.5984890513</c:v>
                </c:pt>
                <c:pt idx="77">
                  <c:v>5174.13243202539</c:v>
                </c:pt>
                <c:pt idx="78">
                  <c:v>5008.1227020527</c:v>
                </c:pt>
                <c:pt idx="79">
                  <c:v>4737.92509738924</c:v>
                </c:pt>
                <c:pt idx="80">
                  <c:v>4677.71060597523</c:v>
                </c:pt>
                <c:pt idx="81">
                  <c:v>4514.77346394393</c:v>
                </c:pt>
                <c:pt idx="82">
                  <c:v>4375.73736521966</c:v>
                </c:pt>
                <c:pt idx="83">
                  <c:v>4271.78109014218</c:v>
                </c:pt>
                <c:pt idx="84">
                  <c:v>4348.96895869616</c:v>
                </c:pt>
                <c:pt idx="85">
                  <c:v>4323.11692995762</c:v>
                </c:pt>
                <c:pt idx="86">
                  <c:v>4367.78161849448</c:v>
                </c:pt>
                <c:pt idx="87">
                  <c:v>4418.50846336217</c:v>
                </c:pt>
                <c:pt idx="88">
                  <c:v>4219.9678581528</c:v>
                </c:pt>
                <c:pt idx="89">
                  <c:v>4042.53246981096</c:v>
                </c:pt>
                <c:pt idx="90">
                  <c:v>4034.2253006949</c:v>
                </c:pt>
                <c:pt idx="91">
                  <c:v>3993.24818001382</c:v>
                </c:pt>
                <c:pt idx="92">
                  <c:v>3903.40303041978</c:v>
                </c:pt>
                <c:pt idx="93">
                  <c:v>3938.39024663158</c:v>
                </c:pt>
                <c:pt idx="94">
                  <c:v>4015.62076157802</c:v>
                </c:pt>
                <c:pt idx="95">
                  <c:v>4193.94443754701</c:v>
                </c:pt>
              </c:numCache>
            </c:numRef>
          </c:val>
          <c:smooth val="0"/>
        </c:ser>
        <c:ser>
          <c:idx val="7"/>
          <c:order val="7"/>
          <c:tx>
            <c:strRef>
              <c:f>[12月新能源受阻时间分布图.xlsx]年累!$I$1</c:f>
              <c:strCache>
                <c:ptCount val="1"/>
                <c:pt idx="0">
                  <c:v>新疆南疆</c:v>
                </c:pt>
              </c:strCache>
            </c:strRef>
          </c:tx>
          <c:spPr>
            <a:ln w="28575" cap="rnd">
              <a:solidFill>
                <a:schemeClr val="accent2">
                  <a:lumMod val="60000"/>
                </a:schemeClr>
              </a:solidFill>
              <a:round/>
            </a:ln>
            <a:effectLst/>
          </c:spPr>
          <c:marker>
            <c:symbol val="none"/>
          </c:marker>
          <c:dLbls>
            <c:delete val="1"/>
          </c:dLbls>
          <c:cat>
            <c:numRef>
              <c:f>[12月新能源受阻时间分布图.xlsx]年累!$A$2:$A$97</c:f>
              <c:numCache>
                <c:formatCode>h:mm:ss</c:formatCode>
                <c:ptCount val="96"/>
                <c:pt idx="0" c:formatCode="h:mm:ss">
                  <c:v>0</c:v>
                </c:pt>
                <c:pt idx="1" c:formatCode="h:mm:ss">
                  <c:v>0.0104166666666667</c:v>
                </c:pt>
                <c:pt idx="2" c:formatCode="h:mm:ss">
                  <c:v>0.0208333333333333</c:v>
                </c:pt>
                <c:pt idx="3" c:formatCode="h:mm:ss">
                  <c:v>0.03125</c:v>
                </c:pt>
                <c:pt idx="4" c:formatCode="h:mm:ss">
                  <c:v>0.0416666666666667</c:v>
                </c:pt>
                <c:pt idx="5" c:formatCode="h:mm:ss">
                  <c:v>0.0520833333333333</c:v>
                </c:pt>
                <c:pt idx="6" c:formatCode="h:mm:ss">
                  <c:v>0.0625</c:v>
                </c:pt>
                <c:pt idx="7" c:formatCode="h:mm:ss">
                  <c:v>0.0729166666666667</c:v>
                </c:pt>
                <c:pt idx="8" c:formatCode="h:mm:ss">
                  <c:v>0.0833333333333333</c:v>
                </c:pt>
                <c:pt idx="9" c:formatCode="h:mm:ss">
                  <c:v>0.09375</c:v>
                </c:pt>
                <c:pt idx="10" c:formatCode="h:mm:ss">
                  <c:v>0.104166666666667</c:v>
                </c:pt>
                <c:pt idx="11" c:formatCode="h:mm:ss">
                  <c:v>0.114583333333333</c:v>
                </c:pt>
                <c:pt idx="12" c:formatCode="h:mm:ss">
                  <c:v>0.125</c:v>
                </c:pt>
                <c:pt idx="13" c:formatCode="h:mm:ss">
                  <c:v>0.135416666666667</c:v>
                </c:pt>
                <c:pt idx="14" c:formatCode="h:mm:ss">
                  <c:v>0.145833333333333</c:v>
                </c:pt>
                <c:pt idx="15" c:formatCode="h:mm:ss">
                  <c:v>0.15625</c:v>
                </c:pt>
                <c:pt idx="16" c:formatCode="h:mm:ss">
                  <c:v>0.166666666666667</c:v>
                </c:pt>
                <c:pt idx="17" c:formatCode="h:mm:ss">
                  <c:v>0.177083333333333</c:v>
                </c:pt>
                <c:pt idx="18" c:formatCode="h:mm:ss">
                  <c:v>0.1875</c:v>
                </c:pt>
                <c:pt idx="19" c:formatCode="h:mm:ss">
                  <c:v>0.197916666666667</c:v>
                </c:pt>
                <c:pt idx="20" c:formatCode="h:mm:ss">
                  <c:v>0.208333333333333</c:v>
                </c:pt>
                <c:pt idx="21" c:formatCode="h:mm:ss">
                  <c:v>0.21875</c:v>
                </c:pt>
                <c:pt idx="22" c:formatCode="h:mm:ss">
                  <c:v>0.229166666666667</c:v>
                </c:pt>
                <c:pt idx="23" c:formatCode="h:mm:ss">
                  <c:v>0.239583333333333</c:v>
                </c:pt>
                <c:pt idx="24" c:formatCode="h:mm:ss">
                  <c:v>0.25</c:v>
                </c:pt>
                <c:pt idx="25" c:formatCode="h:mm:ss">
                  <c:v>0.260416666666667</c:v>
                </c:pt>
                <c:pt idx="26" c:formatCode="h:mm:ss">
                  <c:v>0.270833333333333</c:v>
                </c:pt>
                <c:pt idx="27" c:formatCode="h:mm:ss">
                  <c:v>0.28125</c:v>
                </c:pt>
                <c:pt idx="28" c:formatCode="h:mm:ss">
                  <c:v>0.291666666666667</c:v>
                </c:pt>
                <c:pt idx="29" c:formatCode="h:mm:ss">
                  <c:v>0.302083333333333</c:v>
                </c:pt>
                <c:pt idx="30" c:formatCode="h:mm:ss">
                  <c:v>0.3125</c:v>
                </c:pt>
                <c:pt idx="31" c:formatCode="h:mm:ss">
                  <c:v>0.322916666666667</c:v>
                </c:pt>
                <c:pt idx="32" c:formatCode="h:mm:ss">
                  <c:v>0.333333333333333</c:v>
                </c:pt>
                <c:pt idx="33" c:formatCode="h:mm:ss">
                  <c:v>0.34375</c:v>
                </c:pt>
                <c:pt idx="34" c:formatCode="h:mm:ss">
                  <c:v>0.354166666666667</c:v>
                </c:pt>
                <c:pt idx="35" c:formatCode="h:mm:ss">
                  <c:v>0.364583333333333</c:v>
                </c:pt>
                <c:pt idx="36" c:formatCode="h:mm:ss">
                  <c:v>0.375</c:v>
                </c:pt>
                <c:pt idx="37" c:formatCode="h:mm:ss">
                  <c:v>0.385416666666667</c:v>
                </c:pt>
                <c:pt idx="38" c:formatCode="h:mm:ss">
                  <c:v>0.395833333333333</c:v>
                </c:pt>
                <c:pt idx="39" c:formatCode="h:mm:ss">
                  <c:v>0.40625</c:v>
                </c:pt>
                <c:pt idx="40" c:formatCode="h:mm:ss">
                  <c:v>0.416666666666667</c:v>
                </c:pt>
                <c:pt idx="41" c:formatCode="h:mm:ss">
                  <c:v>0.427083333333333</c:v>
                </c:pt>
                <c:pt idx="42" c:formatCode="h:mm:ss">
                  <c:v>0.4375</c:v>
                </c:pt>
                <c:pt idx="43" c:formatCode="h:mm:ss">
                  <c:v>0.447916666666667</c:v>
                </c:pt>
                <c:pt idx="44" c:formatCode="h:mm:ss">
                  <c:v>0.458333333333333</c:v>
                </c:pt>
                <c:pt idx="45" c:formatCode="h:mm:ss">
                  <c:v>0.46875</c:v>
                </c:pt>
                <c:pt idx="46" c:formatCode="h:mm:ss">
                  <c:v>0.479166666666667</c:v>
                </c:pt>
                <c:pt idx="47" c:formatCode="h:mm:ss">
                  <c:v>0.489583333333333</c:v>
                </c:pt>
                <c:pt idx="48" c:formatCode="h:mm:ss">
                  <c:v>0.5</c:v>
                </c:pt>
                <c:pt idx="49" c:formatCode="h:mm:ss">
                  <c:v>0.510416666666667</c:v>
                </c:pt>
                <c:pt idx="50" c:formatCode="h:mm:ss">
                  <c:v>0.520833333333333</c:v>
                </c:pt>
                <c:pt idx="51" c:formatCode="h:mm:ss">
                  <c:v>0.53125</c:v>
                </c:pt>
                <c:pt idx="52" c:formatCode="h:mm:ss">
                  <c:v>0.541666666666667</c:v>
                </c:pt>
                <c:pt idx="53" c:formatCode="h:mm:ss">
                  <c:v>0.552083333333333</c:v>
                </c:pt>
                <c:pt idx="54" c:formatCode="h:mm:ss">
                  <c:v>0.5625</c:v>
                </c:pt>
                <c:pt idx="55" c:formatCode="h:mm:ss">
                  <c:v>0.572916666666667</c:v>
                </c:pt>
                <c:pt idx="56" c:formatCode="h:mm:ss">
                  <c:v>0.583333333333333</c:v>
                </c:pt>
                <c:pt idx="57" c:formatCode="h:mm:ss">
                  <c:v>0.59375</c:v>
                </c:pt>
                <c:pt idx="58" c:formatCode="h:mm:ss">
                  <c:v>0.604166666666667</c:v>
                </c:pt>
                <c:pt idx="59" c:formatCode="h:mm:ss">
                  <c:v>0.614583333333333</c:v>
                </c:pt>
                <c:pt idx="60" c:formatCode="h:mm:ss">
                  <c:v>0.625</c:v>
                </c:pt>
                <c:pt idx="61" c:formatCode="h:mm:ss">
                  <c:v>0.635416666666667</c:v>
                </c:pt>
                <c:pt idx="62" c:formatCode="h:mm:ss">
                  <c:v>0.645833333333333</c:v>
                </c:pt>
                <c:pt idx="63" c:formatCode="h:mm:ss">
                  <c:v>0.65625</c:v>
                </c:pt>
                <c:pt idx="64" c:formatCode="h:mm:ss">
                  <c:v>0.666666666666667</c:v>
                </c:pt>
                <c:pt idx="65" c:formatCode="h:mm:ss">
                  <c:v>0.677083333333333</c:v>
                </c:pt>
                <c:pt idx="66" c:formatCode="h:mm:ss">
                  <c:v>0.6875</c:v>
                </c:pt>
                <c:pt idx="67" c:formatCode="h:mm:ss">
                  <c:v>0.697916666666667</c:v>
                </c:pt>
                <c:pt idx="68" c:formatCode="h:mm:ss">
                  <c:v>0.708333333333333</c:v>
                </c:pt>
                <c:pt idx="69" c:formatCode="h:mm:ss">
                  <c:v>0.71875</c:v>
                </c:pt>
                <c:pt idx="70" c:formatCode="h:mm:ss">
                  <c:v>0.729166666666667</c:v>
                </c:pt>
                <c:pt idx="71" c:formatCode="h:mm:ss">
                  <c:v>0.739583333333333</c:v>
                </c:pt>
                <c:pt idx="72" c:formatCode="h:mm:ss">
                  <c:v>0.75</c:v>
                </c:pt>
                <c:pt idx="73" c:formatCode="h:mm:ss">
                  <c:v>0.760416666666667</c:v>
                </c:pt>
                <c:pt idx="74" c:formatCode="h:mm:ss">
                  <c:v>0.770833333333333</c:v>
                </c:pt>
                <c:pt idx="75" c:formatCode="h:mm:ss">
                  <c:v>0.78125</c:v>
                </c:pt>
                <c:pt idx="76" c:formatCode="h:mm:ss">
                  <c:v>0.791666666666667</c:v>
                </c:pt>
                <c:pt idx="77" c:formatCode="h:mm:ss">
                  <c:v>0.802083333333333</c:v>
                </c:pt>
                <c:pt idx="78" c:formatCode="h:mm:ss">
                  <c:v>0.8125</c:v>
                </c:pt>
                <c:pt idx="79" c:formatCode="h:mm:ss">
                  <c:v>0.822916666666667</c:v>
                </c:pt>
                <c:pt idx="80" c:formatCode="h:mm:ss">
                  <c:v>0.833333333333333</c:v>
                </c:pt>
                <c:pt idx="81" c:formatCode="h:mm:ss">
                  <c:v>0.84375</c:v>
                </c:pt>
                <c:pt idx="82" c:formatCode="h:mm:ss">
                  <c:v>0.854166666666667</c:v>
                </c:pt>
                <c:pt idx="83" c:formatCode="h:mm:ss">
                  <c:v>0.864583333333333</c:v>
                </c:pt>
                <c:pt idx="84" c:formatCode="h:mm:ss">
                  <c:v>0.875</c:v>
                </c:pt>
                <c:pt idx="85" c:formatCode="h:mm:ss">
                  <c:v>0.885416666666667</c:v>
                </c:pt>
                <c:pt idx="86" c:formatCode="h:mm:ss">
                  <c:v>0.895833333333333</c:v>
                </c:pt>
                <c:pt idx="87" c:formatCode="h:mm:ss">
                  <c:v>0.90625</c:v>
                </c:pt>
                <c:pt idx="88" c:formatCode="h:mm:ss">
                  <c:v>0.916666666666667</c:v>
                </c:pt>
                <c:pt idx="89" c:formatCode="h:mm:ss">
                  <c:v>0.927083333333333</c:v>
                </c:pt>
                <c:pt idx="90" c:formatCode="h:mm:ss">
                  <c:v>0.9375</c:v>
                </c:pt>
                <c:pt idx="91" c:formatCode="h:mm:ss">
                  <c:v>0.947916666666667</c:v>
                </c:pt>
                <c:pt idx="92" c:formatCode="h:mm:ss">
                  <c:v>0.958333333333333</c:v>
                </c:pt>
                <c:pt idx="93" c:formatCode="h:mm:ss">
                  <c:v>0.96875</c:v>
                </c:pt>
                <c:pt idx="94" c:formatCode="h:mm:ss">
                  <c:v>0.979166666666667</c:v>
                </c:pt>
                <c:pt idx="95" c:formatCode="h:mm:ss">
                  <c:v>0.989583333333333</c:v>
                </c:pt>
              </c:numCache>
            </c:numRef>
          </c:cat>
          <c:val>
            <c:numRef>
              <c:f>[12月新能源受阻时间分布图.xlsx]年累!$I$2:$I$97</c:f>
              <c:numCache>
                <c:formatCode>General</c:formatCode>
                <c:ptCount val="9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20.4249339620009</c:v>
                </c:pt>
                <c:pt idx="35">
                  <c:v>29.9461505749957</c:v>
                </c:pt>
                <c:pt idx="36">
                  <c:v>35.7625229360072</c:v>
                </c:pt>
                <c:pt idx="37">
                  <c:v>61.2983564740872</c:v>
                </c:pt>
                <c:pt idx="38">
                  <c:v>72.1985406834814</c:v>
                </c:pt>
                <c:pt idx="39">
                  <c:v>93.3832946857569</c:v>
                </c:pt>
                <c:pt idx="40">
                  <c:v>87.5345281969733</c:v>
                </c:pt>
                <c:pt idx="41">
                  <c:v>125.759514346899</c:v>
                </c:pt>
                <c:pt idx="42">
                  <c:v>131.817381227854</c:v>
                </c:pt>
                <c:pt idx="43">
                  <c:v>192.455174447916</c:v>
                </c:pt>
                <c:pt idx="44">
                  <c:v>573.224129831157</c:v>
                </c:pt>
                <c:pt idx="45">
                  <c:v>724.219089098329</c:v>
                </c:pt>
                <c:pt idx="46">
                  <c:v>913.362041222476</c:v>
                </c:pt>
                <c:pt idx="47">
                  <c:v>1101.65729626311</c:v>
                </c:pt>
                <c:pt idx="48">
                  <c:v>1434.44598933202</c:v>
                </c:pt>
                <c:pt idx="49">
                  <c:v>1683.10699813795</c:v>
                </c:pt>
                <c:pt idx="50">
                  <c:v>2071.34970100148</c:v>
                </c:pt>
                <c:pt idx="51">
                  <c:v>2639.29065463639</c:v>
                </c:pt>
                <c:pt idx="52">
                  <c:v>3133.75871763857</c:v>
                </c:pt>
                <c:pt idx="53">
                  <c:v>3576.39894884434</c:v>
                </c:pt>
                <c:pt idx="54">
                  <c:v>4114.47923676391</c:v>
                </c:pt>
                <c:pt idx="55">
                  <c:v>4623.60796563832</c:v>
                </c:pt>
                <c:pt idx="56">
                  <c:v>5396.77906663939</c:v>
                </c:pt>
                <c:pt idx="57">
                  <c:v>6251.78696309933</c:v>
                </c:pt>
                <c:pt idx="58">
                  <c:v>6524.63457957039</c:v>
                </c:pt>
                <c:pt idx="59">
                  <c:v>6583.46181960272</c:v>
                </c:pt>
                <c:pt idx="60">
                  <c:v>6616.60396305561</c:v>
                </c:pt>
                <c:pt idx="61">
                  <c:v>6345.71841412072</c:v>
                </c:pt>
                <c:pt idx="62">
                  <c:v>6037.98952230192</c:v>
                </c:pt>
                <c:pt idx="63">
                  <c:v>5317.1343471983</c:v>
                </c:pt>
                <c:pt idx="64">
                  <c:v>4744.11305120508</c:v>
                </c:pt>
                <c:pt idx="65">
                  <c:v>4207.85920363183</c:v>
                </c:pt>
                <c:pt idx="66">
                  <c:v>3648.8786079222</c:v>
                </c:pt>
                <c:pt idx="67">
                  <c:v>3033.16739151678</c:v>
                </c:pt>
                <c:pt idx="68">
                  <c:v>2445.27195586857</c:v>
                </c:pt>
                <c:pt idx="69">
                  <c:v>1847.38302729305</c:v>
                </c:pt>
                <c:pt idx="70">
                  <c:v>1408.13138937764</c:v>
                </c:pt>
                <c:pt idx="71">
                  <c:v>924.042059173131</c:v>
                </c:pt>
                <c:pt idx="72">
                  <c:v>790.363790913861</c:v>
                </c:pt>
                <c:pt idx="73">
                  <c:v>549.795050494543</c:v>
                </c:pt>
                <c:pt idx="74">
                  <c:v>458.77786143486</c:v>
                </c:pt>
                <c:pt idx="75">
                  <c:v>307.075769353698</c:v>
                </c:pt>
                <c:pt idx="76">
                  <c:v>204.11134559229</c:v>
                </c:pt>
                <c:pt idx="77">
                  <c:v>109.860429500448</c:v>
                </c:pt>
                <c:pt idx="78">
                  <c:v>102.678142891479</c:v>
                </c:pt>
                <c:pt idx="79">
                  <c:v>78.5907609212188</c:v>
                </c:pt>
                <c:pt idx="80">
                  <c:v>66.7117167233597</c:v>
                </c:pt>
                <c:pt idx="81">
                  <c:v>62.3692778406698</c:v>
                </c:pt>
                <c:pt idx="82">
                  <c:v>55.7962708198371</c:v>
                </c:pt>
                <c:pt idx="83">
                  <c:v>60.6456527675721</c:v>
                </c:pt>
                <c:pt idx="84">
                  <c:v>55.3976638403</c:v>
                </c:pt>
                <c:pt idx="85">
                  <c:v>42.9992987289076</c:v>
                </c:pt>
                <c:pt idx="86">
                  <c:v>13.7421285231828</c:v>
                </c:pt>
                <c:pt idx="87">
                  <c:v>11.687872323584</c:v>
                </c:pt>
                <c:pt idx="88">
                  <c:v>13.0245699894982</c:v>
                </c:pt>
                <c:pt idx="89">
                  <c:v>0</c:v>
                </c:pt>
                <c:pt idx="90">
                  <c:v>0</c:v>
                </c:pt>
                <c:pt idx="91">
                  <c:v>0</c:v>
                </c:pt>
                <c:pt idx="92">
                  <c:v>0</c:v>
                </c:pt>
                <c:pt idx="93">
                  <c:v>0</c:v>
                </c:pt>
                <c:pt idx="94">
                  <c:v>0</c:v>
                </c:pt>
                <c:pt idx="95">
                  <c:v>0</c:v>
                </c:pt>
              </c:numCache>
            </c:numRef>
          </c:val>
          <c:smooth val="0"/>
        </c:ser>
        <c:dLbls>
          <c:showLegendKey val="0"/>
          <c:showVal val="0"/>
          <c:showCatName val="0"/>
          <c:showSerName val="0"/>
          <c:showPercent val="0"/>
          <c:showBubbleSize val="0"/>
        </c:dLbls>
        <c:marker val="0"/>
        <c:smooth val="0"/>
        <c:axId val="94816896"/>
        <c:axId val="94822784"/>
      </c:lineChart>
      <c:catAx>
        <c:axId val="94816896"/>
        <c:scaling>
          <c:orientation val="minMax"/>
        </c:scaling>
        <c:delete val="0"/>
        <c:axPos val="b"/>
        <c:numFmt formatCode="hh:mm:ss"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4822784"/>
        <c:crosses val="autoZero"/>
        <c:auto val="1"/>
        <c:lblAlgn val="ctr"/>
        <c:lblOffset val="100"/>
        <c:noMultiLvlLbl val="0"/>
      </c:catAx>
      <c:valAx>
        <c:axId val="94822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4816896"/>
        <c:crosses val="autoZero"/>
        <c:crossBetween val="between"/>
      </c:valAx>
      <c:spPr>
        <a:noFill/>
        <a:ln>
          <a:noFill/>
        </a:ln>
        <a:effectLst/>
      </c:spPr>
    </c:plotArea>
    <c:legend>
      <c:legendPos val="r"/>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p:cNvSpPr>
          <p:nvPr>
            <p:ph type="hdr" sz="quarter"/>
          </p:nvPr>
        </p:nvSpPr>
        <p:spPr>
          <a:xfrm>
            <a:off x="0" y="0"/>
            <a:ext cx="2970213" cy="457200"/>
          </a:xfrm>
          <a:prstGeom prst="rect">
            <a:avLst/>
          </a:prstGeom>
          <a:noFill/>
          <a:ln w="9525">
            <a:noFill/>
          </a:ln>
        </p:spPr>
        <p:txBody>
          <a:bodyPr vert="horz" wrap="square" anchor="t"/>
          <a:lstStyle/>
          <a:p>
            <a:pPr marL="0" lvl="0" indent="0" algn="l" eaLnBrk="1" fontAlgn="base" latinLnBrk="0" hangingPunct="1">
              <a:lnSpc>
                <a:spcPct val="100000"/>
              </a:lnSpc>
              <a:spcBef>
                <a:spcPct val="0"/>
              </a:spcBef>
              <a:spcAft>
                <a:spcPct val="0"/>
              </a:spcAft>
              <a:buFont typeface="Arial" panose="020B0604020202020204" pitchFamily="34" charset="0"/>
              <a:buNone/>
            </a:pPr>
            <a:endParaRPr sz="1200" strike="noStrike" noProof="1"/>
          </a:p>
        </p:txBody>
      </p:sp>
      <p:sp>
        <p:nvSpPr>
          <p:cNvPr id="3075" name="日期占位符 2"/>
          <p:cNvSpPr>
            <a:spLocks noGrp="1"/>
          </p:cNvSpPr>
          <p:nvPr>
            <p:ph type="dt" idx="1"/>
          </p:nvPr>
        </p:nvSpPr>
        <p:spPr>
          <a:xfrm>
            <a:off x="3883025" y="0"/>
            <a:ext cx="2973388" cy="457200"/>
          </a:xfrm>
          <a:prstGeom prst="rect">
            <a:avLst/>
          </a:prstGeom>
          <a:noFill/>
          <a:ln w="9525">
            <a:noFill/>
          </a:ln>
        </p:spPr>
        <p:txBody>
          <a:bodyPr vert="horz" wrap="square" anchor="t"/>
          <a:lstStyle/>
          <a:p>
            <a:pPr marL="0" lvl="0" indent="0" algn="r" eaLnBrk="1" fontAlgn="base" latinLnBrk="0" hangingPunct="1">
              <a:lnSpc>
                <a:spcPct val="100000"/>
              </a:lnSpc>
              <a:spcBef>
                <a:spcPct val="0"/>
              </a:spcBef>
              <a:spcAft>
                <a:spcPct val="0"/>
              </a:spcAft>
              <a:buFont typeface="Arial" panose="020B0604020202020204" pitchFamily="34" charset="0"/>
              <a:buNone/>
            </a:pPr>
            <a:endParaRPr sz="1200" b="1" i="1" strike="noStrike" baseline="0" noProof="1">
              <a:solidFill>
                <a:schemeClr val="tx1"/>
              </a:solidFill>
              <a:latin typeface="Calibri" panose="020F0502020204030204" pitchFamily="2" charset="0"/>
              <a:ea typeface="宋体" panose="02010600030101010101" pitchFamily="2" charset="-122"/>
            </a:endParaRPr>
          </a:p>
        </p:txBody>
      </p:sp>
      <p:sp>
        <p:nvSpPr>
          <p:cNvPr id="4100" name="幻灯片图像占位符 3"/>
          <p:cNvSpPr>
            <a:spLocks noGrp="1" noRot="1" noChangeAspect="1"/>
          </p:cNvSpPr>
          <p:nvPr>
            <p:ph type="sldImg"/>
          </p:nvPr>
        </p:nvSpPr>
        <p:spPr>
          <a:xfrm>
            <a:off x="1143000" y="685800"/>
            <a:ext cx="4572000" cy="3429000"/>
          </a:xfrm>
          <a:prstGeom prst="rect">
            <a:avLst/>
          </a:prstGeom>
          <a:noFill/>
          <a:ln w="9525">
            <a:noFill/>
          </a:ln>
        </p:spPr>
      </p:sp>
      <p:sp>
        <p:nvSpPr>
          <p:cNvPr id="4101" name="备注占位符 4"/>
          <p:cNvSpPr>
            <a:spLocks noGrp="1" noRot="1" noChangeAspect="1"/>
          </p:cNvSpPr>
          <p:nvPr/>
        </p:nvSpPr>
        <p:spPr>
          <a:xfrm>
            <a:off x="685800" y="4343400"/>
            <a:ext cx="5486400" cy="4114800"/>
          </a:xfrm>
          <a:prstGeom prst="rect">
            <a:avLst/>
          </a:prstGeom>
          <a:noFill/>
          <a:ln w="9525">
            <a:noFill/>
          </a:ln>
        </p:spPr>
        <p:txBody>
          <a:bodyPr anchor="ctr"/>
          <a:lstStyle/>
          <a:p>
            <a:pPr lvl="0" indent="0" eaLnBrk="0" hangingPunct="0">
              <a:spcBef>
                <a:spcPct val="30000"/>
              </a:spcBef>
            </a:pPr>
            <a:r>
              <a:rPr lang="zh-CN" altLang="en-US" sz="1200" b="1" i="1" dirty="0">
                <a:latin typeface="Arial" panose="020B0604020202020204" pitchFamily="34" charset="0"/>
              </a:rPr>
              <a:t>单击此处编辑母版文本样式</a:t>
            </a:r>
            <a:endParaRPr lang="zh-CN" altLang="en-US" sz="1200" b="1" i="1" dirty="0">
              <a:latin typeface="Arial" panose="020B0604020202020204" pitchFamily="34" charset="0"/>
            </a:endParaRPr>
          </a:p>
          <a:p>
            <a:pPr lvl="0" indent="0" eaLnBrk="0" hangingPunct="0">
              <a:spcBef>
                <a:spcPct val="30000"/>
              </a:spcBef>
            </a:pPr>
            <a:r>
              <a:rPr lang="zh-CN" altLang="en-US" sz="1200" b="1" i="1" dirty="0">
                <a:latin typeface="Arial" panose="020B0604020202020204" pitchFamily="34" charset="0"/>
              </a:rPr>
              <a:t>第二级</a:t>
            </a:r>
            <a:endParaRPr lang="zh-CN" altLang="en-US" sz="1200" b="1" i="1" dirty="0">
              <a:latin typeface="Arial" panose="020B0604020202020204" pitchFamily="34" charset="0"/>
            </a:endParaRPr>
          </a:p>
          <a:p>
            <a:pPr lvl="0" indent="0" eaLnBrk="0" hangingPunct="0">
              <a:spcBef>
                <a:spcPct val="30000"/>
              </a:spcBef>
            </a:pPr>
            <a:r>
              <a:rPr lang="zh-CN" altLang="en-US" sz="1200" b="1" i="1" dirty="0">
                <a:latin typeface="Arial" panose="020B0604020202020204" pitchFamily="34" charset="0"/>
              </a:rPr>
              <a:t>第三级</a:t>
            </a:r>
            <a:endParaRPr lang="zh-CN" altLang="en-US" sz="1200" b="1" i="1" dirty="0">
              <a:latin typeface="Arial" panose="020B0604020202020204" pitchFamily="34" charset="0"/>
            </a:endParaRPr>
          </a:p>
          <a:p>
            <a:pPr lvl="0" indent="0" eaLnBrk="0" hangingPunct="0">
              <a:spcBef>
                <a:spcPct val="30000"/>
              </a:spcBef>
            </a:pPr>
            <a:r>
              <a:rPr lang="zh-CN" altLang="en-US" sz="1200" b="1" i="1" dirty="0">
                <a:latin typeface="Arial" panose="020B0604020202020204" pitchFamily="34" charset="0"/>
              </a:rPr>
              <a:t>第四级</a:t>
            </a:r>
            <a:endParaRPr lang="zh-CN" altLang="en-US" sz="1200" b="1" i="1" dirty="0">
              <a:latin typeface="Arial" panose="020B0604020202020204" pitchFamily="34" charset="0"/>
            </a:endParaRPr>
          </a:p>
          <a:p>
            <a:pPr lvl="0" indent="0" eaLnBrk="0" hangingPunct="0">
              <a:spcBef>
                <a:spcPct val="30000"/>
              </a:spcBef>
            </a:pPr>
            <a:r>
              <a:rPr lang="zh-CN" altLang="en-US" sz="1200" b="1" i="1" dirty="0">
                <a:latin typeface="Arial" panose="020B0604020202020204" pitchFamily="34" charset="0"/>
              </a:rPr>
              <a:t>第五级</a:t>
            </a:r>
            <a:endParaRPr lang="zh-CN" altLang="en-US" sz="1200" b="1" i="1" dirty="0">
              <a:latin typeface="Arial" panose="020B0604020202020204" pitchFamily="34" charset="0"/>
            </a:endParaRPr>
          </a:p>
        </p:txBody>
      </p:sp>
      <p:sp>
        <p:nvSpPr>
          <p:cNvPr id="3078" name="页脚占位符 5"/>
          <p:cNvSpPr>
            <a:spLocks noGrp="1"/>
          </p:cNvSpPr>
          <p:nvPr>
            <p:ph type="ftr" sz="quarter" idx="4"/>
          </p:nvPr>
        </p:nvSpPr>
        <p:spPr>
          <a:xfrm>
            <a:off x="0" y="8685213"/>
            <a:ext cx="2970213" cy="457200"/>
          </a:xfrm>
          <a:prstGeom prst="rect">
            <a:avLst/>
          </a:prstGeom>
          <a:noFill/>
          <a:ln w="9525">
            <a:noFill/>
          </a:ln>
        </p:spPr>
        <p:txBody>
          <a:bodyPr vert="horz" wrap="square" anchor="b"/>
          <a:lstStyle/>
          <a:p>
            <a:pPr marL="0" lvl="0" indent="0" algn="l" eaLnBrk="1" fontAlgn="base" latinLnBrk="0" hangingPunct="1">
              <a:lnSpc>
                <a:spcPct val="100000"/>
              </a:lnSpc>
              <a:spcBef>
                <a:spcPct val="0"/>
              </a:spcBef>
              <a:spcAft>
                <a:spcPct val="0"/>
              </a:spcAft>
              <a:buFont typeface="Arial" panose="020B0604020202020204" pitchFamily="34" charset="0"/>
              <a:buNone/>
            </a:pPr>
            <a:endParaRPr sz="1200" b="1" i="1" strike="noStrike" baseline="0" noProof="1">
              <a:solidFill>
                <a:schemeClr val="tx1"/>
              </a:solidFill>
              <a:latin typeface="Calibri" panose="020F0502020204030204" pitchFamily="2" charset="0"/>
              <a:ea typeface="宋体" panose="02010600030101010101" pitchFamily="2" charset="-122"/>
            </a:endParaRPr>
          </a:p>
        </p:txBody>
      </p:sp>
      <p:sp>
        <p:nvSpPr>
          <p:cNvPr id="3079" name="灯片编号占位符 6"/>
          <p:cNvSpPr>
            <a:spLocks noGrp="1"/>
          </p:cNvSpPr>
          <p:nvPr>
            <p:ph type="sldNum" sz="quarter" idx="5"/>
          </p:nvPr>
        </p:nvSpPr>
        <p:spPr>
          <a:xfrm>
            <a:off x="3883025" y="8685213"/>
            <a:ext cx="2973388" cy="457200"/>
          </a:xfrm>
          <a:prstGeom prst="rect">
            <a:avLst/>
          </a:prstGeom>
          <a:noFill/>
          <a:ln w="9525">
            <a:noFill/>
          </a:ln>
        </p:spPr>
        <p:txBody>
          <a:bodyPr vert="horz" wrap="square" anchor="b"/>
          <a:lstStyle/>
          <a:p>
            <a:pPr lvl="0" algn="r" eaLnBrk="1" fontAlgn="base" hangingPunct="1"/>
            <a:fld id="{9A0DB2DC-4C9A-4742-B13C-FB6460FD3503}" type="slidenum">
              <a:rPr lang="en-US" altLang="zh-CN" sz="1200" strike="noStrike" noProof="1" dirty="0">
                <a:latin typeface="Calibri" panose="020F0502020204030204" pitchFamily="2" charset="0"/>
                <a:ea typeface="宋体" panose="02010600030101010101" pitchFamily="2" charset="-122"/>
                <a:cs typeface="+mn-cs"/>
              </a:rPr>
            </a:fld>
            <a:endParaRPr lang="en-US" altLang="zh-CN" sz="1200" strike="noStrike" noProof="1"/>
          </a:p>
        </p:txBody>
      </p:sp>
    </p:spTree>
  </p:cSld>
  <p:clrMap bg1="lt1" tx1="dk1" bg2="lt2" tx2="dk2" accent1="accent1" accent2="accent2" accent3="accent3" accent4="accent4" accent5="accent5" accent6="accent6" hlink="hlink" folHlink="folHlink"/>
  <p:hf sldNum="0" hdr="0" ftr="0" dt="0"/>
  <p:notesStyle>
    <a:lvl1pPr lvl="0" defTabSz="0" fontAlgn="base">
      <a:defRPr sz="1200" kern="1200"/>
    </a:lvl1pPr>
    <a:lvl2pPr marL="0" lvl="1" indent="0" defTabSz="0" fontAlgn="base">
      <a:defRPr sz="1200" kern="1200"/>
    </a:lvl2pPr>
    <a:lvl3pPr marL="0" lvl="2" indent="0" defTabSz="0" fontAlgn="base">
      <a:defRPr sz="1200" kern="1200"/>
    </a:lvl3pPr>
    <a:lvl4pPr marL="0" lvl="3" indent="0" defTabSz="0" fontAlgn="base">
      <a:defRPr sz="1200" kern="1200"/>
    </a:lvl4pPr>
    <a:lvl5pPr marL="0" lvl="4" indent="0" defTabSz="0" fontAlgn="base">
      <a:defRPr sz="1200" kern="1200"/>
    </a:lvl5pPr>
    <a:lvl6pPr marL="2286000" lvl="5" indent="0" defTabSz="0" fontAlgn="base">
      <a:defRPr sz="1200" kern="1200"/>
    </a:lvl6pPr>
    <a:lvl7pPr marL="2743200" lvl="6" indent="0" defTabSz="0" fontAlgn="base">
      <a:defRPr sz="1200" kern="1200"/>
    </a:lvl7pPr>
    <a:lvl8pPr marL="3200400" lvl="7" indent="0" defTabSz="0" fontAlgn="base">
      <a:defRPr sz="1200" kern="1200"/>
    </a:lvl8pPr>
    <a:lvl9pPr marL="3657600" lvl="8" indent="0" defTabSz="0" fontAlgn="base">
      <a:defRPr sz="1200" kern="1200"/>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文本占位符 2"/>
          <p:cNvSpPr>
            <a:spLocks noGrp="1"/>
          </p:cNvSpPr>
          <p:nvPr>
            <p:ph type="body" sz="quarter"/>
          </p:nvPr>
        </p:nvSpPr>
        <p:spPr>
          <a:xfrm>
            <a:off x="662016" y="3931500"/>
            <a:ext cx="5296132" cy="3216682"/>
          </a:xfrm>
          <a:prstGeom prst="rect">
            <a:avLst/>
          </a:prstGeom>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a:spLocks noGrp="1"/>
          </p:cNvSpPr>
          <p:nvPr>
            <p:ph type="body" sz="quarter"/>
          </p:nvPr>
        </p:nvSpPr>
        <p:spPr>
          <a:xfrm>
            <a:off x="662016" y="3931500"/>
            <a:ext cx="5296132" cy="3216682"/>
          </a:xfrm>
          <a:prstGeom prst="rect">
            <a:avLst/>
          </a:prstGeom>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幻灯片图像占位符 1"/>
          <p:cNvSpPr>
            <a:spLocks noGrp="1" noRot="1" noChangeAspect="1" noTextEdit="1"/>
          </p:cNvSpPr>
          <p:nvPr>
            <p:ph type="sldImg"/>
          </p:nvPr>
        </p:nvSpPr>
        <p:spPr>
          <a:xfrm>
            <a:off x="381000" y="685800"/>
            <a:ext cx="6096000" cy="3429000"/>
          </a:xfrm>
        </p:spPr>
      </p:sp>
      <p:sp>
        <p:nvSpPr>
          <p:cNvPr id="258050"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幻灯片图像占位符 1"/>
          <p:cNvSpPr>
            <a:spLocks noGrp="1" noRot="1" noChangeAspect="1" noTextEdit="1"/>
          </p:cNvSpPr>
          <p:nvPr>
            <p:ph type="sldImg"/>
          </p:nvPr>
        </p:nvSpPr>
        <p:spPr>
          <a:xfrm>
            <a:off x="381000" y="685800"/>
            <a:ext cx="6096000" cy="3429000"/>
          </a:xfrm>
        </p:spPr>
      </p:sp>
      <p:sp>
        <p:nvSpPr>
          <p:cNvPr id="258050" name="备注占位符 2"/>
          <p:cNvSpPr>
            <a:spLocks noGrp="1"/>
          </p:cNvSpPr>
          <p:nvPr>
            <p:ph type="body" idx="1"/>
          </p:nvPr>
        </p:nvSpPr>
        <p:spPr bwMode="auto">
          <a:xfrm>
            <a:off x="685800" y="4343400"/>
            <a:ext cx="5486400" cy="4114800"/>
          </a:xfrm>
          <a:prstGeom prst="rect">
            <a:avLst/>
          </a:prstGeom>
          <a:noFill/>
          <a:ln>
            <a:miter lim="800000"/>
          </a:ln>
        </p:spPr>
        <p:txBody>
          <a:bodyPr/>
          <a:lstStyle/>
          <a:p>
            <a:endParaRPr lang="zh-CN"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8" name="页脚占位符 7"/>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4" name="页脚占位符 3"/>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3" name="页脚占位符 2"/>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5" name="页脚占位符 4"/>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6" name="灯片编号占位符 5"/>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8" name="页脚占位符 7"/>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9" name="灯片编号占位符 8"/>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4" name="页脚占位符 3"/>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5" name="灯片编号占位符 4"/>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3" name="页脚占位符 2"/>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4" name="灯片编号占位符 3"/>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lvl="0" fontAlgn="base"/>
            <a:endParaRPr strike="noStrike" noProof="1">
              <a:ea typeface="宋体" panose="02010600030101010101" pitchFamily="2" charset="-122"/>
            </a:endParaRPr>
          </a:p>
        </p:txBody>
      </p:sp>
      <p:sp>
        <p:nvSpPr>
          <p:cNvPr id="6" name="页脚占位符 5"/>
          <p:cNvSpPr>
            <a:spLocks noGrp="1"/>
          </p:cNvSpPr>
          <p:nvPr>
            <p:ph type="ftr" sz="quarter" idx="11"/>
          </p:nvPr>
        </p:nvSpPr>
        <p:spPr/>
        <p:txBody>
          <a:bodyPr/>
          <a:lstStyle/>
          <a:p>
            <a:pPr lvl="0" fontAlgn="base"/>
            <a:endParaRPr strike="noStrike" noProof="1">
              <a:ea typeface="宋体" panose="02010600030101010101" pitchFamily="2" charset="-122"/>
            </a:endParaRPr>
          </a:p>
        </p:txBody>
      </p:sp>
      <p:sp>
        <p:nvSpPr>
          <p:cNvPr id="7" name="灯片编号占位符 6"/>
          <p:cNvSpPr>
            <a:spLocks noGrp="1"/>
          </p:cNvSpPr>
          <p:nvPr>
            <p:ph type="sldNum" sz="quarter" idx="12"/>
          </p:nvPr>
        </p:nvSpPr>
        <p:spPr/>
        <p:txBody>
          <a:body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4638"/>
            <a:ext cx="10972800" cy="1143000"/>
          </a:xfrm>
          <a:prstGeom prst="rect">
            <a:avLst/>
          </a:prstGeom>
          <a:noFill/>
          <a:ln w="9525">
            <a:noFill/>
          </a:ln>
        </p:spPr>
        <p:txBody>
          <a:bodyPr anchor="ctr"/>
          <a:lstStyle/>
          <a:p>
            <a:pPr lvl="0" indent="0"/>
            <a:r>
              <a:rPr lang="zh-CN" altLang="en-US"/>
              <a:t>单击此处编辑母版标题样式</a:t>
            </a:r>
            <a:endParaRPr lang="zh-CN" altLang="en-US"/>
          </a:p>
        </p:txBody>
      </p:sp>
      <p:sp>
        <p:nvSpPr>
          <p:cNvPr id="1027" name="文本占位符 2"/>
          <p:cNvSpPr>
            <a:spLocks noGrp="1"/>
          </p:cNvSpPr>
          <p:nvPr>
            <p:ph type="body"/>
          </p:nvPr>
        </p:nvSpPr>
        <p:spPr>
          <a:xfrm>
            <a:off x="609600" y="1600200"/>
            <a:ext cx="10972800" cy="4525963"/>
          </a:xfrm>
          <a:prstGeom prst="rect">
            <a:avLst/>
          </a:prstGeom>
          <a:noFill/>
          <a:ln w="9525">
            <a:noFill/>
          </a:ln>
        </p:spPr>
        <p:txBody>
          <a:bodyPr anchor="t"/>
          <a:lstStyle/>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4"/>
          <p:cNvSpPr>
            <a:spLocks noGrp="1"/>
          </p:cNvSpPr>
          <p:nvPr>
            <p:ph type="dt" sz="half" idx="2"/>
          </p:nvPr>
        </p:nvSpPr>
        <p:spPr>
          <a:xfrm>
            <a:off x="609600" y="6356350"/>
            <a:ext cx="2844800" cy="365125"/>
          </a:xfrm>
          <a:prstGeom prst="rect">
            <a:avLst/>
          </a:prstGeom>
          <a:noFill/>
          <a:ln w="9525">
            <a:noFill/>
          </a:ln>
        </p:spPr>
        <p:txBody>
          <a:bodyPr vert="horz" wrap="square" anchor="ctr"/>
          <a:lstStyle>
            <a:lvl1pPr>
              <a:defRPr sz="1200">
                <a:solidFill>
                  <a:srgbClr val="898989"/>
                </a:solidFill>
              </a:defRPr>
            </a:lvl1pPr>
          </a:lstStyle>
          <a:p>
            <a:pPr lvl="0" fontAlgn="base"/>
            <a:endParaRPr strike="noStrike" noProof="1">
              <a:ea typeface="宋体" panose="02010600030101010101" pitchFamily="2" charset="-122"/>
            </a:endParaRPr>
          </a:p>
        </p:txBody>
      </p:sp>
      <p:sp>
        <p:nvSpPr>
          <p:cNvPr id="1029" name="页脚占位符 5"/>
          <p:cNvSpPr>
            <a:spLocks noGrp="1"/>
          </p:cNvSpPr>
          <p:nvPr>
            <p:ph type="ftr" sz="quarter" idx="3"/>
          </p:nvPr>
        </p:nvSpPr>
        <p:spPr>
          <a:xfrm>
            <a:off x="4165600" y="6356350"/>
            <a:ext cx="3860800" cy="365125"/>
          </a:xfrm>
          <a:prstGeom prst="rect">
            <a:avLst/>
          </a:prstGeom>
          <a:noFill/>
          <a:ln w="9525">
            <a:noFill/>
          </a:ln>
        </p:spPr>
        <p:txBody>
          <a:bodyPr vert="horz" wrap="square" anchor="ctr"/>
          <a:lstStyle>
            <a:lvl1pPr algn="ctr">
              <a:defRPr sz="1200">
                <a:solidFill>
                  <a:srgbClr val="898989"/>
                </a:solidFill>
              </a:defRPr>
            </a:lvl1pPr>
          </a:lstStyle>
          <a:p>
            <a:pPr lvl="0" fontAlgn="base"/>
            <a:endParaRPr strike="noStrike" noProof="1">
              <a:ea typeface="宋体" panose="02010600030101010101" pitchFamily="2" charset="-122"/>
            </a:endParaRPr>
          </a:p>
        </p:txBody>
      </p:sp>
      <p:sp>
        <p:nvSpPr>
          <p:cNvPr id="1030" name="灯片编号占位符 6"/>
          <p:cNvSpPr>
            <a:spLocks noGrp="1"/>
          </p:cNvSpPr>
          <p:nvPr>
            <p:ph type="sldNum" sz="quarter" idx="4"/>
          </p:nvPr>
        </p:nvSpPr>
        <p:spPr>
          <a:xfrm>
            <a:off x="8737600" y="6356350"/>
            <a:ext cx="2844800" cy="365125"/>
          </a:xfrm>
          <a:prstGeom prst="rect">
            <a:avLst/>
          </a:prstGeom>
          <a:noFill/>
          <a:ln w="9525">
            <a:noFill/>
          </a:ln>
        </p:spPr>
        <p:txBody>
          <a:bodyPr vert="horz" wrap="square" anchor="ctr"/>
          <a:lstStyle>
            <a:lvl1pPr algn="r">
              <a:defRPr sz="1200">
                <a:solidFill>
                  <a:srgbClr val="898989"/>
                </a:solidFill>
              </a:defRPr>
            </a:lvl1p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eaLnBrk="0" latinLnBrk="0" hangingPunct="0">
        <a:lnSpc>
          <a:spcPct val="100000"/>
        </a:lnSpc>
        <a:spcBef>
          <a:spcPct val="0"/>
        </a:spcBef>
        <a:spcAft>
          <a:spcPct val="0"/>
        </a:spcAft>
        <a:buNone/>
        <a:defRPr sz="4400" kern="1200">
          <a:solidFill>
            <a:schemeClr val="tx1"/>
          </a:solidFill>
          <a:latin typeface="+mj-lt"/>
          <a:ea typeface="+mj-ea"/>
          <a:cs typeface="+mj-cs"/>
          <a:sym typeface="Calibri" panose="020F0502020204030204" pitchFamily="2" charset="0"/>
        </a:defRPr>
      </a:lvl1pPr>
    </p:titleStyle>
    <p:body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609600" y="274638"/>
            <a:ext cx="10972800" cy="1143000"/>
          </a:xfrm>
          <a:prstGeom prst="rect">
            <a:avLst/>
          </a:prstGeom>
          <a:noFill/>
          <a:ln w="9525">
            <a:noFill/>
          </a:ln>
        </p:spPr>
        <p:txBody>
          <a:bodyPr anchor="ctr"/>
          <a:lstStyle/>
          <a:p>
            <a:pPr lvl="0" indent="0"/>
            <a:r>
              <a:rPr lang="zh-CN" altLang="en-US"/>
              <a:t>单击此处编辑母版标题样式</a:t>
            </a:r>
            <a:endParaRPr lang="zh-CN" altLang="en-US"/>
          </a:p>
        </p:txBody>
      </p:sp>
      <p:sp>
        <p:nvSpPr>
          <p:cNvPr id="2051" name="文本占位符 2"/>
          <p:cNvSpPr>
            <a:spLocks noGrp="1"/>
          </p:cNvSpPr>
          <p:nvPr>
            <p:ph type="body"/>
          </p:nvPr>
        </p:nvSpPr>
        <p:spPr>
          <a:xfrm>
            <a:off x="609600" y="1600200"/>
            <a:ext cx="10972800" cy="4525963"/>
          </a:xfrm>
          <a:prstGeom prst="rect">
            <a:avLst/>
          </a:prstGeom>
          <a:noFill/>
          <a:ln w="9525">
            <a:noFill/>
          </a:ln>
        </p:spPr>
        <p:txBody>
          <a:bodyPr anchor="t"/>
          <a:lstStyle/>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2052" name="日期占位符 2"/>
          <p:cNvSpPr>
            <a:spLocks noGrp="1"/>
          </p:cNvSpPr>
          <p:nvPr>
            <p:ph type="dt" sz="half" idx="2"/>
          </p:nvPr>
        </p:nvSpPr>
        <p:spPr>
          <a:xfrm>
            <a:off x="609600" y="6356350"/>
            <a:ext cx="2844800" cy="365125"/>
          </a:xfrm>
          <a:prstGeom prst="rect">
            <a:avLst/>
          </a:prstGeom>
          <a:noFill/>
          <a:ln w="9525">
            <a:noFill/>
          </a:ln>
        </p:spPr>
        <p:txBody>
          <a:bodyPr vert="horz" wrap="square" anchor="ctr"/>
          <a:lstStyle>
            <a:lvl1pPr>
              <a:defRPr sz="1200">
                <a:solidFill>
                  <a:srgbClr val="898989"/>
                </a:solidFill>
              </a:defRPr>
            </a:lvl1pPr>
          </a:lstStyle>
          <a:p>
            <a:pPr lvl="0" fontAlgn="base"/>
            <a:endParaRPr strike="noStrike" noProof="1">
              <a:ea typeface="宋体" panose="02010600030101010101" pitchFamily="2" charset="-122"/>
            </a:endParaRPr>
          </a:p>
        </p:txBody>
      </p:sp>
      <p:sp>
        <p:nvSpPr>
          <p:cNvPr id="2053" name="页脚占位符 3"/>
          <p:cNvSpPr>
            <a:spLocks noGrp="1"/>
          </p:cNvSpPr>
          <p:nvPr>
            <p:ph type="ftr" sz="quarter" idx="3"/>
          </p:nvPr>
        </p:nvSpPr>
        <p:spPr>
          <a:xfrm>
            <a:off x="4165600" y="6356350"/>
            <a:ext cx="3860800" cy="365125"/>
          </a:xfrm>
          <a:prstGeom prst="rect">
            <a:avLst/>
          </a:prstGeom>
          <a:noFill/>
          <a:ln w="9525">
            <a:noFill/>
          </a:ln>
        </p:spPr>
        <p:txBody>
          <a:bodyPr vert="horz" wrap="square" anchor="ctr"/>
          <a:lstStyle>
            <a:lvl1pPr algn="ctr">
              <a:defRPr sz="1200">
                <a:solidFill>
                  <a:srgbClr val="898989"/>
                </a:solidFill>
              </a:defRPr>
            </a:lvl1pPr>
          </a:lstStyle>
          <a:p>
            <a:pPr lvl="0" fontAlgn="base"/>
            <a:endParaRPr strike="noStrike" noProof="1">
              <a:ea typeface="宋体" panose="02010600030101010101" pitchFamily="2" charset="-122"/>
            </a:endParaRPr>
          </a:p>
        </p:txBody>
      </p:sp>
      <p:sp>
        <p:nvSpPr>
          <p:cNvPr id="2054" name="灯片编号占位符 4"/>
          <p:cNvSpPr>
            <a:spLocks noGrp="1"/>
          </p:cNvSpPr>
          <p:nvPr>
            <p:ph type="sldNum" sz="quarter" idx="4"/>
          </p:nvPr>
        </p:nvSpPr>
        <p:spPr>
          <a:xfrm>
            <a:off x="8737600" y="6356350"/>
            <a:ext cx="2844800" cy="365125"/>
          </a:xfrm>
          <a:prstGeom prst="rect">
            <a:avLst/>
          </a:prstGeom>
          <a:noFill/>
          <a:ln w="9525">
            <a:noFill/>
          </a:ln>
        </p:spPr>
        <p:txBody>
          <a:bodyPr vert="horz" wrap="square" anchor="ctr"/>
          <a:lstStyle>
            <a:lvl1pPr algn="r">
              <a:defRPr sz="1200">
                <a:solidFill>
                  <a:srgbClr val="898989"/>
                </a:solidFill>
              </a:defRPr>
            </a:lvl1p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cs"/>
              </a:rPr>
            </a:fld>
            <a:endParaRPr lang="zh-CN" altLang="en-US" strike="noStrike" noProof="1">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eaLnBrk="0" latinLnBrk="0" hangingPunct="0">
        <a:lnSpc>
          <a:spcPct val="100000"/>
        </a:lnSpc>
        <a:spcBef>
          <a:spcPct val="0"/>
        </a:spcBef>
        <a:spcAft>
          <a:spcPct val="0"/>
        </a:spcAft>
        <a:buNone/>
        <a:defRPr sz="4400" kern="1200">
          <a:solidFill>
            <a:schemeClr val="tx1"/>
          </a:solidFill>
          <a:latin typeface="+mj-lt"/>
          <a:ea typeface="+mj-ea"/>
          <a:cs typeface="+mj-cs"/>
          <a:sym typeface="Calibri" panose="020F0502020204030204" pitchFamily="2" charset="0"/>
        </a:defRPr>
      </a:lvl1pPr>
    </p:titleStyle>
    <p:body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mn-lt"/>
          <a:ea typeface="+mn-ea"/>
          <a:cs typeface="+mn-cs"/>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5pPr>
      <a:lvl6pPr marL="2514600" lvl="5"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6pPr>
      <a:lvl7pPr marL="2971800" lvl="6"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7pPr>
      <a:lvl8pPr marL="3429000" lvl="7"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8pPr>
      <a:lvl9pPr marL="3886200" lvl="8"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cs typeface="+mn-cs"/>
          <a:sym typeface="Calibri" panose="020F0502020204030204" pitchFamily="2"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kern="1200" baseline="0">
          <a:solidFill>
            <a:schemeClr val="tx1"/>
          </a:solidFill>
          <a:latin typeface="Calibri" panose="020F0502020204030204" pitchFamily="2"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hart" Target="../charts/chart6.xml"/><Relationship Id="rId1"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chart" Target="../charts/char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hart" Target="../charts/chart4.xml"/><Relationship Id="rId1"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6"/>
          <p:cNvSpPr/>
          <p:nvPr/>
        </p:nvSpPr>
        <p:spPr>
          <a:xfrm>
            <a:off x="9347200" y="6526213"/>
            <a:ext cx="2844800" cy="331787"/>
          </a:xfrm>
          <a:prstGeom prst="rect">
            <a:avLst/>
          </a:prstGeom>
          <a:noFill/>
          <a:ln w="9525">
            <a:noFill/>
          </a:ln>
        </p:spPr>
        <p:txBody>
          <a:bodyPr anchor="t"/>
          <a:lstStyle/>
          <a:p>
            <a:pPr marL="342900" indent="-342900" algn="r"/>
            <a:fld id="{9A0DB2DC-4C9A-4742-B13C-FB6460FD3503}" type="slidenum">
              <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rPr>
            </a:fld>
            <a:endPar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endParaRPr>
          </a:p>
        </p:txBody>
      </p:sp>
      <p:sp>
        <p:nvSpPr>
          <p:cNvPr id="5123" name="矩形 18"/>
          <p:cNvSpPr/>
          <p:nvPr/>
        </p:nvSpPr>
        <p:spPr>
          <a:xfrm>
            <a:off x="2024222" y="1643063"/>
            <a:ext cx="8440420" cy="1198880"/>
          </a:xfrm>
          <a:prstGeom prst="rect">
            <a:avLst/>
          </a:prstGeom>
          <a:noFill/>
          <a:ln w="9525">
            <a:noFill/>
          </a:ln>
        </p:spPr>
        <p:txBody>
          <a:bodyPr wrap="none" anchor="t">
            <a:spAutoFit/>
          </a:bodyPr>
          <a:lstStyle/>
          <a:p>
            <a:pPr marL="342900" indent="-342900" algn="ctr">
              <a:lnSpc>
                <a:spcPct val="150000"/>
              </a:lnSpc>
            </a:pPr>
            <a:r>
              <a:rPr lang="en-US" sz="4800" b="1" dirty="0">
                <a:solidFill>
                  <a:srgbClr val="000000"/>
                </a:solidFill>
                <a:latin typeface="Tahoma" panose="020B0604030504040204" pitchFamily="2" charset="0"/>
                <a:ea typeface="微软雅黑" panose="020B0503020204020204" pitchFamily="2" charset="-122"/>
                <a:sym typeface="Tahoma" panose="020B0604030504040204" pitchFamily="2" charset="0"/>
              </a:rPr>
              <a:t>2019</a:t>
            </a:r>
            <a:r>
              <a:rPr lang="zh-CN" altLang="en-US" sz="4800" b="1" dirty="0">
                <a:solidFill>
                  <a:srgbClr val="000000"/>
                </a:solidFill>
                <a:latin typeface="Tahoma" panose="020B0604030504040204" pitchFamily="2" charset="0"/>
                <a:ea typeface="微软雅黑" panose="020B0503020204020204" pitchFamily="2" charset="-122"/>
                <a:sym typeface="Tahoma" panose="020B0604030504040204" pitchFamily="2" charset="0"/>
              </a:rPr>
              <a:t>年度新能源消纳工作汇报</a:t>
            </a:r>
            <a:endParaRPr lang="zh-CN" altLang="en-US" sz="4800" b="1" dirty="0">
              <a:solidFill>
                <a:srgbClr val="000000"/>
              </a:solidFill>
              <a:latin typeface="Tahoma" panose="020B0604030504040204" pitchFamily="2" charset="0"/>
              <a:ea typeface="微软雅黑" panose="020B0503020204020204" pitchFamily="2" charset="-122"/>
              <a:sym typeface="Tahoma" panose="020B0604030504040204" pitchFamily="2" charset="0"/>
            </a:endParaRPr>
          </a:p>
        </p:txBody>
      </p:sp>
      <p:sp>
        <p:nvSpPr>
          <p:cNvPr id="5124" name="TextBox 40"/>
          <p:cNvSpPr/>
          <p:nvPr/>
        </p:nvSpPr>
        <p:spPr>
          <a:xfrm>
            <a:off x="3952875" y="4570413"/>
            <a:ext cx="4176713" cy="579437"/>
          </a:xfrm>
          <a:prstGeom prst="rect">
            <a:avLst/>
          </a:prstGeom>
          <a:noFill/>
          <a:ln w="9525">
            <a:noFill/>
          </a:ln>
        </p:spPr>
        <p:txBody>
          <a:bodyPr anchor="t">
            <a:spAutoFit/>
          </a:bodyPr>
          <a:lstStyle/>
          <a:p>
            <a:pPr marL="342900" indent="-342900" algn="ctr"/>
            <a:r>
              <a:rPr lang="zh-CN" altLang="en-US" sz="3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西北电力调控分中心</a:t>
            </a:r>
            <a:endParaRPr lang="zh-CN" altLang="en-US" sz="32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5" name="TextBox 40"/>
          <p:cNvSpPr/>
          <p:nvPr/>
        </p:nvSpPr>
        <p:spPr>
          <a:xfrm>
            <a:off x="4449763" y="5248275"/>
            <a:ext cx="3181350" cy="583565"/>
          </a:xfrm>
          <a:prstGeom prst="rect">
            <a:avLst/>
          </a:prstGeom>
          <a:noFill/>
          <a:ln w="9525">
            <a:noFill/>
          </a:ln>
        </p:spPr>
        <p:txBody>
          <a:bodyPr anchor="t">
            <a:spAutoFit/>
          </a:bodyPr>
          <a:lstStyle/>
          <a:p>
            <a:pPr marL="342900" indent="-342900" algn="ctr"/>
            <a:r>
              <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20</a:t>
            </a:r>
            <a:r>
              <a:rPr 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20</a:t>
            </a:r>
            <a:r>
              <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年</a:t>
            </a:r>
            <a:r>
              <a:rPr lang="en-US" altLang="zh-CN"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1</a:t>
            </a:r>
            <a:r>
              <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月</a:t>
            </a:r>
            <a:endPar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p:nvPr/>
        </p:nvSpPr>
        <p:spPr>
          <a:xfrm>
            <a:off x="666749" y="1143002"/>
            <a:ext cx="10306051" cy="504825"/>
          </a:xfrm>
          <a:prstGeom prst="rect">
            <a:avLst/>
          </a:prstGeom>
          <a:noFill/>
          <a:ln w="9525">
            <a:noFill/>
          </a:ln>
        </p:spPr>
        <p:txBody>
          <a:bodyPr anchor="t"/>
          <a:lstStyle/>
          <a:p>
            <a:pPr indent="625475">
              <a:lnSpc>
                <a:spcPct val="120000"/>
              </a:lnSpc>
              <a:spcBef>
                <a:spcPct val="20000"/>
              </a:spcBef>
              <a:buFont typeface="Wingdings" panose="05000000000000000000" pitchFamily="2" charset="2"/>
              <a:buChar char="Ø"/>
            </a:pPr>
            <a:r>
              <a:rPr lang="zh-CN" altLang="en-US" sz="2000" b="1" dirty="0">
                <a:latin typeface="黑体" panose="02010609060101010101" pitchFamily="1" charset="-122"/>
                <a:ea typeface="黑体" panose="02010609060101010101" pitchFamily="1" charset="-122"/>
                <a:sym typeface="黑体" panose="02010609060101010101" pitchFamily="1" charset="-122"/>
              </a:rPr>
              <a:t>动态优化影响新能源消纳检修工作工期</a:t>
            </a:r>
            <a:endParaRPr lang="zh-CN" altLang="en-US" sz="2000" b="1" dirty="0">
              <a:latin typeface="黑体" panose="02010609060101010101" pitchFamily="1" charset="-122"/>
              <a:ea typeface="黑体" panose="02010609060101010101" pitchFamily="1" charset="-122"/>
              <a:sym typeface="黑体" panose="02010609060101010101" pitchFamily="1" charset="-122"/>
            </a:endParaRPr>
          </a:p>
        </p:txBody>
      </p:sp>
      <p:sp>
        <p:nvSpPr>
          <p:cNvPr id="21507" name="Rectangle 6"/>
          <p:cNvSpPr/>
          <p:nvPr/>
        </p:nvSpPr>
        <p:spPr>
          <a:xfrm>
            <a:off x="9347200" y="6526215"/>
            <a:ext cx="2844800" cy="331787"/>
          </a:xfrm>
          <a:prstGeom prst="rect">
            <a:avLst/>
          </a:prstGeom>
          <a:noFill/>
          <a:ln w="9525">
            <a:noFill/>
          </a:ln>
        </p:spPr>
        <p:txBody>
          <a:bodyPr anchor="t"/>
          <a:lstStyle/>
          <a:p>
            <a:pPr algn="r"/>
            <a:fld id="{9A0DB2DC-4C9A-4742-B13C-FB6460FD3503}" type="slidenum">
              <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rPr>
            </a:fld>
            <a:endPar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endParaRPr>
          </a:p>
        </p:txBody>
      </p:sp>
      <p:grpSp>
        <p:nvGrpSpPr>
          <p:cNvPr id="3" name="组合 20483"/>
          <p:cNvGrpSpPr/>
          <p:nvPr/>
        </p:nvGrpSpPr>
        <p:grpSpPr>
          <a:xfrm>
            <a:off x="1" y="36513"/>
            <a:ext cx="639763" cy="749300"/>
            <a:chOff x="0" y="0"/>
            <a:chExt cx="480244" cy="564356"/>
          </a:xfrm>
        </p:grpSpPr>
        <p:sp>
          <p:nvSpPr>
            <p:cNvPr id="21509" name="矩形 36"/>
            <p:cNvSpPr/>
            <p:nvPr/>
          </p:nvSpPr>
          <p:spPr>
            <a:xfrm>
              <a:off x="0" y="374"/>
              <a:ext cx="425449" cy="564610"/>
            </a:xfrm>
            <a:prstGeom prst="rect">
              <a:avLst/>
            </a:prstGeom>
            <a:solidFill>
              <a:srgbClr val="803D06"/>
            </a:solidFill>
            <a:ln w="9525">
              <a:noFill/>
            </a:ln>
          </p:spPr>
          <p:txBody>
            <a:bodyPr anchor="ctr"/>
            <a:lstStyle/>
            <a:p>
              <a:pPr algn="ct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1510"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21511" name="Text Box 215"/>
          <p:cNvSpPr/>
          <p:nvPr/>
        </p:nvSpPr>
        <p:spPr>
          <a:xfrm>
            <a:off x="655639" y="1603376"/>
            <a:ext cx="10553700" cy="2861310"/>
          </a:xfrm>
          <a:prstGeom prst="rect">
            <a:avLst/>
          </a:prstGeom>
          <a:noFill/>
          <a:ln w="9525">
            <a:noFill/>
          </a:ln>
        </p:spPr>
        <p:txBody>
          <a:bodyPr wrap="square" anchor="t">
            <a:spAutoFit/>
          </a:bodyPr>
          <a:lstStyle/>
          <a:p>
            <a:pPr algn="just">
              <a:lnSpc>
                <a:spcPct val="200000"/>
              </a:lnSpc>
            </a:pPr>
            <a:r>
              <a:rPr lang="zh-CN" altLang="en-US" sz="18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根据新能源分级预测结果积极沟通国调中心及设备运维检修单位，动态调整检修工期，避免影响新能源消纳的重要设备在新能源大发期间停电，并及时发布检修工作新能源限电风险预警，确保网源两端检修工作统筹协调。</a:t>
            </a:r>
            <a:endParaRPr lang="zh-CN" altLang="en-US" sz="18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algn="just">
              <a:lnSpc>
                <a:spcPct val="200000"/>
              </a:lnSpc>
            </a:pPr>
            <a:r>
              <a:rPr lang="zh-CN" altLang="en-US" sz="18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a:t>
            </a:r>
            <a:r>
              <a:rPr lang="zh-CN" alt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　</a:t>
            </a:r>
            <a:r>
              <a:rPr lang="en-US" altLang="zh-CN"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2019</a:t>
            </a:r>
            <a:r>
              <a:rPr lang="zh-CN" alt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年</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，网省两级调度共计发布新能源受限风险预警</a:t>
            </a:r>
            <a:r>
              <a:rPr lang="en-US" altLang="zh-CN"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98</a:t>
            </a:r>
            <a:r>
              <a:rPr lang="zh-CN" alt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项次</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。通过反复改进停电方案、优化停电时序和组合、发布预警、日前柔性调整工期等各项措施，累计增发新能源</a:t>
            </a:r>
            <a:r>
              <a:rPr lang="en-US" altLang="zh-CN"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20.1</a:t>
            </a:r>
            <a:r>
              <a:rPr lang="zh-CN" alt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endPar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512" name="矩形 3"/>
          <p:cNvSpPr/>
          <p:nvPr/>
        </p:nvSpPr>
        <p:spPr>
          <a:xfrm>
            <a:off x="695325" y="141290"/>
            <a:ext cx="10972800" cy="953135"/>
          </a:xfrm>
          <a:prstGeom prst="rect">
            <a:avLst/>
          </a:prstGeom>
          <a:noFill/>
          <a:ln w="9525">
            <a:noFill/>
          </a:ln>
        </p:spPr>
        <p:txBody>
          <a:bodyPr anchor="t">
            <a:spAutoFit/>
          </a:bodyPr>
          <a:lstStyle/>
          <a:p>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新能源发电分析及消纳措施</a:t>
            </a:r>
            <a:endParaRPr lang="zh-CN" altLang="en-US" sz="28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a:p>
            <a:endParaRPr lang="zh-CN" altLang="en-US" sz="28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1513" name="Rectangle 3"/>
          <p:cNvSpPr/>
          <p:nvPr/>
        </p:nvSpPr>
        <p:spPr>
          <a:xfrm>
            <a:off x="12700" y="636590"/>
            <a:ext cx="10972800" cy="504825"/>
          </a:xfrm>
          <a:prstGeom prst="rect">
            <a:avLst/>
          </a:prstGeom>
          <a:noFill/>
          <a:ln w="9525">
            <a:noFill/>
          </a:ln>
        </p:spPr>
        <p:txBody>
          <a:bodyPr anchor="t"/>
          <a:lstStyle/>
          <a:p>
            <a:pPr indent="625475">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（二）新能源消纳措施</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p:nvPr/>
        </p:nvSpPr>
        <p:spPr>
          <a:xfrm>
            <a:off x="666750" y="1143000"/>
            <a:ext cx="10306050" cy="504825"/>
          </a:xfrm>
          <a:prstGeom prst="rect">
            <a:avLst/>
          </a:prstGeom>
          <a:noFill/>
          <a:ln w="9525">
            <a:noFill/>
          </a:ln>
        </p:spPr>
        <p:txBody>
          <a:bodyPr anchor="t"/>
          <a:lstStyle/>
          <a:p>
            <a:pPr indent="625475">
              <a:lnSpc>
                <a:spcPct val="120000"/>
              </a:lnSpc>
              <a:spcBef>
                <a:spcPct val="20000"/>
              </a:spcBef>
              <a:buFont typeface="Wingdings" panose="05000000000000000000" pitchFamily="2" charset="2"/>
              <a:buChar char="Ø"/>
            </a:pPr>
            <a:r>
              <a:rPr lang="zh-CN" altLang="en-US" sz="2000" b="1" dirty="0">
                <a:latin typeface="黑体" panose="02010609060101010101" pitchFamily="1" charset="-122"/>
                <a:ea typeface="黑体" panose="02010609060101010101" pitchFamily="1" charset="-122"/>
                <a:sym typeface="黑体" panose="02010609060101010101" pitchFamily="1" charset="-122"/>
              </a:rPr>
              <a:t>积极推进西北调峰辅助服务市场</a:t>
            </a:r>
            <a:endParaRPr lang="zh-CN" altLang="en-US" sz="2000" b="1" dirty="0">
              <a:latin typeface="黑体" panose="02010609060101010101" pitchFamily="1" charset="-122"/>
              <a:ea typeface="黑体" panose="02010609060101010101" pitchFamily="1" charset="-122"/>
              <a:sym typeface="黑体" panose="02010609060101010101" pitchFamily="1" charset="-122"/>
            </a:endParaRPr>
          </a:p>
        </p:txBody>
      </p:sp>
      <p:sp>
        <p:nvSpPr>
          <p:cNvPr id="22531" name="Rectangle 6"/>
          <p:cNvSpPr/>
          <p:nvPr/>
        </p:nvSpPr>
        <p:spPr>
          <a:xfrm>
            <a:off x="9347200" y="6526213"/>
            <a:ext cx="2844800" cy="331787"/>
          </a:xfrm>
          <a:prstGeom prst="rect">
            <a:avLst/>
          </a:prstGeom>
          <a:noFill/>
          <a:ln w="9525">
            <a:noFill/>
          </a:ln>
        </p:spPr>
        <p:txBody>
          <a:bodyPr anchor="t"/>
          <a:lstStyle/>
          <a:p>
            <a:pPr algn="r"/>
            <a:fld id="{9A0DB2DC-4C9A-4742-B13C-FB6460FD3503}" type="slidenum">
              <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rPr>
            </a:fld>
            <a:endPar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endParaRPr>
          </a:p>
        </p:txBody>
      </p:sp>
      <p:grpSp>
        <p:nvGrpSpPr>
          <p:cNvPr id="22532" name="组合 21507"/>
          <p:cNvGrpSpPr/>
          <p:nvPr/>
        </p:nvGrpSpPr>
        <p:grpSpPr>
          <a:xfrm>
            <a:off x="0" y="36513"/>
            <a:ext cx="639763" cy="749300"/>
            <a:chOff x="0" y="0"/>
            <a:chExt cx="480244" cy="564356"/>
          </a:xfrm>
        </p:grpSpPr>
        <p:sp>
          <p:nvSpPr>
            <p:cNvPr id="22533" name="矩形 36"/>
            <p:cNvSpPr/>
            <p:nvPr/>
          </p:nvSpPr>
          <p:spPr>
            <a:xfrm>
              <a:off x="0" y="374"/>
              <a:ext cx="425449" cy="564610"/>
            </a:xfrm>
            <a:prstGeom prst="rect">
              <a:avLst/>
            </a:prstGeom>
            <a:solidFill>
              <a:srgbClr val="803D06"/>
            </a:solidFill>
            <a:ln w="9525">
              <a:noFill/>
            </a:ln>
          </p:spPr>
          <p:txBody>
            <a:bodyPr anchor="ctr"/>
            <a:lstStyle/>
            <a:p>
              <a:pPr algn="ct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2534"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22535" name="Text Box 215"/>
          <p:cNvSpPr/>
          <p:nvPr/>
        </p:nvSpPr>
        <p:spPr>
          <a:xfrm>
            <a:off x="655638" y="1603375"/>
            <a:ext cx="10553700" cy="2861310"/>
          </a:xfrm>
          <a:prstGeom prst="rect">
            <a:avLst/>
          </a:prstGeom>
          <a:noFill/>
          <a:ln w="9525">
            <a:noFill/>
          </a:ln>
        </p:spPr>
        <p:txBody>
          <a:bodyPr wrap="square" anchor="t">
            <a:spAutoFit/>
          </a:bodyPr>
          <a:lstStyle/>
          <a:p>
            <a:pPr marL="285750" indent="-285750" algn="just">
              <a:lnSpc>
                <a:spcPct val="200000"/>
              </a:lnSpc>
              <a:buFont typeface="Wingdings" panose="05000000000000000000" pitchFamily="2" charset="2"/>
              <a:buChar char="ü"/>
            </a:pPr>
            <a:r>
              <a:rPr lang="zh-CN" altLang="en-US" sz="18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通过市场化手段积极开展</a:t>
            </a:r>
            <a:r>
              <a:rPr lang="zh-CN" alt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启停调峰</a:t>
            </a:r>
            <a:r>
              <a:rPr lang="zh-CN" altLang="en-US" sz="18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缓解中午时段调峰压力。针对中午时段光伏大发期间新能源受阻严重问题，西北分中心联合各省调度，根据新能源预测情况积极开展火电机组启停调峰</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2019</a:t>
            </a:r>
            <a:r>
              <a:rPr lang="zh-CN" alt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年</a:t>
            </a:r>
            <a:r>
              <a:rPr lang="zh-CN" altLang="en-US" sz="18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，累计启停火电</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机组</a:t>
            </a:r>
            <a:r>
              <a:rPr lang="en-US" altLang="zh-CN"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107</a:t>
            </a:r>
            <a:r>
              <a:rPr lang="zh-CN" alt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台</a:t>
            </a:r>
            <a:r>
              <a:rPr lang="zh-CN" alt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次，同比</a:t>
            </a:r>
            <a:r>
              <a:rPr lang="zh-CN" alt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增加</a:t>
            </a:r>
            <a:r>
              <a:rPr lang="en-US" altLang="zh-CN"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95</a:t>
            </a:r>
            <a:r>
              <a:rPr lang="zh-CN" alt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台</a:t>
            </a:r>
            <a:r>
              <a:rPr lang="zh-CN" alt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次，启停</a:t>
            </a:r>
            <a:r>
              <a:rPr lang="zh-CN" alt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容量</a:t>
            </a:r>
            <a:r>
              <a:rPr lang="en-US" altLang="zh-CN"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5773.5</a:t>
            </a:r>
            <a:r>
              <a:rPr lang="zh-CN" alt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万</a:t>
            </a:r>
            <a:r>
              <a:rPr lang="zh-CN" alt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千瓦，同比</a:t>
            </a:r>
            <a:r>
              <a:rPr lang="zh-CN" alt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增加</a:t>
            </a:r>
            <a:r>
              <a:rPr lang="en-US" altLang="zh-CN"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5059.5</a:t>
            </a:r>
            <a:r>
              <a:rPr lang="zh-CN" alt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sz="1800" dirty="0" smtClean="0">
                <a:latin typeface="微软雅黑" panose="020B0503020204020204" pitchFamily="2" charset="-122"/>
                <a:ea typeface="微软雅黑" panose="020B0503020204020204" pitchFamily="2" charset="-122"/>
                <a:sym typeface="微软雅黑" panose="020B0503020204020204" pitchFamily="2" charset="-122"/>
              </a:rPr>
              <a:t>。</a:t>
            </a:r>
            <a:endParaRPr lang="zh-CN" alt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algn="just">
              <a:lnSpc>
                <a:spcPct val="200000"/>
              </a:lnSpc>
              <a:buFont typeface="Wingdings" panose="05000000000000000000" pitchFamily="2" charset="2"/>
              <a:buChar char="ü"/>
            </a:pPr>
            <a:r>
              <a:rPr lang="zh-CN" altLang="en-US" sz="18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深挖现有</a:t>
            </a:r>
            <a:r>
              <a:rPr lang="zh-CN" alt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火电机组调峰</a:t>
            </a:r>
            <a:r>
              <a:rPr lang="zh-CN" altLang="en-US" sz="18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能力，通过市场化措施促进火电企业灵活性改造，提高全网新能源就地消纳能力</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2019</a:t>
            </a:r>
            <a:r>
              <a:rPr lang="zh-CN" alt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年</a:t>
            </a:r>
            <a:r>
              <a:rPr lang="zh-CN" altLang="en-US" sz="18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，累计启动网内火电机组深</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调</a:t>
            </a:r>
            <a:r>
              <a:rPr lang="en-US" altLang="zh-CN"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6234</a:t>
            </a:r>
            <a:r>
              <a:rPr lang="zh-CN" alt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次</a:t>
            </a:r>
            <a:r>
              <a:rPr lang="zh-CN" alt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8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累计增发</a:t>
            </a:r>
            <a:r>
              <a:rPr lang="zh-CN" altLang="en-US" sz="1800" dirty="0" smtClean="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新能源</a:t>
            </a:r>
            <a:r>
              <a:rPr lang="en-US" altLang="zh-CN"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40.47</a:t>
            </a:r>
            <a:r>
              <a:rPr lang="zh-CN" alt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a:t>
            </a:r>
            <a:r>
              <a:rPr lang="zh-CN" alt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千瓦时。</a:t>
            </a:r>
            <a:endParaRPr lang="zh-CN" alt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2536" name="矩形 3"/>
          <p:cNvSpPr/>
          <p:nvPr/>
        </p:nvSpPr>
        <p:spPr>
          <a:xfrm>
            <a:off x="695325" y="141288"/>
            <a:ext cx="10972800" cy="521970"/>
          </a:xfrm>
          <a:prstGeom prst="rect">
            <a:avLst/>
          </a:prstGeom>
          <a:noFill/>
          <a:ln w="9525">
            <a:noFill/>
          </a:ln>
        </p:spPr>
        <p:txBody>
          <a:bodyPr anchor="t">
            <a:spAutoFit/>
          </a:bodyPr>
          <a:lstStyle/>
          <a:p>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新能源发电分析及消纳措施</a:t>
            </a:r>
            <a:endParaRPr lang="zh-CN" altLang="en-US" sz="28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2537" name="Rectangle 3"/>
          <p:cNvSpPr/>
          <p:nvPr/>
        </p:nvSpPr>
        <p:spPr>
          <a:xfrm>
            <a:off x="12700" y="636588"/>
            <a:ext cx="10972800" cy="504825"/>
          </a:xfrm>
          <a:prstGeom prst="rect">
            <a:avLst/>
          </a:prstGeom>
          <a:noFill/>
          <a:ln w="9525">
            <a:noFill/>
          </a:ln>
        </p:spPr>
        <p:txBody>
          <a:bodyPr anchor="t"/>
          <a:lstStyle/>
          <a:p>
            <a:pPr indent="625475">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（二）新能源消纳措施</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6"/>
          <p:cNvSpPr/>
          <p:nvPr/>
        </p:nvSpPr>
        <p:spPr>
          <a:xfrm>
            <a:off x="9346936" y="6526215"/>
            <a:ext cx="2844430" cy="331787"/>
          </a:xfrm>
          <a:prstGeom prst="rect">
            <a:avLst/>
          </a:prstGeom>
          <a:noFill/>
          <a:ln w="9525">
            <a:noFill/>
          </a:ln>
        </p:spPr>
        <p:txBody>
          <a:bodyPr anchor="t"/>
          <a:lstStyle/>
          <a:p>
            <a:pPr algn="r"/>
            <a:fld id="{9A0DB2DC-4C9A-4742-B13C-FB6460FD3503}" type="slidenum">
              <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rPr>
            </a:fld>
            <a:endPar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endParaRPr>
          </a:p>
        </p:txBody>
      </p:sp>
      <p:grpSp>
        <p:nvGrpSpPr>
          <p:cNvPr id="2" name="组合 18434"/>
          <p:cNvGrpSpPr/>
          <p:nvPr/>
        </p:nvGrpSpPr>
        <p:grpSpPr>
          <a:xfrm>
            <a:off x="955" y="46990"/>
            <a:ext cx="639679" cy="749300"/>
            <a:chOff x="0" y="0"/>
            <a:chExt cx="480244" cy="564356"/>
          </a:xfrm>
        </p:grpSpPr>
        <p:sp>
          <p:nvSpPr>
            <p:cNvPr id="23555" name="矩形 36"/>
            <p:cNvSpPr/>
            <p:nvPr/>
          </p:nvSpPr>
          <p:spPr>
            <a:xfrm>
              <a:off x="0" y="374"/>
              <a:ext cx="425449" cy="564610"/>
            </a:xfrm>
            <a:prstGeom prst="rect">
              <a:avLst/>
            </a:prstGeom>
            <a:solidFill>
              <a:srgbClr val="803D06"/>
            </a:solidFill>
            <a:ln w="9525">
              <a:noFill/>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3556"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23557" name="矩形 3"/>
          <p:cNvSpPr/>
          <p:nvPr/>
        </p:nvSpPr>
        <p:spPr>
          <a:xfrm>
            <a:off x="696188" y="153990"/>
            <a:ext cx="11114228" cy="953135"/>
          </a:xfrm>
          <a:prstGeom prst="rect">
            <a:avLst/>
          </a:prstGeom>
          <a:noFill/>
          <a:ln w="9525">
            <a:noFill/>
          </a:ln>
        </p:spPr>
        <p:txBody>
          <a:bodyPr anchor="t">
            <a:spAutoFit/>
          </a:bodyPr>
          <a:lstStyle/>
          <a:p>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新能源发电分析及消纳措施</a:t>
            </a:r>
            <a:endParaRPr lang="zh-CN" altLang="en-US" sz="28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a:p>
            <a:endParaRPr lang="zh-CN" altLang="en-US" sz="28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3558" name="Rectangle 3"/>
          <p:cNvSpPr/>
          <p:nvPr/>
        </p:nvSpPr>
        <p:spPr>
          <a:xfrm>
            <a:off x="596190" y="1292545"/>
            <a:ext cx="10374549" cy="504825"/>
          </a:xfrm>
          <a:prstGeom prst="rect">
            <a:avLst/>
          </a:prstGeom>
          <a:noFill/>
          <a:ln w="9525">
            <a:noFill/>
          </a:ln>
        </p:spPr>
        <p:txBody>
          <a:bodyPr anchor="t"/>
          <a:lstStyle/>
          <a:p>
            <a:pPr indent="625475">
              <a:lnSpc>
                <a:spcPct val="120000"/>
              </a:lnSpc>
              <a:spcBef>
                <a:spcPct val="20000"/>
              </a:spcBef>
              <a:buFont typeface="Wingdings" panose="05000000000000000000" pitchFamily="2" charset="2"/>
              <a:buChar char="Ø"/>
            </a:pPr>
            <a:r>
              <a:rPr lang="zh-CN" altLang="en-US" sz="2000" b="1" dirty="0">
                <a:latin typeface="黑体" panose="02010609060101010101" pitchFamily="1" charset="-122"/>
                <a:ea typeface="黑体" panose="02010609060101010101" pitchFamily="1" charset="-122"/>
                <a:sym typeface="黑体" panose="02010609060101010101" pitchFamily="1" charset="-122"/>
              </a:rPr>
              <a:t>高频密集开展跨省、跨区</a:t>
            </a:r>
            <a:r>
              <a:rPr lang="zh-CN" altLang="en-US" sz="2000" b="1" dirty="0" smtClean="0">
                <a:latin typeface="黑体" panose="02010609060101010101" pitchFamily="1" charset="-122"/>
                <a:ea typeface="黑体" panose="02010609060101010101" pitchFamily="1" charset="-122"/>
                <a:sym typeface="黑体" panose="02010609060101010101" pitchFamily="1" charset="-122"/>
              </a:rPr>
              <a:t>交易</a:t>
            </a:r>
            <a:endParaRPr lang="zh-CN" altLang="en-US" sz="2000" b="1" dirty="0">
              <a:latin typeface="黑体" panose="02010609060101010101" pitchFamily="1" charset="-122"/>
              <a:ea typeface="黑体" panose="02010609060101010101" pitchFamily="1" charset="-122"/>
              <a:sym typeface="黑体" panose="02010609060101010101" pitchFamily="1" charset="-122"/>
            </a:endParaRPr>
          </a:p>
        </p:txBody>
      </p:sp>
      <p:sp>
        <p:nvSpPr>
          <p:cNvPr id="23559" name="Rectangle 3"/>
          <p:cNvSpPr/>
          <p:nvPr/>
        </p:nvSpPr>
        <p:spPr>
          <a:xfrm>
            <a:off x="13651" y="789942"/>
            <a:ext cx="10971372" cy="504825"/>
          </a:xfrm>
          <a:prstGeom prst="rect">
            <a:avLst/>
          </a:prstGeom>
          <a:noFill/>
          <a:ln w="9525">
            <a:noFill/>
          </a:ln>
        </p:spPr>
        <p:txBody>
          <a:bodyPr anchor="t"/>
          <a:lstStyle/>
          <a:p>
            <a:pPr indent="625475">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（二）新能源消纳措施</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22537" name="矩形 20"/>
          <p:cNvSpPr/>
          <p:nvPr/>
        </p:nvSpPr>
        <p:spPr>
          <a:xfrm>
            <a:off x="508886" y="1655604"/>
            <a:ext cx="11067245" cy="2322830"/>
          </a:xfrm>
          <a:prstGeom prst="rect">
            <a:avLst/>
          </a:prstGeom>
          <a:noFill/>
          <a:ln w="9525">
            <a:noFill/>
          </a:ln>
        </p:spPr>
        <p:txBody>
          <a:bodyPr wrap="square" anchor="t">
            <a:spAutoFit/>
          </a:bodyPr>
          <a:lstStyle/>
          <a:p>
            <a:pPr algn="just" fontAlgn="base">
              <a:lnSpc>
                <a:spcPct val="150000"/>
              </a:lnSpc>
              <a:spcAft>
                <a:spcPts val="600"/>
              </a:spcAft>
            </a:pPr>
            <a:r>
              <a:rPr lang="zh-CN" altLang="en-US" b="1" strike="noStrike" noProof="1">
                <a:solidFill>
                  <a:srgbClr val="FF0000"/>
                </a:solidFill>
                <a:latin typeface="微软雅黑" panose="020B0503020204020204" pitchFamily="2" charset="-122"/>
                <a:ea typeface="微软雅黑" panose="020B0503020204020204" pitchFamily="2" charset="-122"/>
                <a:cs typeface="+mn-cs"/>
                <a:sym typeface="微软雅黑" panose="020B0503020204020204" pitchFamily="2" charset="-122"/>
              </a:rPr>
              <a:t>   </a:t>
            </a:r>
            <a:r>
              <a:rPr lang="en-US" altLang="zh-CN" b="1" noProof="1"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2019</a:t>
            </a:r>
            <a:r>
              <a:rPr lang="zh-CN" altLang="en-US" b="1" noProof="1"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年</a:t>
            </a:r>
            <a:r>
              <a:rPr lang="zh-CN" altLang="en-US" b="1" strike="noStrike" noProof="1" smtClean="0">
                <a:solidFill>
                  <a:srgbClr val="FF0000"/>
                </a:solidFill>
                <a:latin typeface="微软雅黑" panose="020B0503020204020204" pitchFamily="2" charset="-122"/>
                <a:ea typeface="微软雅黑" panose="020B0503020204020204" pitchFamily="2" charset="-122"/>
                <a:cs typeface="+mn-cs"/>
                <a:sym typeface="微软雅黑" panose="020B0503020204020204" pitchFamily="2" charset="-122"/>
              </a:rPr>
              <a:t>交易</a:t>
            </a:r>
            <a:r>
              <a:rPr lang="zh-CN" altLang="en-US" b="1" strike="noStrike" noProof="1">
                <a:solidFill>
                  <a:srgbClr val="FF0000"/>
                </a:solidFill>
                <a:latin typeface="微软雅黑" panose="020B0503020204020204" pitchFamily="2" charset="-122"/>
                <a:ea typeface="微软雅黑" panose="020B0503020204020204" pitchFamily="2" charset="-122"/>
                <a:cs typeface="+mn-cs"/>
                <a:sym typeface="微软雅黑" panose="020B0503020204020204" pitchFamily="2" charset="-122"/>
              </a:rPr>
              <a:t>的特点主要是：</a:t>
            </a:r>
            <a:endParaRPr lang="zh-CN" altLang="en-US" strike="noStrike" noProof="1">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algn="just" fontAlgn="base">
              <a:lnSpc>
                <a:spcPct val="150000"/>
              </a:lnSpc>
              <a:spcAft>
                <a:spcPts val="600"/>
              </a:spcAft>
              <a:buFont typeface="Wingdings" panose="05000000000000000000" pitchFamily="2" charset="2"/>
            </a:pPr>
            <a:r>
              <a:rPr lang="zh-CN" altLang="en-US" strike="noStrike" noProof="1">
                <a:solidFill>
                  <a:srgbClr val="000000"/>
                </a:solidFill>
                <a:latin typeface="微软雅黑" panose="020B0503020204020204" pitchFamily="2" charset="-122"/>
                <a:ea typeface="微软雅黑" panose="020B0503020204020204" pitchFamily="2" charset="-122"/>
                <a:cs typeface="+mn-cs"/>
                <a:sym typeface="微软雅黑" panose="020B0503020204020204" pitchFamily="2" charset="-122"/>
              </a:rPr>
              <a:t>      共计开展各类</a:t>
            </a:r>
            <a:r>
              <a:rPr lang="zh-CN" altLang="en-US" strike="noStrike" noProof="1" smtClean="0">
                <a:solidFill>
                  <a:srgbClr val="000000"/>
                </a:solidFill>
                <a:latin typeface="微软雅黑" panose="020B0503020204020204" pitchFamily="2" charset="-122"/>
                <a:ea typeface="微软雅黑" panose="020B0503020204020204" pitchFamily="2" charset="-122"/>
                <a:cs typeface="+mn-cs"/>
                <a:sym typeface="微软雅黑" panose="020B0503020204020204" pitchFamily="2" charset="-122"/>
              </a:rPr>
              <a:t>交易</a:t>
            </a:r>
            <a:r>
              <a:rPr lang="en-US" altLang="zh-CN" strike="noStrike" noProof="1" smtClean="0">
                <a:solidFill>
                  <a:srgbClr val="FF0000"/>
                </a:solidFill>
                <a:latin typeface="微软雅黑" panose="020B0503020204020204" pitchFamily="2" charset="-122"/>
                <a:ea typeface="微软雅黑" panose="020B0503020204020204" pitchFamily="2" charset="-122"/>
                <a:cs typeface="+mn-cs"/>
                <a:sym typeface="微软雅黑" panose="020B0503020204020204" pitchFamily="2" charset="-122"/>
              </a:rPr>
              <a:t>25517</a:t>
            </a:r>
            <a:r>
              <a:rPr lang="zh-CN" altLang="en-US" strike="noStrike" noProof="1" smtClean="0">
                <a:solidFill>
                  <a:srgbClr val="FF0000"/>
                </a:solidFill>
                <a:latin typeface="微软雅黑" panose="020B0503020204020204" pitchFamily="2" charset="-122"/>
                <a:ea typeface="微软雅黑" panose="020B0503020204020204" pitchFamily="2" charset="-122"/>
                <a:cs typeface="+mn-cs"/>
                <a:sym typeface="微软雅黑" panose="020B0503020204020204" pitchFamily="2" charset="-122"/>
              </a:rPr>
              <a:t>笔</a:t>
            </a:r>
            <a:r>
              <a:rPr lang="zh-CN" altLang="en-US" strike="noStrike" noProof="1">
                <a:solidFill>
                  <a:srgbClr val="000000"/>
                </a:solidFill>
                <a:latin typeface="微软雅黑" panose="020B0503020204020204" pitchFamily="2" charset="-122"/>
                <a:ea typeface="微软雅黑" panose="020B0503020204020204" pitchFamily="2" charset="-122"/>
                <a:cs typeface="+mn-cs"/>
                <a:sym typeface="微软雅黑" panose="020B0503020204020204" pitchFamily="2" charset="-122"/>
              </a:rPr>
              <a:t>，</a:t>
            </a:r>
            <a:r>
              <a:rPr lang="zh-CN" altLang="en-US" strike="noStrike" noProof="1" smtClean="0">
                <a:solidFill>
                  <a:srgbClr val="000000"/>
                </a:solidFill>
                <a:latin typeface="微软雅黑" panose="020B0503020204020204" pitchFamily="2" charset="-122"/>
                <a:ea typeface="微软雅黑" panose="020B0503020204020204" pitchFamily="2" charset="-122"/>
                <a:cs typeface="+mn-cs"/>
                <a:sym typeface="微软雅黑" panose="020B0503020204020204" pitchFamily="2" charset="-122"/>
              </a:rPr>
              <a:t>日均</a:t>
            </a:r>
            <a:r>
              <a:rPr lang="en-US" altLang="zh-CN" strike="noStrike" noProof="1" smtClean="0">
                <a:solidFill>
                  <a:srgbClr val="FF0000"/>
                </a:solidFill>
                <a:latin typeface="微软雅黑" panose="020B0503020204020204" pitchFamily="2" charset="-122"/>
                <a:ea typeface="微软雅黑" panose="020B0503020204020204" pitchFamily="2" charset="-122"/>
                <a:cs typeface="+mn-cs"/>
                <a:sym typeface="微软雅黑" panose="020B0503020204020204" pitchFamily="2" charset="-122"/>
              </a:rPr>
              <a:t>69.91</a:t>
            </a:r>
            <a:r>
              <a:rPr lang="zh-CN" altLang="en-US" strike="noStrike" noProof="1" smtClean="0">
                <a:solidFill>
                  <a:srgbClr val="FF0000"/>
                </a:solidFill>
                <a:latin typeface="微软雅黑" panose="020B0503020204020204" pitchFamily="2" charset="-122"/>
                <a:ea typeface="微软雅黑" panose="020B0503020204020204" pitchFamily="2" charset="-122"/>
                <a:cs typeface="+mn-cs"/>
                <a:sym typeface="微软雅黑" panose="020B0503020204020204" pitchFamily="2" charset="-122"/>
              </a:rPr>
              <a:t>笔</a:t>
            </a:r>
            <a:r>
              <a:rPr lang="zh-CN" altLang="en-US" strike="noStrike" noProof="1">
                <a:solidFill>
                  <a:srgbClr val="000000"/>
                </a:solidFill>
                <a:latin typeface="微软雅黑" panose="020B0503020204020204" pitchFamily="2" charset="-122"/>
                <a:ea typeface="微软雅黑" panose="020B0503020204020204" pitchFamily="2" charset="-122"/>
                <a:cs typeface="+mn-cs"/>
                <a:sym typeface="微软雅黑" panose="020B0503020204020204" pitchFamily="2" charset="-122"/>
              </a:rPr>
              <a:t>，同比</a:t>
            </a:r>
            <a:r>
              <a:rPr lang="zh-CN" altLang="en-US" strike="noStrike" noProof="1" smtClean="0">
                <a:solidFill>
                  <a:srgbClr val="000000"/>
                </a:solidFill>
                <a:latin typeface="微软雅黑" panose="020B0503020204020204" pitchFamily="2" charset="-122"/>
                <a:ea typeface="微软雅黑" panose="020B0503020204020204" pitchFamily="2" charset="-122"/>
                <a:cs typeface="+mn-cs"/>
                <a:sym typeface="微软雅黑" panose="020B0503020204020204" pitchFamily="2" charset="-122"/>
              </a:rPr>
              <a:t>增长</a:t>
            </a:r>
            <a:r>
              <a:rPr lang="en-US" altLang="zh-CN" strike="noStrike" noProof="1" smtClean="0">
                <a:solidFill>
                  <a:srgbClr val="FF0000"/>
                </a:solidFill>
                <a:latin typeface="微软雅黑" panose="020B0503020204020204" pitchFamily="2" charset="-122"/>
                <a:ea typeface="微软雅黑" panose="020B0503020204020204" pitchFamily="2" charset="-122"/>
                <a:cs typeface="+mn-cs"/>
                <a:sym typeface="微软雅黑" panose="020B0503020204020204" pitchFamily="2" charset="-122"/>
              </a:rPr>
              <a:t>15.11%</a:t>
            </a:r>
            <a:r>
              <a:rPr lang="zh-CN" altLang="en-US" strike="noStrike" noProof="1">
                <a:solidFill>
                  <a:srgbClr val="000000"/>
                </a:solidFill>
                <a:latin typeface="微软雅黑" panose="020B0503020204020204" pitchFamily="2" charset="-122"/>
                <a:ea typeface="微软雅黑" panose="020B0503020204020204" pitchFamily="2" charset="-122"/>
                <a:cs typeface="+mn-cs"/>
                <a:sym typeface="微软雅黑" panose="020B0503020204020204" pitchFamily="2" charset="-122"/>
              </a:rPr>
              <a:t>，交易</a:t>
            </a:r>
            <a:r>
              <a:rPr lang="zh-CN" altLang="en-US" strike="noStrike" noProof="1" smtClean="0">
                <a:solidFill>
                  <a:srgbClr val="000000"/>
                </a:solidFill>
                <a:latin typeface="微软雅黑" panose="020B0503020204020204" pitchFamily="2" charset="-122"/>
                <a:ea typeface="微软雅黑" panose="020B0503020204020204" pitchFamily="2" charset="-122"/>
                <a:cs typeface="+mn-cs"/>
                <a:sym typeface="微软雅黑" panose="020B0503020204020204" pitchFamily="2" charset="-122"/>
              </a:rPr>
              <a:t>电量</a:t>
            </a:r>
            <a:r>
              <a:rPr lang="en-US" altLang="zh-CN" strike="noStrike" noProof="1" smtClean="0">
                <a:solidFill>
                  <a:srgbClr val="FF0000"/>
                </a:solidFill>
                <a:latin typeface="微软雅黑" panose="020B0503020204020204" pitchFamily="2" charset="-122"/>
                <a:ea typeface="微软雅黑" panose="020B0503020204020204" pitchFamily="2" charset="-122"/>
                <a:cs typeface="+mn-cs"/>
                <a:sym typeface="微软雅黑" panose="020B0503020204020204" pitchFamily="2" charset="-122"/>
              </a:rPr>
              <a:t>295.84</a:t>
            </a:r>
            <a:r>
              <a:rPr lang="zh-CN" altLang="en-US" strike="noStrike" noProof="1" smtClean="0">
                <a:solidFill>
                  <a:srgbClr val="FF0000"/>
                </a:solidFill>
                <a:latin typeface="微软雅黑" panose="020B0503020204020204" pitchFamily="2" charset="-122"/>
                <a:ea typeface="微软雅黑" panose="020B0503020204020204" pitchFamily="2" charset="-122"/>
                <a:cs typeface="+mn-cs"/>
                <a:sym typeface="微软雅黑" panose="020B0503020204020204" pitchFamily="2" charset="-122"/>
              </a:rPr>
              <a:t>亿</a:t>
            </a:r>
            <a:r>
              <a:rPr lang="zh-CN" altLang="en-US" strike="noStrike" noProof="1">
                <a:solidFill>
                  <a:srgbClr val="FF0000"/>
                </a:solidFill>
                <a:latin typeface="微软雅黑" panose="020B0503020204020204" pitchFamily="2" charset="-122"/>
                <a:ea typeface="微软雅黑" panose="020B0503020204020204" pitchFamily="2" charset="-122"/>
                <a:cs typeface="+mn-cs"/>
                <a:sym typeface="微软雅黑" panose="020B0503020204020204" pitchFamily="2" charset="-122"/>
              </a:rPr>
              <a:t>千瓦时</a:t>
            </a:r>
            <a:r>
              <a:rPr lang="zh-CN" altLang="en-US" strike="noStrike" noProof="1">
                <a:solidFill>
                  <a:srgbClr val="000000"/>
                </a:solidFill>
                <a:latin typeface="微软雅黑" panose="020B0503020204020204" pitchFamily="2" charset="-122"/>
                <a:ea typeface="微软雅黑" panose="020B0503020204020204" pitchFamily="2" charset="-122"/>
                <a:cs typeface="+mn-cs"/>
                <a:sym typeface="微软雅黑" panose="020B0503020204020204" pitchFamily="2" charset="-122"/>
              </a:rPr>
              <a:t>，</a:t>
            </a:r>
            <a:r>
              <a:rPr lang="zh-CN" altLang="en-US" strike="noStrike" noProof="1" smtClean="0">
                <a:solidFill>
                  <a:srgbClr val="000000"/>
                </a:solidFill>
                <a:latin typeface="微软雅黑" panose="020B0503020204020204" pitchFamily="2" charset="-122"/>
                <a:ea typeface="微软雅黑" panose="020B0503020204020204" pitchFamily="2" charset="-122"/>
                <a:cs typeface="+mn-cs"/>
                <a:sym typeface="微软雅黑" panose="020B0503020204020204" pitchFamily="2" charset="-122"/>
              </a:rPr>
              <a:t>同比减少</a:t>
            </a:r>
            <a:r>
              <a:rPr lang="en-US" altLang="zh-CN" strike="noStrike" noProof="1" smtClean="0">
                <a:solidFill>
                  <a:srgbClr val="FF0000"/>
                </a:solidFill>
                <a:latin typeface="微软雅黑" panose="020B0503020204020204" pitchFamily="2" charset="-122"/>
                <a:ea typeface="微软雅黑" panose="020B0503020204020204" pitchFamily="2" charset="-122"/>
                <a:cs typeface="+mn-cs"/>
                <a:sym typeface="微软雅黑" panose="020B0503020204020204" pitchFamily="2" charset="-122"/>
              </a:rPr>
              <a:t>8.58</a:t>
            </a:r>
            <a:r>
              <a:rPr lang="zh-CN" altLang="en-US" strike="noStrike" noProof="1" smtClean="0">
                <a:solidFill>
                  <a:srgbClr val="FF0000"/>
                </a:solidFill>
                <a:latin typeface="微软雅黑" panose="020B0503020204020204" pitchFamily="2" charset="-122"/>
                <a:ea typeface="微软雅黑" panose="020B0503020204020204" pitchFamily="2" charset="-122"/>
                <a:cs typeface="+mn-cs"/>
                <a:sym typeface="微软雅黑" panose="020B0503020204020204" pitchFamily="2" charset="-122"/>
              </a:rPr>
              <a:t>%</a:t>
            </a:r>
            <a:r>
              <a:rPr lang="zh-CN" altLang="en-US" strike="noStrike" noProof="1">
                <a:solidFill>
                  <a:srgbClr val="000000"/>
                </a:solidFill>
                <a:latin typeface="微软雅黑" panose="020B0503020204020204" pitchFamily="2" charset="-122"/>
                <a:ea typeface="微软雅黑" panose="020B0503020204020204" pitchFamily="2" charset="-122"/>
                <a:cs typeface="+mn-cs"/>
                <a:sym typeface="微软雅黑" panose="020B0503020204020204" pitchFamily="2" charset="-122"/>
              </a:rPr>
              <a:t>。  </a:t>
            </a:r>
            <a:endParaRPr lang="zh-CN" altLang="en-US" strike="noStrike" noProof="1">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algn="just" fontAlgn="base">
              <a:lnSpc>
                <a:spcPct val="150000"/>
              </a:lnSpc>
              <a:spcAft>
                <a:spcPts val="600"/>
              </a:spcAft>
              <a:buFont typeface="Wingdings" panose="05000000000000000000" charset="0"/>
            </a:pPr>
            <a:r>
              <a:rPr lang="zh-CN" altLang="en-US" strike="noStrike" noProof="1">
                <a:solidFill>
                  <a:srgbClr val="000000"/>
                </a:solidFill>
                <a:latin typeface="微软雅黑" panose="020B0503020204020204" pitchFamily="2" charset="-122"/>
                <a:ea typeface="微软雅黑" panose="020B0503020204020204" pitchFamily="2" charset="-122"/>
                <a:cs typeface="+mn-cs"/>
                <a:sym typeface="微软雅黑" panose="020B0503020204020204" pitchFamily="2" charset="-122"/>
              </a:rPr>
              <a:t>      </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交易笔数增加的原因为主要为</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跨省调峰市场</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和智能调度</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自动交易系统</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的使用。交易电量下降主要为</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省间交易电量下降</a:t>
            </a:r>
            <a:r>
              <a:rPr lang="zh-CN" altLang="en-US"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，下降主要是因为全</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网负备用水平和火电调峰能力增加，省内调峰能力增强。</a:t>
            </a:r>
            <a:endParaRPr lang="zh-CN" altLang="en-US" strike="noStrike" noProof="1">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4586" name="TextBox 7"/>
          <p:cNvSpPr/>
          <p:nvPr/>
        </p:nvSpPr>
        <p:spPr>
          <a:xfrm>
            <a:off x="9647963" y="3968365"/>
            <a:ext cx="2171417" cy="337185"/>
          </a:xfrm>
          <a:prstGeom prst="rect">
            <a:avLst/>
          </a:prstGeom>
          <a:noFill/>
          <a:ln w="9525">
            <a:noFill/>
          </a:ln>
        </p:spPr>
        <p:txBody>
          <a:bodyPr wrap="square" anchor="t">
            <a:spAutoFit/>
          </a:bodyPr>
          <a:lstStyle/>
          <a:p>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单位：笔、亿千瓦时</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4" name="图表 3"/>
          <p:cNvGraphicFramePr/>
          <p:nvPr/>
        </p:nvGraphicFramePr>
        <p:xfrm>
          <a:off x="1210310" y="4180840"/>
          <a:ext cx="3543935" cy="220853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5"/>
          <p:cNvGraphicFramePr/>
          <p:nvPr/>
        </p:nvGraphicFramePr>
        <p:xfrm>
          <a:off x="5885180" y="4180840"/>
          <a:ext cx="3542400" cy="2206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p:nvPr/>
        </p:nvSpPr>
        <p:spPr>
          <a:xfrm>
            <a:off x="9347200" y="6526213"/>
            <a:ext cx="2844800" cy="331787"/>
          </a:xfrm>
          <a:prstGeom prst="rect">
            <a:avLst/>
          </a:prstGeom>
          <a:noFill/>
          <a:ln w="9525">
            <a:noFill/>
          </a:ln>
        </p:spPr>
        <p:txBody>
          <a:bodyPr anchor="t"/>
          <a:lstStyle/>
          <a:p>
            <a:pPr algn="r"/>
            <a:fld id="{9A0DB2DC-4C9A-4742-B13C-FB6460FD3503}" type="slidenum">
              <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rPr>
            </a:fld>
            <a:endPar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endParaRPr>
          </a:p>
        </p:txBody>
      </p:sp>
      <p:grpSp>
        <p:nvGrpSpPr>
          <p:cNvPr id="26627" name="组合 23554"/>
          <p:cNvGrpSpPr/>
          <p:nvPr/>
        </p:nvGrpSpPr>
        <p:grpSpPr>
          <a:xfrm>
            <a:off x="0" y="323850"/>
            <a:ext cx="639763" cy="749300"/>
            <a:chOff x="0" y="0"/>
            <a:chExt cx="480244" cy="564356"/>
          </a:xfrm>
        </p:grpSpPr>
        <p:sp>
          <p:nvSpPr>
            <p:cNvPr id="26628" name="矩形 36"/>
            <p:cNvSpPr/>
            <p:nvPr/>
          </p:nvSpPr>
          <p:spPr>
            <a:xfrm>
              <a:off x="0" y="374"/>
              <a:ext cx="425449" cy="564610"/>
            </a:xfrm>
            <a:prstGeom prst="rect">
              <a:avLst/>
            </a:prstGeom>
            <a:solidFill>
              <a:srgbClr val="803D06"/>
            </a:solidFill>
            <a:ln w="9525">
              <a:noFill/>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29"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26630" name="矩形 3"/>
          <p:cNvSpPr/>
          <p:nvPr/>
        </p:nvSpPr>
        <p:spPr>
          <a:xfrm>
            <a:off x="641350" y="438150"/>
            <a:ext cx="11115675" cy="522288"/>
          </a:xfrm>
          <a:prstGeom prst="rect">
            <a:avLst/>
          </a:prstGeom>
          <a:noFill/>
          <a:ln w="9525">
            <a:noFill/>
          </a:ln>
        </p:spPr>
        <p:txBody>
          <a:bodyPr anchor="t">
            <a:spAutoFit/>
          </a:bodyPr>
          <a:lstStyle/>
          <a:p>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新能源发电分析及消纳措施</a:t>
            </a:r>
            <a:endParaRPr lang="zh-CN" altLang="en-US" sz="28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6631" name="Rectangle 3"/>
          <p:cNvSpPr/>
          <p:nvPr/>
        </p:nvSpPr>
        <p:spPr>
          <a:xfrm>
            <a:off x="12700" y="1066800"/>
            <a:ext cx="10972800" cy="504825"/>
          </a:xfrm>
          <a:prstGeom prst="rect">
            <a:avLst/>
          </a:prstGeom>
          <a:noFill/>
          <a:ln w="9525">
            <a:noFill/>
          </a:ln>
        </p:spPr>
        <p:txBody>
          <a:bodyPr anchor="t"/>
          <a:lstStyle/>
          <a:p>
            <a:pPr indent="625475">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（二）新能源消纳措施</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26632" name="矩形 20"/>
          <p:cNvSpPr/>
          <p:nvPr/>
        </p:nvSpPr>
        <p:spPr>
          <a:xfrm>
            <a:off x="739775" y="1968500"/>
            <a:ext cx="10806113" cy="506413"/>
          </a:xfrm>
          <a:prstGeom prst="rect">
            <a:avLst/>
          </a:prstGeom>
          <a:noFill/>
          <a:ln w="9525">
            <a:noFill/>
          </a:ln>
        </p:spPr>
        <p:txBody>
          <a:bodyPr wrap="square" anchor="t">
            <a:spAutoFit/>
          </a:bodyPr>
          <a:lstStyle/>
          <a:p>
            <a:pPr algn="just">
              <a:lnSpc>
                <a:spcPct val="150000"/>
              </a:lnSpc>
              <a:spcAft>
                <a:spcPts val="600"/>
              </a:spcAft>
              <a:buFont typeface="Wingdings" panose="05000000000000000000" pitchFamily="2" charset="2"/>
              <a:buNone/>
            </a:pPr>
            <a:r>
              <a:rPr lang="en-US" altLang="zh-CN"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a:t>
            </a:r>
            <a:endParaRPr lang="zh-CN" altLang="en-US"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6633" name="Rectangle 3"/>
          <p:cNvSpPr/>
          <p:nvPr/>
        </p:nvSpPr>
        <p:spPr>
          <a:xfrm>
            <a:off x="739775" y="1562100"/>
            <a:ext cx="10375900" cy="504825"/>
          </a:xfrm>
          <a:prstGeom prst="rect">
            <a:avLst/>
          </a:prstGeom>
          <a:noFill/>
          <a:ln w="9525">
            <a:noFill/>
          </a:ln>
        </p:spPr>
        <p:txBody>
          <a:bodyPr anchor="t"/>
          <a:lstStyle/>
          <a:p>
            <a:pPr indent="625475">
              <a:lnSpc>
                <a:spcPct val="120000"/>
              </a:lnSpc>
              <a:spcBef>
                <a:spcPct val="20000"/>
              </a:spcBef>
              <a:buFont typeface="Wingdings" panose="05000000000000000000" pitchFamily="2" charset="2"/>
              <a:buChar char="Ø"/>
            </a:pPr>
            <a:r>
              <a:rPr lang="zh-CN" altLang="en-US" sz="2000" b="1" dirty="0">
                <a:latin typeface="黑体" panose="02010609060101010101" pitchFamily="1" charset="-122"/>
                <a:ea typeface="黑体" panose="02010609060101010101" pitchFamily="1" charset="-122"/>
                <a:sym typeface="黑体" panose="02010609060101010101" pitchFamily="1" charset="-122"/>
              </a:rPr>
              <a:t>持续提升通道输送能力</a:t>
            </a:r>
            <a:endParaRPr lang="zh-CN" altLang="en-US" sz="2000" b="1" dirty="0">
              <a:solidFill>
                <a:srgbClr val="7030A0"/>
              </a:solidFill>
              <a:latin typeface="黑体" panose="02010609060101010101" pitchFamily="1" charset="-122"/>
              <a:ea typeface="黑体" panose="02010609060101010101" pitchFamily="1" charset="-122"/>
              <a:sym typeface="黑体" panose="02010609060101010101" pitchFamily="1" charset="-122"/>
            </a:endParaRPr>
          </a:p>
        </p:txBody>
      </p:sp>
      <p:sp>
        <p:nvSpPr>
          <p:cNvPr id="26634" name="矩形 20"/>
          <p:cNvSpPr/>
          <p:nvPr/>
        </p:nvSpPr>
        <p:spPr>
          <a:xfrm>
            <a:off x="692150" y="2016125"/>
            <a:ext cx="10807700" cy="5061585"/>
          </a:xfrm>
          <a:prstGeom prst="rect">
            <a:avLst/>
          </a:prstGeom>
          <a:noFill/>
          <a:ln w="9525">
            <a:noFill/>
          </a:ln>
        </p:spPr>
        <p:txBody>
          <a:bodyPr wrap="square" anchor="t">
            <a:spAutoFit/>
          </a:bodyPr>
          <a:lstStyle/>
          <a:p>
            <a:pPr marL="285750" indent="-285750" algn="just">
              <a:lnSpc>
                <a:spcPct val="150000"/>
              </a:lnSpc>
              <a:spcAft>
                <a:spcPts val="600"/>
              </a:spcAft>
              <a:buFont typeface="Wingdings" panose="05000000000000000000" pitchFamily="2" charset="2"/>
              <a:buChar char="ü"/>
            </a:pP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乌北</a:t>
            </a:r>
            <a:r>
              <a:rPr lang="en-US" altLang="zh-CN"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五家渠</a:t>
            </a:r>
            <a:r>
              <a:rPr lang="en-US" altLang="zh-CN"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塔城工程投运，提升新疆西北疆地区送出能力</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110</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19</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年</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月）</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algn="just">
              <a:lnSpc>
                <a:spcPct val="150000"/>
              </a:lnSpc>
              <a:spcAft>
                <a:spcPts val="600"/>
              </a:spcAft>
              <a:buFont typeface="Wingdings" panose="05000000000000000000" pitchFamily="2" charset="2"/>
              <a:buChar char="ü"/>
            </a:pP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依据甘肃公司核实的750千伏官东双回线、东白I线等设备输送能力，通过精益化分析，结合对主力水电机组开机方式优化分档，提升武白官东断面输送能力</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8</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0万千瓦；</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19</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年</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3</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月）</a:t>
            </a:r>
            <a:endPar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algn="just">
              <a:lnSpc>
                <a:spcPct val="150000"/>
              </a:lnSpc>
              <a:spcAft>
                <a:spcPts val="600"/>
              </a:spcAft>
              <a:buFont typeface="Wingdings" panose="05000000000000000000" pitchFamily="2" charset="2"/>
              <a:buChar char="ü"/>
            </a:pP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陕北二通道道泾双回线投运，最大提升陕北送出能力</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140万千瓦</a:t>
            </a: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19</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年</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5</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月）</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algn="just">
              <a:lnSpc>
                <a:spcPct val="150000"/>
              </a:lnSpc>
              <a:spcAft>
                <a:spcPts val="600"/>
              </a:spcAft>
              <a:buFont typeface="Wingdings" panose="05000000000000000000" pitchFamily="2" charset="2"/>
              <a:buChar char="ü"/>
            </a:pP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莎车接入工程投运，提升喀什</a:t>
            </a:r>
            <a:r>
              <a:rPr lang="en-US" altLang="zh-CN"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莎车地区送受电能力</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50</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19</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年</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5</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月）</a:t>
            </a:r>
            <a:endPar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algn="just">
              <a:lnSpc>
                <a:spcPct val="150000"/>
              </a:lnSpc>
              <a:spcAft>
                <a:spcPts val="600"/>
              </a:spcAft>
              <a:buFont typeface="Wingdings" panose="05000000000000000000" pitchFamily="2" charset="2"/>
              <a:buChar char="ü"/>
            </a:pP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结合电网实际运行情况和青海水电开机方式，通过对水电开机和塔拉地区新能源出力精细分档，提升武白官东断面输送能力</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10</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0万千瓦；</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19</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年</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6</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月）</a:t>
            </a:r>
            <a:endPar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algn="just">
              <a:lnSpc>
                <a:spcPct val="150000"/>
              </a:lnSpc>
              <a:spcAft>
                <a:spcPts val="600"/>
              </a:spcAft>
              <a:buFont typeface="Wingdings" panose="05000000000000000000" pitchFamily="2" charset="2"/>
              <a:buChar char="ü"/>
            </a:pP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结合和田变接入工程投运，利用系统保护技术、开机方式精细分档，提升</a:t>
            </a:r>
            <a:r>
              <a:rPr sz="1600" dirty="0">
                <a:latin typeface="微软雅黑" panose="020B0503020204020204" pitchFamily="2" charset="-122"/>
                <a:ea typeface="微软雅黑" panose="020B0503020204020204" pitchFamily="2" charset="-122"/>
                <a:sym typeface="微软雅黑" panose="020B0503020204020204" pitchFamily="2" charset="-122"/>
              </a:rPr>
              <a:t>和田地区送受电能力</a:t>
            </a:r>
            <a:r>
              <a:rPr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8万千瓦和19万千瓦</a:t>
            </a:r>
            <a:r>
              <a:rPr lang="zh-CN" sz="1600" dirty="0">
                <a:latin typeface="微软雅黑" panose="020B0503020204020204" pitchFamily="2" charset="-122"/>
                <a:ea typeface="微软雅黑" panose="020B0503020204020204" pitchFamily="2" charset="-122"/>
                <a:sym typeface="微软雅黑" panose="020B0503020204020204" pitchFamily="2" charset="-122"/>
              </a:rPr>
              <a:t>；</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algn="just">
              <a:lnSpc>
                <a:spcPct val="150000"/>
              </a:lnSpc>
              <a:spcAft>
                <a:spcPts val="600"/>
              </a:spcAft>
              <a:buFont typeface="Wingdings" panose="05000000000000000000" pitchFamily="2" charset="2"/>
              <a:buChar char="ü"/>
            </a:pP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结合陕北二通道工程投产，组织完成了陕北稳控联调和投运，将陕北67个场站共540万千瓦新能源纳入紧急控制资源，保证了新能源大发期间稳控系统切机量，增强了火电开机灵活性，通过系统保护技术有效提升陕北送出能力</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210万千瓦</a:t>
            </a: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19</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年</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6</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月）</a:t>
            </a:r>
            <a:endPar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algn="just">
              <a:lnSpc>
                <a:spcPct val="150000"/>
              </a:lnSpc>
              <a:spcAft>
                <a:spcPts val="600"/>
              </a:spcAft>
              <a:buFont typeface="Wingdings" panose="05000000000000000000" pitchFamily="2" charset="2"/>
              <a:buChar char="ü"/>
            </a:pPr>
            <a:endPar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p:nvPr/>
        </p:nvSpPr>
        <p:spPr>
          <a:xfrm>
            <a:off x="9347200" y="6526213"/>
            <a:ext cx="2844800" cy="331787"/>
          </a:xfrm>
          <a:prstGeom prst="rect">
            <a:avLst/>
          </a:prstGeom>
          <a:noFill/>
          <a:ln w="9525">
            <a:noFill/>
          </a:ln>
        </p:spPr>
        <p:txBody>
          <a:bodyPr anchor="t"/>
          <a:lstStyle/>
          <a:p>
            <a:pPr algn="r"/>
            <a:fld id="{9A0DB2DC-4C9A-4742-B13C-FB6460FD3503}" type="slidenum">
              <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rPr>
            </a:fld>
            <a:endPar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endParaRPr>
          </a:p>
        </p:txBody>
      </p:sp>
      <p:grpSp>
        <p:nvGrpSpPr>
          <p:cNvPr id="26627" name="组合 23554"/>
          <p:cNvGrpSpPr/>
          <p:nvPr/>
        </p:nvGrpSpPr>
        <p:grpSpPr>
          <a:xfrm>
            <a:off x="0" y="323850"/>
            <a:ext cx="639763" cy="749300"/>
            <a:chOff x="0" y="0"/>
            <a:chExt cx="480244" cy="564356"/>
          </a:xfrm>
        </p:grpSpPr>
        <p:sp>
          <p:nvSpPr>
            <p:cNvPr id="26628" name="矩形 36"/>
            <p:cNvSpPr/>
            <p:nvPr/>
          </p:nvSpPr>
          <p:spPr>
            <a:xfrm>
              <a:off x="0" y="374"/>
              <a:ext cx="425449" cy="564610"/>
            </a:xfrm>
            <a:prstGeom prst="rect">
              <a:avLst/>
            </a:prstGeom>
            <a:solidFill>
              <a:srgbClr val="803D06"/>
            </a:solidFill>
            <a:ln w="9525">
              <a:noFill/>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6629"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26630" name="矩形 3"/>
          <p:cNvSpPr/>
          <p:nvPr/>
        </p:nvSpPr>
        <p:spPr>
          <a:xfrm>
            <a:off x="641350" y="438150"/>
            <a:ext cx="11115675" cy="521970"/>
          </a:xfrm>
          <a:prstGeom prst="rect">
            <a:avLst/>
          </a:prstGeom>
          <a:noFill/>
          <a:ln w="9525">
            <a:noFill/>
          </a:ln>
        </p:spPr>
        <p:txBody>
          <a:bodyPr anchor="t">
            <a:spAutoFit/>
          </a:bodyPr>
          <a:lstStyle/>
          <a:p>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新能源发电分析及消纳措施</a:t>
            </a:r>
            <a:endParaRPr lang="zh-CN" altLang="zh-CN" sz="28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6631" name="Rectangle 3"/>
          <p:cNvSpPr/>
          <p:nvPr/>
        </p:nvSpPr>
        <p:spPr>
          <a:xfrm>
            <a:off x="12700" y="1066800"/>
            <a:ext cx="10972800" cy="504825"/>
          </a:xfrm>
          <a:prstGeom prst="rect">
            <a:avLst/>
          </a:prstGeom>
          <a:noFill/>
          <a:ln w="9525">
            <a:noFill/>
          </a:ln>
        </p:spPr>
        <p:txBody>
          <a:bodyPr anchor="t"/>
          <a:lstStyle/>
          <a:p>
            <a:pPr indent="625475">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（二）新能源消纳措施</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26632" name="矩形 20"/>
          <p:cNvSpPr/>
          <p:nvPr/>
        </p:nvSpPr>
        <p:spPr>
          <a:xfrm>
            <a:off x="739775" y="1968500"/>
            <a:ext cx="10806113" cy="506413"/>
          </a:xfrm>
          <a:prstGeom prst="rect">
            <a:avLst/>
          </a:prstGeom>
          <a:noFill/>
          <a:ln w="9525">
            <a:noFill/>
          </a:ln>
        </p:spPr>
        <p:txBody>
          <a:bodyPr wrap="square" anchor="t">
            <a:spAutoFit/>
          </a:bodyPr>
          <a:lstStyle/>
          <a:p>
            <a:pPr algn="just">
              <a:lnSpc>
                <a:spcPct val="150000"/>
              </a:lnSpc>
              <a:spcAft>
                <a:spcPts val="600"/>
              </a:spcAft>
              <a:buFont typeface="Wingdings" panose="05000000000000000000" pitchFamily="2" charset="2"/>
              <a:buNone/>
            </a:pPr>
            <a:r>
              <a:rPr lang="en-US" altLang="zh-CN"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a:t>
            </a:r>
            <a:endParaRPr lang="zh-CN" altLang="en-US"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6633" name="Rectangle 3"/>
          <p:cNvSpPr/>
          <p:nvPr/>
        </p:nvSpPr>
        <p:spPr>
          <a:xfrm>
            <a:off x="739775" y="1562100"/>
            <a:ext cx="10375900" cy="504825"/>
          </a:xfrm>
          <a:prstGeom prst="rect">
            <a:avLst/>
          </a:prstGeom>
          <a:noFill/>
          <a:ln w="9525">
            <a:noFill/>
          </a:ln>
        </p:spPr>
        <p:txBody>
          <a:bodyPr anchor="t"/>
          <a:lstStyle/>
          <a:p>
            <a:pPr indent="625475">
              <a:lnSpc>
                <a:spcPct val="120000"/>
              </a:lnSpc>
              <a:spcBef>
                <a:spcPct val="20000"/>
              </a:spcBef>
              <a:buFont typeface="Wingdings" panose="05000000000000000000" pitchFamily="2" charset="2"/>
              <a:buChar char="Ø"/>
            </a:pPr>
            <a:r>
              <a:rPr lang="zh-CN" altLang="en-US" sz="2000" b="1" dirty="0">
                <a:latin typeface="黑体" panose="02010609060101010101" pitchFamily="1" charset="-122"/>
                <a:ea typeface="黑体" panose="02010609060101010101" pitchFamily="1" charset="-122"/>
                <a:sym typeface="黑体" panose="02010609060101010101" pitchFamily="1" charset="-122"/>
              </a:rPr>
              <a:t>持续提升通道输送能力</a:t>
            </a:r>
            <a:endParaRPr lang="zh-CN" altLang="en-US" sz="2000" b="1" dirty="0">
              <a:solidFill>
                <a:srgbClr val="7030A0"/>
              </a:solidFill>
              <a:latin typeface="黑体" panose="02010609060101010101" pitchFamily="1" charset="-122"/>
              <a:ea typeface="黑体" panose="02010609060101010101" pitchFamily="1" charset="-122"/>
              <a:sym typeface="黑体" panose="02010609060101010101" pitchFamily="1" charset="-122"/>
            </a:endParaRPr>
          </a:p>
        </p:txBody>
      </p:sp>
      <p:sp>
        <p:nvSpPr>
          <p:cNvPr id="26634" name="矩形 20"/>
          <p:cNvSpPr/>
          <p:nvPr/>
        </p:nvSpPr>
        <p:spPr>
          <a:xfrm>
            <a:off x="692150" y="2016125"/>
            <a:ext cx="10807700" cy="4907915"/>
          </a:xfrm>
          <a:prstGeom prst="rect">
            <a:avLst/>
          </a:prstGeom>
          <a:noFill/>
          <a:ln w="9525">
            <a:noFill/>
          </a:ln>
        </p:spPr>
        <p:txBody>
          <a:bodyPr wrap="square" anchor="t">
            <a:spAutoFit/>
          </a:bodyPr>
          <a:lstStyle/>
          <a:p>
            <a:pPr marL="285750" indent="-285750" algn="just">
              <a:lnSpc>
                <a:spcPct val="150000"/>
              </a:lnSpc>
              <a:spcAft>
                <a:spcPts val="600"/>
              </a:spcAft>
              <a:buFont typeface="Wingdings" panose="05000000000000000000" pitchFamily="2" charset="2"/>
              <a:buChar char="ü"/>
            </a:pP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结合祁韶直流动态电压调整策略实施及近区风电</a:t>
            </a:r>
            <a:r>
              <a:rPr lang="en-US" altLang="zh-CN" sz="1600" dirty="0">
                <a:latin typeface="微软雅黑" panose="020B0503020204020204" pitchFamily="2" charset="-122"/>
                <a:ea typeface="微软雅黑" panose="020B0503020204020204" pitchFamily="2" charset="-122"/>
                <a:sym typeface="微软雅黑" panose="020B0503020204020204" pitchFamily="2" charset="-122"/>
              </a:rPr>
              <a:t>1.3p.u.</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改造情况，优化了祁韶近区风电运行控制原则，提升直流全压</a:t>
            </a:r>
            <a:r>
              <a:rPr lang="en-US" altLang="zh-CN" sz="1600" dirty="0">
                <a:latin typeface="微软雅黑" panose="020B0503020204020204" pitchFamily="2" charset="-122"/>
                <a:ea typeface="微软雅黑" panose="020B0503020204020204" pitchFamily="2" charset="-122"/>
                <a:sym typeface="微软雅黑" panose="020B0503020204020204" pitchFamily="2" charset="-122"/>
              </a:rPr>
              <a:t>500</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万千瓦运行方式下近区风电最大出力</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20</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、提升直流降压</a:t>
            </a:r>
            <a:r>
              <a:rPr lang="en-US" altLang="zh-CN" sz="1600" dirty="0">
                <a:latin typeface="微软雅黑" panose="020B0503020204020204" pitchFamily="2" charset="-122"/>
                <a:ea typeface="微软雅黑" panose="020B0503020204020204" pitchFamily="2" charset="-122"/>
                <a:sym typeface="微软雅黑" panose="020B0503020204020204" pitchFamily="2" charset="-122"/>
              </a:rPr>
              <a:t>500</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万千瓦运行方式下近区风电最大出力</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130</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19</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年</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10</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月）</a:t>
            </a:r>
            <a:endParaRPr lang="zh-CN" altLang="en-US" sz="1600" dirty="0">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algn="just">
              <a:lnSpc>
                <a:spcPct val="150000"/>
              </a:lnSpc>
              <a:spcAft>
                <a:spcPts val="600"/>
              </a:spcAft>
              <a:buFont typeface="Wingdings" panose="05000000000000000000" pitchFamily="2" charset="2"/>
              <a:buChar char="ü"/>
            </a:pP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结合</a:t>
            </a:r>
            <a:r>
              <a:rPr lang="en-US" altLang="zh-CN" sz="1600" dirty="0">
                <a:latin typeface="微软雅黑" panose="020B0503020204020204" pitchFamily="2" charset="-122"/>
                <a:ea typeface="微软雅黑" panose="020B0503020204020204" pitchFamily="2" charset="-122"/>
                <a:sym typeface="微软雅黑" panose="020B0503020204020204" pitchFamily="2" charset="-122"/>
              </a:rPr>
              <a:t>750</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千伏河白线投运，优化新疆与西北联网通道运行控制方案，提升河鱼断面正向输送能力</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60</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，提升河鱼断面反向输送能力</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90</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，提升武白官东断面（随着河白线投运拓展为河白武白官东断面）输送能力至</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850</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19</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年</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10</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月）</a:t>
            </a:r>
            <a:endParaRPr lang="zh-CN" altLang="en-US" sz="1600" dirty="0">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algn="just">
              <a:lnSpc>
                <a:spcPct val="150000"/>
              </a:lnSpc>
              <a:spcAft>
                <a:spcPts val="600"/>
              </a:spcAft>
              <a:buFont typeface="Wingdings" panose="05000000000000000000" pitchFamily="2" charset="2"/>
              <a:buChar char="ü"/>
            </a:pP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河西补强工程投运后，提升新疆外送断面最大</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100万千瓦</a:t>
            </a: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，受电最大提升</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50万千瓦</a:t>
            </a: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，高鱼、泉鱼断面正向最大提升</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170万千瓦</a:t>
            </a: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，反向最大提升</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300万千瓦</a:t>
            </a: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sz="1600" dirty="0">
                <a:latin typeface="微软雅黑" panose="020B0503020204020204" pitchFamily="2" charset="-122"/>
                <a:ea typeface="微软雅黑" panose="020B0503020204020204" pitchFamily="2" charset="-122"/>
                <a:sym typeface="微软雅黑" panose="020B0503020204020204" pitchFamily="2" charset="-122"/>
              </a:rPr>
              <a:t>河鱼</a:t>
            </a:r>
            <a:r>
              <a:rPr lang="zh-CN" sz="1600" dirty="0">
                <a:latin typeface="微软雅黑" panose="020B0503020204020204" pitchFamily="2" charset="-122"/>
                <a:ea typeface="微软雅黑" panose="020B0503020204020204" pitchFamily="2" charset="-122"/>
                <a:sym typeface="微软雅黑" panose="020B0503020204020204" pitchFamily="2" charset="-122"/>
              </a:rPr>
              <a:t>断面</a:t>
            </a:r>
            <a:r>
              <a:rPr sz="1600" dirty="0">
                <a:latin typeface="微软雅黑" panose="020B0503020204020204" pitchFamily="2" charset="-122"/>
                <a:ea typeface="微软雅黑" panose="020B0503020204020204" pitchFamily="2" charset="-122"/>
                <a:sym typeface="微软雅黑" panose="020B0503020204020204" pitchFamily="2" charset="-122"/>
              </a:rPr>
              <a:t>正向最大提升</a:t>
            </a:r>
            <a:r>
              <a:rPr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310万千瓦</a:t>
            </a:r>
            <a:r>
              <a:rPr sz="1600" dirty="0">
                <a:latin typeface="微软雅黑" panose="020B0503020204020204" pitchFamily="2" charset="-122"/>
                <a:ea typeface="微软雅黑" panose="020B0503020204020204" pitchFamily="2" charset="-122"/>
                <a:sym typeface="微软雅黑" panose="020B0503020204020204" pitchFamily="2" charset="-122"/>
              </a:rPr>
              <a:t>，反向最大提升</a:t>
            </a:r>
            <a:r>
              <a:rPr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300万千瓦</a:t>
            </a: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19</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年</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12</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月）</a:t>
            </a:r>
            <a:endPar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algn="just">
              <a:lnSpc>
                <a:spcPct val="150000"/>
              </a:lnSpc>
              <a:spcAft>
                <a:spcPts val="600"/>
              </a:spcAft>
              <a:buFont typeface="Wingdings" panose="05000000000000000000" pitchFamily="2" charset="2"/>
              <a:buChar char="ü"/>
            </a:pP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西宁第三台主变投运后，通过精益化分析，实施负荷侧调控能力提升措施，最大提升青海月塔宁送出断面</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5万千瓦、</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青海受电断面</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30</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19</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年</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12</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月）</a:t>
            </a:r>
            <a:endPar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algn="just">
              <a:lnSpc>
                <a:spcPct val="150000"/>
              </a:lnSpc>
              <a:spcAft>
                <a:spcPts val="600"/>
              </a:spcAft>
              <a:buFont typeface="Wingdings" panose="05000000000000000000" pitchFamily="2" charset="2"/>
              <a:buChar char="ü"/>
            </a:pP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六盘山第二台主变投运后， 优化电磁环网运行方式，南北断面与东西断面解耦。</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19</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年</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12</a:t>
            </a:r>
            <a:r>
              <a:rPr lang="zh-CN" altLang="en-US"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月）</a:t>
            </a:r>
            <a:endPar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algn="just">
              <a:lnSpc>
                <a:spcPct val="150000"/>
              </a:lnSpc>
              <a:spcAft>
                <a:spcPts val="600"/>
              </a:spcAft>
              <a:buFont typeface="Wingdings" panose="05000000000000000000" pitchFamily="2" charset="2"/>
              <a:buChar char="ü"/>
            </a:pPr>
            <a:endPar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p:nvPr/>
        </p:nvSpPr>
        <p:spPr>
          <a:xfrm>
            <a:off x="9347200" y="6526213"/>
            <a:ext cx="2844800" cy="331787"/>
          </a:xfrm>
          <a:prstGeom prst="rect">
            <a:avLst/>
          </a:prstGeom>
          <a:noFill/>
          <a:ln w="9525">
            <a:noFill/>
          </a:ln>
        </p:spPr>
        <p:txBody>
          <a:bodyPr anchor="t"/>
          <a:lstStyle/>
          <a:p>
            <a:pPr marL="342900" indent="-342900" algn="r"/>
            <a:fld id="{9A0DB2DC-4C9A-4742-B13C-FB6460FD3503}" type="slidenum">
              <a:rPr lang="en-US" altLang="zh-CN" sz="1400" b="1" dirty="0">
                <a:solidFill>
                  <a:srgbClr val="000000"/>
                </a:solidFill>
                <a:latin typeface="Calibri" panose="020F0502020204030204" pitchFamily="2" charset="0"/>
                <a:ea typeface="黑体" panose="02010609060101010101" pitchFamily="1" charset="-122"/>
              </a:rPr>
            </a:fld>
            <a:endPar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endParaRPr>
          </a:p>
        </p:txBody>
      </p:sp>
      <p:grpSp>
        <p:nvGrpSpPr>
          <p:cNvPr id="27651" name="组合 24578"/>
          <p:cNvGrpSpPr/>
          <p:nvPr/>
        </p:nvGrpSpPr>
        <p:grpSpPr>
          <a:xfrm>
            <a:off x="0" y="323850"/>
            <a:ext cx="639763" cy="749300"/>
            <a:chOff x="0" y="0"/>
            <a:chExt cx="480244" cy="564356"/>
          </a:xfrm>
        </p:grpSpPr>
        <p:sp>
          <p:nvSpPr>
            <p:cNvPr id="27652"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27653" name="直接连接符 37"/>
            <p:cNvSpPr/>
            <p:nvPr/>
          </p:nvSpPr>
          <p:spPr>
            <a:xfrm>
              <a:off x="481012" y="374"/>
              <a:ext cx="1" cy="564610"/>
            </a:xfrm>
            <a:prstGeom prst="line">
              <a:avLst/>
            </a:prstGeom>
            <a:ln w="28575" cap="flat" cmpd="sng">
              <a:solidFill>
                <a:srgbClr val="595959"/>
              </a:solidFill>
              <a:prstDash val="solid"/>
              <a:round/>
              <a:headEnd type="none" w="med" len="med"/>
              <a:tailEnd type="none" w="med" len="med"/>
            </a:ln>
          </p:spPr>
        </p:sp>
      </p:grpSp>
      <p:sp>
        <p:nvSpPr>
          <p:cNvPr id="27654" name="矩形 3"/>
          <p:cNvSpPr/>
          <p:nvPr/>
        </p:nvSpPr>
        <p:spPr>
          <a:xfrm>
            <a:off x="695325" y="500063"/>
            <a:ext cx="9756775" cy="953135"/>
          </a:xfrm>
          <a:prstGeom prst="rect">
            <a:avLst/>
          </a:prstGeom>
          <a:noFill/>
          <a:ln w="9525">
            <a:noFill/>
          </a:ln>
        </p:spPr>
        <p:txBody>
          <a:bodyPr wrap="square" anchor="t">
            <a:spAutoFit/>
          </a:bodyPr>
          <a:lstStyle/>
          <a:p>
            <a:pPr marL="342900" indent="-342900"/>
            <a:r>
              <a:rPr lang="zh-CN" altLang="en-US" sz="2800" b="1" dirty="0">
                <a:latin typeface="微软雅黑" panose="020B0503020204020204" pitchFamily="2" charset="-122"/>
                <a:ea typeface="微软雅黑" panose="020B0503020204020204" pitchFamily="2" charset="-122"/>
                <a:sym typeface="微软雅黑" panose="020B0503020204020204" pitchFamily="2" charset="-122"/>
              </a:rPr>
              <a:t>新能源发电分析及消纳措施</a:t>
            </a:r>
            <a:endParaRPr lang="zh-CN" altLang="zh-CN" sz="28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a:p>
            <a:pPr marL="342900" indent="-342900"/>
            <a:r>
              <a:rPr lang="zh-CN" altLang="en-US" sz="28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 </a:t>
            </a:r>
            <a:endParaRPr lang="zh-CN" altLang="en-US" sz="2800" b="1"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7655" name="Rectangle 3"/>
          <p:cNvSpPr/>
          <p:nvPr/>
        </p:nvSpPr>
        <p:spPr>
          <a:xfrm>
            <a:off x="587375" y="1066800"/>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（二）新能源消纳措施</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27656" name="Text Box 215"/>
          <p:cNvSpPr/>
          <p:nvPr/>
        </p:nvSpPr>
        <p:spPr>
          <a:xfrm>
            <a:off x="635000" y="1609725"/>
            <a:ext cx="10731500" cy="3415030"/>
          </a:xfrm>
          <a:prstGeom prst="rect">
            <a:avLst/>
          </a:prstGeom>
          <a:noFill/>
          <a:ln w="9525">
            <a:noFill/>
          </a:ln>
        </p:spPr>
        <p:txBody>
          <a:bodyPr wrap="square" anchor="t">
            <a:spAutoFit/>
          </a:bodyPr>
          <a:lstStyle/>
          <a:p>
            <a:pPr marL="285750" indent="-285750" algn="just">
              <a:lnSpc>
                <a:spcPct val="200000"/>
              </a:lnSpc>
              <a:buFont typeface="Wingdings" panose="05000000000000000000" pitchFamily="2" charset="2"/>
              <a:buChar char="Ø"/>
            </a:pPr>
            <a:r>
              <a:rPr lang="zh-CN" altLang="en-US" dirty="0">
                <a:latin typeface="微软雅黑" panose="020B0503020204020204" pitchFamily="2" charset="-122"/>
                <a:ea typeface="微软雅黑" panose="020B0503020204020204" pitchFamily="2" charset="-122"/>
                <a:sym typeface="微软雅黑" panose="020B0503020204020204" pitchFamily="2" charset="-122"/>
              </a:rPr>
              <a:t> </a:t>
            </a:r>
            <a:r>
              <a:rPr lang="zh-CN" altLang="en-US" b="1" dirty="0">
                <a:latin typeface="微软雅黑" panose="020B0503020204020204" pitchFamily="2" charset="-122"/>
                <a:ea typeface="微软雅黑" panose="020B0503020204020204" pitchFamily="2" charset="-122"/>
                <a:sym typeface="微软雅黑" panose="020B0503020204020204" pitchFamily="2" charset="-122"/>
              </a:rPr>
              <a:t>加快推进新能源机组涉网性能提升</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algn="just">
              <a:lnSpc>
                <a:spcPct val="200000"/>
              </a:lnSpc>
              <a:buFont typeface="Wingdings" panose="05000000000000000000" pitchFamily="2" charset="2"/>
              <a:buChar char="ü"/>
            </a:pP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有序推进风机耐高压能力改造。截至</a:t>
            </a:r>
            <a:r>
              <a:rPr lang="en-US" altLang="zh-CN"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12</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月底，西北电网风机耐受1.3p.u.高电压穿越能力改造规模达到</a:t>
            </a:r>
            <a:r>
              <a:rPr lang="en-US" altLang="zh-CN"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2998</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，祁韶直流近区风机耐受1.3p.u.高电压穿越能力改造规模达到</a:t>
            </a:r>
            <a:r>
              <a:rPr lang="en-US" altLang="zh-CN"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621</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endPar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algn="just">
              <a:lnSpc>
                <a:spcPct val="200000"/>
              </a:lnSpc>
              <a:buFont typeface="Wingdings" panose="05000000000000000000" pitchFamily="2" charset="2"/>
              <a:buChar char="ü"/>
            </a:pPr>
            <a:r>
              <a:rPr lang="zh-CN" altLang="en-US"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全面</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推进新能源快速频率响应功能推广应用工作。</a:t>
            </a:r>
            <a:r>
              <a:rPr lang="zh-CN" altLang="en-US"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截至</a:t>
            </a:r>
            <a:r>
              <a:rPr lang="en-US" altLang="zh-CN"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12</a:t>
            </a:r>
            <a:r>
              <a:rPr lang="zh-CN" altLang="en-US"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月底，共计</a:t>
            </a:r>
            <a:r>
              <a:rPr lang="en-US" altLang="zh-CN"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208</a:t>
            </a:r>
            <a:r>
              <a:rPr lang="zh-CN" altLang="en-US"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家</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新能源场站</a:t>
            </a:r>
            <a:r>
              <a:rPr lang="zh-CN" altLang="en-US"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完成</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改造，</a:t>
            </a:r>
            <a:r>
              <a:rPr lang="zh-CN" altLang="en-US"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容量</a:t>
            </a:r>
            <a:r>
              <a:rPr lang="en-US" altLang="zh-CN"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1246.7</a:t>
            </a:r>
            <a:r>
              <a:rPr lang="zh-CN" altLang="en-US" dirty="0" smtClean="0">
                <a:latin typeface="微软雅黑" panose="020B0503020204020204" pitchFamily="2" charset="-122"/>
                <a:ea typeface="微软雅黑" panose="020B0503020204020204" pitchFamily="2" charset="-122"/>
                <a:sym typeface="微软雅黑" panose="020B0503020204020204" pitchFamily="2" charset="-122"/>
              </a:rPr>
              <a:t>万</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千瓦，</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占</a:t>
            </a:r>
            <a:r>
              <a:rPr lang="zh-CN" altLang="en-US"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比</a:t>
            </a:r>
            <a:r>
              <a:rPr lang="en-US" altLang="zh-CN"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72.98%</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；其中，</a:t>
            </a:r>
            <a:r>
              <a:rPr lang="en-US" altLang="zh-CN"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132</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家</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新能源场站快速频率响应功能通过审核认定，占</a:t>
            </a:r>
            <a:r>
              <a:rPr lang="zh-CN" altLang="en-US"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比</a:t>
            </a:r>
            <a:r>
              <a:rPr lang="en-US" altLang="zh-CN"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46.32%</a:t>
            </a:r>
            <a:r>
              <a:rPr lang="zh-CN" altLang="en-US"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总</a:t>
            </a:r>
            <a:r>
              <a:rPr lang="zh-CN" altLang="en-US"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容量</a:t>
            </a:r>
            <a:r>
              <a:rPr lang="en-US" altLang="zh-CN"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756.97</a:t>
            </a:r>
            <a:r>
              <a:rPr lang="zh-CN" altLang="en-US"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a:t>
            </a:r>
            <a:r>
              <a:rPr lang="zh-CN" altLang="en-US"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千瓦。</a:t>
            </a:r>
            <a:endParaRPr lang="zh-CN" altLang="en-US"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MH_Others_1"/>
          <p:cNvSpPr/>
          <p:nvPr/>
        </p:nvSpPr>
        <p:spPr>
          <a:xfrm>
            <a:off x="1416050" y="2051050"/>
            <a:ext cx="1144588" cy="3524250"/>
          </a:xfrm>
          <a:prstGeom prst="rect">
            <a:avLst/>
          </a:prstGeom>
          <a:noFill/>
          <a:ln w="9525">
            <a:noFill/>
          </a:ln>
        </p:spPr>
        <p:txBody>
          <a:bodyPr anchor="t"/>
          <a:lstStyle/>
          <a:p>
            <a:pPr marL="342900" indent="-342900"/>
            <a:r>
              <a:rPr lang="en-US" altLang="zh-CN" sz="4800" dirty="0">
                <a:solidFill>
                  <a:srgbClr val="F2DCDB"/>
                </a:solidFill>
                <a:latin typeface="微软雅黑" panose="020B0503020204020204" pitchFamily="2" charset="-122"/>
                <a:ea typeface="微软雅黑" panose="020B0503020204020204" pitchFamily="2" charset="-122"/>
                <a:sym typeface="微软雅黑" panose="020B0503020204020204" pitchFamily="2" charset="-122"/>
              </a:rPr>
              <a:t>Contents</a:t>
            </a:r>
            <a:endParaRPr lang="en-US" altLang="zh-CN" sz="4800" dirty="0">
              <a:solidFill>
                <a:srgbClr val="F2DCDB"/>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30723" name="MH_Others_2"/>
          <p:cNvPicPr/>
          <p:nvPr/>
        </p:nvPicPr>
        <p:blipFill>
          <a:blip r:embed="rId1"/>
          <a:stretch>
            <a:fillRect/>
          </a:stretch>
        </p:blipFill>
        <p:spPr>
          <a:xfrm>
            <a:off x="438150" y="438150"/>
            <a:ext cx="2698750" cy="1530350"/>
          </a:xfrm>
          <a:prstGeom prst="rect">
            <a:avLst/>
          </a:prstGeom>
          <a:noFill/>
          <a:ln w="9525">
            <a:noFill/>
          </a:ln>
        </p:spPr>
      </p:pic>
      <p:sp>
        <p:nvSpPr>
          <p:cNvPr id="30724" name="MH_Others_3"/>
          <p:cNvSpPr/>
          <p:nvPr/>
        </p:nvSpPr>
        <p:spPr>
          <a:xfrm>
            <a:off x="300038" y="1839913"/>
            <a:ext cx="1304925" cy="979487"/>
          </a:xfrm>
          <a:prstGeom prst="ellipse">
            <a:avLst/>
          </a:prstGeom>
          <a:noFill/>
          <a:ln w="9525">
            <a:noFill/>
          </a:ln>
        </p:spPr>
        <p:txBody>
          <a:bodyPr anchor="ctr"/>
          <a:lstStyle/>
          <a:p>
            <a:pPr marL="342900" indent="-342900" algn="ctr"/>
            <a:r>
              <a:rPr lang="zh-CN" altLang="en-US" sz="6600" b="1" dirty="0">
                <a:solidFill>
                  <a:schemeClr val="accent2"/>
                </a:solidFill>
                <a:latin typeface="微软雅黑" panose="020B0503020204020204" pitchFamily="2" charset="-122"/>
                <a:ea typeface="微软雅黑" panose="020B0503020204020204" pitchFamily="2" charset="-122"/>
                <a:sym typeface="微软雅黑" panose="020B0503020204020204" pitchFamily="2" charset="-122"/>
              </a:rPr>
              <a:t>录</a:t>
            </a:r>
            <a:endParaRPr lang="zh-CN" altLang="en-US" sz="6600" b="1" dirty="0">
              <a:solidFill>
                <a:schemeClr val="accent2"/>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0725" name="Rectangle 6"/>
          <p:cNvSpPr/>
          <p:nvPr/>
        </p:nvSpPr>
        <p:spPr>
          <a:xfrm>
            <a:off x="9347200" y="6526213"/>
            <a:ext cx="2844800" cy="331787"/>
          </a:xfrm>
          <a:prstGeom prst="rect">
            <a:avLst/>
          </a:prstGeom>
          <a:noFill/>
          <a:ln w="9525">
            <a:noFill/>
          </a:ln>
        </p:spPr>
        <p:txBody>
          <a:bodyPr anchor="t"/>
          <a:lstStyle/>
          <a:p>
            <a:pPr marL="342900" indent="-342900" algn="r"/>
            <a:fld id="{9A0DB2DC-4C9A-4742-B13C-FB6460FD3503}" type="slidenum">
              <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rPr>
            </a:fld>
            <a:endPar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endParaRPr>
          </a:p>
        </p:txBody>
      </p:sp>
      <p:sp>
        <p:nvSpPr>
          <p:cNvPr id="30726" name="矩形 24"/>
          <p:cNvSpPr/>
          <p:nvPr/>
        </p:nvSpPr>
        <p:spPr>
          <a:xfrm>
            <a:off x="3381375" y="1143000"/>
            <a:ext cx="7899400" cy="4030980"/>
          </a:xfrm>
          <a:prstGeom prst="rect">
            <a:avLst/>
          </a:prstGeom>
          <a:noFill/>
          <a:ln w="9525">
            <a:noFill/>
          </a:ln>
        </p:spPr>
        <p:txBody>
          <a:bodyPr anchor="t">
            <a:spAutoFit/>
          </a:bodyPr>
          <a:lstStyle/>
          <a:p>
            <a:pPr marL="742950" lvl="1" indent="-285750" eaLnBrk="0" fontAlgn="b" hangingPunct="0">
              <a:lnSpc>
                <a:spcPct val="200000"/>
              </a:lnSpc>
            </a:pPr>
            <a:r>
              <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一、新能源消纳总体情况</a:t>
            </a:r>
            <a:endParaRPr lang="en-US" altLang="zh-CN" sz="3200" b="1" dirty="0">
              <a:solidFill>
                <a:srgbClr val="000000"/>
              </a:solidFill>
              <a:latin typeface="黑体" panose="02010609060101010101" pitchFamily="1" charset="-122"/>
              <a:ea typeface="黑体" panose="02010609060101010101" pitchFamily="1" charset="-122"/>
              <a:sym typeface="黑体" panose="02010609060101010101" pitchFamily="1" charset="-122"/>
            </a:endParaRPr>
          </a:p>
          <a:p>
            <a:pPr marL="742950" lvl="1" indent="-285750" eaLnBrk="0" fontAlgn="b" hangingPunct="0">
              <a:lnSpc>
                <a:spcPct val="200000"/>
              </a:lnSpc>
            </a:pPr>
            <a:r>
              <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二、新能源发电分析及消纳措施</a:t>
            </a:r>
            <a:endParaRPr lang="en-US" altLang="zh-CN" sz="3200" b="1" dirty="0">
              <a:solidFill>
                <a:srgbClr val="000000"/>
              </a:solidFill>
              <a:latin typeface="黑体" panose="02010609060101010101" pitchFamily="1" charset="-122"/>
              <a:ea typeface="黑体" panose="02010609060101010101" pitchFamily="1" charset="-122"/>
              <a:sym typeface="黑体" panose="02010609060101010101" pitchFamily="1" charset="-122"/>
            </a:endParaRPr>
          </a:p>
          <a:p>
            <a:pPr marL="742950" lvl="1" indent="-285750" eaLnBrk="0" fontAlgn="b" hangingPunct="0">
              <a:lnSpc>
                <a:spcPct val="200000"/>
              </a:lnSpc>
            </a:pPr>
            <a:r>
              <a:rPr lang="zh-CN" altLang="en-US" sz="3200" b="1" dirty="0">
                <a:solidFill>
                  <a:srgbClr val="0000CC"/>
                </a:solidFill>
                <a:latin typeface="黑体" panose="02010609060101010101" pitchFamily="1" charset="-122"/>
                <a:ea typeface="黑体" panose="02010609060101010101" pitchFamily="1" charset="-122"/>
                <a:sym typeface="黑体" panose="02010609060101010101" pitchFamily="1" charset="-122"/>
              </a:rPr>
              <a:t>三、新能源限电分析及评价报告</a:t>
            </a:r>
            <a:endParaRPr lang="en-US" altLang="zh-CN" sz="3200" b="1" dirty="0">
              <a:solidFill>
                <a:srgbClr val="FF0000"/>
              </a:solidFill>
              <a:latin typeface="黑体" panose="02010609060101010101" pitchFamily="1" charset="-122"/>
              <a:ea typeface="黑体" panose="02010609060101010101" pitchFamily="1" charset="-122"/>
              <a:sym typeface="黑体" panose="02010609060101010101" pitchFamily="1" charset="-122"/>
            </a:endParaRPr>
          </a:p>
          <a:p>
            <a:pPr marL="742950" lvl="1" indent="-285750" eaLnBrk="0" fontAlgn="b" hangingPunct="0">
              <a:lnSpc>
                <a:spcPct val="200000"/>
              </a:lnSpc>
            </a:pPr>
            <a:r>
              <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四、一月份消纳预测及后续工作计划</a:t>
            </a:r>
            <a:endPar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70" name="Picture 56"/>
          <p:cNvPicPr>
            <a:picLocks noChangeAspect="1"/>
          </p:cNvPicPr>
          <p:nvPr/>
        </p:nvPicPr>
        <p:blipFill>
          <a:blip r:embed="rId1"/>
          <a:stretch>
            <a:fillRect/>
          </a:stretch>
        </p:blipFill>
        <p:spPr>
          <a:xfrm>
            <a:off x="119063" y="1336675"/>
            <a:ext cx="9167812" cy="5500688"/>
          </a:xfrm>
          <a:prstGeom prst="rect">
            <a:avLst/>
          </a:prstGeom>
          <a:noFill/>
          <a:ln w="9525">
            <a:noFill/>
          </a:ln>
        </p:spPr>
      </p:pic>
      <p:cxnSp>
        <p:nvCxnSpPr>
          <p:cNvPr id="32771" name="AutoShape 58"/>
          <p:cNvCxnSpPr/>
          <p:nvPr/>
        </p:nvCxnSpPr>
        <p:spPr>
          <a:xfrm flipH="1" flipV="1">
            <a:off x="4727575" y="2349500"/>
            <a:ext cx="731838" cy="647700"/>
          </a:xfrm>
          <a:prstGeom prst="straightConnector1">
            <a:avLst/>
          </a:prstGeom>
          <a:ln w="38100" cap="flat" cmpd="sng">
            <a:solidFill>
              <a:schemeClr val="accent1"/>
            </a:solidFill>
            <a:prstDash val="solid"/>
            <a:round/>
            <a:headEnd type="none" w="med" len="med"/>
            <a:tailEnd type="none" w="med" len="med"/>
          </a:ln>
        </p:spPr>
      </p:cxnSp>
      <p:sp>
        <p:nvSpPr>
          <p:cNvPr id="32772" name="直接连接符 2"/>
          <p:cNvSpPr/>
          <p:nvPr/>
        </p:nvSpPr>
        <p:spPr>
          <a:xfrm flipV="1">
            <a:off x="6935788" y="3203575"/>
            <a:ext cx="647700" cy="663575"/>
          </a:xfrm>
          <a:prstGeom prst="line">
            <a:avLst/>
          </a:prstGeom>
          <a:ln w="25400" cap="flat" cmpd="sng">
            <a:solidFill>
              <a:schemeClr val="accent1"/>
            </a:solidFill>
            <a:prstDash val="solid"/>
            <a:miter/>
            <a:headEnd type="none" w="med" len="med"/>
            <a:tailEnd type="none" w="med" len="med"/>
          </a:ln>
        </p:spPr>
      </p:sp>
      <p:sp>
        <p:nvSpPr>
          <p:cNvPr id="32773" name="直接连接符 82"/>
          <p:cNvSpPr/>
          <p:nvPr/>
        </p:nvSpPr>
        <p:spPr>
          <a:xfrm>
            <a:off x="23813" y="2349500"/>
            <a:ext cx="4737100" cy="6350"/>
          </a:xfrm>
          <a:prstGeom prst="line">
            <a:avLst/>
          </a:prstGeom>
          <a:ln w="38100" cap="flat" cmpd="sng">
            <a:solidFill>
              <a:schemeClr val="accent1"/>
            </a:solidFill>
            <a:prstDash val="solid"/>
            <a:round/>
            <a:headEnd type="none" w="med" len="med"/>
            <a:tailEnd type="none" w="med" len="med"/>
          </a:ln>
        </p:spPr>
      </p:sp>
      <p:sp>
        <p:nvSpPr>
          <p:cNvPr id="32774" name="椭圆 78"/>
          <p:cNvSpPr/>
          <p:nvPr/>
        </p:nvSpPr>
        <p:spPr>
          <a:xfrm>
            <a:off x="5513388" y="4867275"/>
            <a:ext cx="744537" cy="696913"/>
          </a:xfrm>
          <a:prstGeom prst="ellipse">
            <a:avLst/>
          </a:prstGeom>
          <a:solidFill>
            <a:srgbClr val="FFCA00"/>
          </a:solidFill>
          <a:ln w="9525" cap="flat" cmpd="sng">
            <a:solidFill>
              <a:srgbClr val="FFCB01"/>
            </a:solidFill>
            <a:prstDash val="solid"/>
            <a:miter/>
            <a:headEnd type="none" w="med" len="med"/>
            <a:tailEnd type="none" w="med" len="med"/>
          </a:ln>
        </p:spPr>
        <p:txBody>
          <a:bodyPr anchor="t"/>
          <a:lstStyle/>
          <a:p>
            <a:endParaRPr lang="zh-CN" altLang="zh-CN" b="1">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775" name="椭圆 79"/>
          <p:cNvSpPr/>
          <p:nvPr/>
        </p:nvSpPr>
        <p:spPr>
          <a:xfrm>
            <a:off x="7512050" y="4592638"/>
            <a:ext cx="877888" cy="804862"/>
          </a:xfrm>
          <a:prstGeom prst="ellipse">
            <a:avLst/>
          </a:prstGeom>
          <a:solidFill>
            <a:srgbClr val="FFD300"/>
          </a:solidFill>
          <a:ln w="9525" cap="flat" cmpd="sng">
            <a:solidFill>
              <a:srgbClr val="FFCE01"/>
            </a:solidFill>
            <a:prstDash val="solid"/>
            <a:miter/>
            <a:headEnd type="none" w="med" len="med"/>
            <a:tailEnd type="none" w="med" len="med"/>
          </a:ln>
        </p:spPr>
        <p:txBody>
          <a:bodyPr anchor="t"/>
          <a:lstStyle/>
          <a:p>
            <a:endParaRPr lang="zh-CN" altLang="zh-CN" sz="1200" b="1">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776" name="椭圆 80"/>
          <p:cNvSpPr/>
          <p:nvPr/>
        </p:nvSpPr>
        <p:spPr>
          <a:xfrm>
            <a:off x="8399463" y="4795838"/>
            <a:ext cx="674687" cy="661987"/>
          </a:xfrm>
          <a:prstGeom prst="ellipse">
            <a:avLst/>
          </a:prstGeom>
          <a:solidFill>
            <a:srgbClr val="FFD500"/>
          </a:solidFill>
          <a:ln w="9525" cap="flat" cmpd="sng">
            <a:solidFill>
              <a:srgbClr val="FFD101"/>
            </a:solidFill>
            <a:prstDash val="solid"/>
            <a:miter/>
            <a:headEnd type="none" w="med" len="med"/>
            <a:tailEnd type="none" w="med" len="med"/>
          </a:ln>
        </p:spPr>
        <p:txBody>
          <a:bodyPr anchor="t"/>
          <a:lstStyle/>
          <a:p>
            <a:endParaRPr lang="zh-CN" altLang="zh-CN" b="1">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777" name="椭圆 77"/>
          <p:cNvSpPr/>
          <p:nvPr/>
        </p:nvSpPr>
        <p:spPr>
          <a:xfrm>
            <a:off x="5935663" y="3613150"/>
            <a:ext cx="1192212" cy="1152525"/>
          </a:xfrm>
          <a:prstGeom prst="ellipse">
            <a:avLst/>
          </a:prstGeom>
          <a:solidFill>
            <a:srgbClr val="FFB600"/>
          </a:solidFill>
          <a:ln w="9525" cap="flat" cmpd="sng">
            <a:solidFill>
              <a:srgbClr val="FFD400"/>
            </a:solidFill>
            <a:prstDash val="solid"/>
            <a:miter/>
            <a:headEnd type="none" w="med" len="med"/>
            <a:tailEnd type="none" w="med" len="med"/>
          </a:ln>
        </p:spPr>
        <p:txBody>
          <a:bodyPr anchor="t"/>
          <a:lstStyle/>
          <a:p>
            <a:endParaRPr lang="zh-CN" altLang="zh-CN" b="1">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778" name="椭圆 74"/>
          <p:cNvSpPr/>
          <p:nvPr/>
        </p:nvSpPr>
        <p:spPr>
          <a:xfrm>
            <a:off x="3024188" y="3286125"/>
            <a:ext cx="523875" cy="477838"/>
          </a:xfrm>
          <a:prstGeom prst="ellipse">
            <a:avLst/>
          </a:prstGeom>
          <a:solidFill>
            <a:srgbClr val="FFC300"/>
          </a:solidFill>
          <a:ln w="9525" cap="flat" cmpd="sng">
            <a:solidFill>
              <a:srgbClr val="FFC501"/>
            </a:solidFill>
            <a:prstDash val="solid"/>
            <a:miter/>
            <a:headEnd type="none" w="med" len="med"/>
            <a:tailEnd type="none" w="med" len="med"/>
          </a:ln>
        </p:spPr>
        <p:txBody>
          <a:bodyPr anchor="t"/>
          <a:lstStyle/>
          <a:p>
            <a:endParaRPr lang="zh-CN" altLang="zh-CN" b="1">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779" name="椭圆 73"/>
          <p:cNvSpPr/>
          <p:nvPr/>
        </p:nvSpPr>
        <p:spPr>
          <a:xfrm>
            <a:off x="4733925" y="2247900"/>
            <a:ext cx="1747838" cy="1677988"/>
          </a:xfrm>
          <a:prstGeom prst="ellipse">
            <a:avLst/>
          </a:prstGeom>
          <a:solidFill>
            <a:srgbClr val="FFBC00"/>
          </a:solidFill>
          <a:ln w="9525" cap="flat" cmpd="sng">
            <a:solidFill>
              <a:srgbClr val="FFB000"/>
            </a:solidFill>
            <a:prstDash val="solid"/>
            <a:miter/>
            <a:headEnd type="none" w="med" len="med"/>
            <a:tailEnd type="none" w="med" len="med"/>
          </a:ln>
        </p:spPr>
        <p:txBody>
          <a:bodyPr anchor="t"/>
          <a:lstStyle/>
          <a:p>
            <a:endParaRPr lang="zh-CN" altLang="zh-CN" b="1">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780"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latin typeface="Calibri" panose="020F0502020204030204" pitchFamily="2" charset="0"/>
                <a:ea typeface="宋体" panose="02010600030101010101" pitchFamily="2" charset="-122"/>
                <a:sym typeface="Calibri" panose="020F0502020204030204" pitchFamily="2" charset="0"/>
              </a:rPr>
            </a:fld>
            <a:endParaRPr lang="zh-CN" altLang="en-US" sz="1200" dirty="0">
              <a:latin typeface="Calibri" panose="020F0502020204030204" pitchFamily="2" charset="0"/>
              <a:ea typeface="宋体" panose="02010600030101010101" pitchFamily="2" charset="-122"/>
              <a:sym typeface="Calibri" panose="020F0502020204030204" pitchFamily="2" charset="0"/>
            </a:endParaRPr>
          </a:p>
        </p:txBody>
      </p:sp>
      <p:grpSp>
        <p:nvGrpSpPr>
          <p:cNvPr id="32781" name="组合 29708"/>
          <p:cNvGrpSpPr/>
          <p:nvPr/>
        </p:nvGrpSpPr>
        <p:grpSpPr>
          <a:xfrm>
            <a:off x="0" y="117475"/>
            <a:ext cx="639763" cy="749300"/>
            <a:chOff x="0" y="0"/>
            <a:chExt cx="480244" cy="564356"/>
          </a:xfrm>
        </p:grpSpPr>
        <p:sp>
          <p:nvSpPr>
            <p:cNvPr id="32782"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2783"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32784" name="Rectangle 3"/>
          <p:cNvSpPr/>
          <p:nvPr/>
        </p:nvSpPr>
        <p:spPr>
          <a:xfrm>
            <a:off x="0" y="781050"/>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（一）新能源限电分析</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a:p>
            <a:pPr marL="342900" indent="-342900">
              <a:lnSpc>
                <a:spcPct val="120000"/>
              </a:lnSpc>
              <a:spcBef>
                <a:spcPct val="20000"/>
              </a:spcBef>
            </a:pPr>
            <a:r>
              <a:rPr lang="en-US" altLang="zh-CN" sz="2000" b="1" dirty="0">
                <a:solidFill>
                  <a:srgbClr val="000000"/>
                </a:solidFill>
                <a:latin typeface="黑体" panose="02010609060101010101" pitchFamily="1" charset="-122"/>
                <a:ea typeface="黑体" panose="02010609060101010101" pitchFamily="1" charset="-122"/>
                <a:sym typeface="黑体" panose="02010609060101010101" pitchFamily="1" charset="-122"/>
              </a:rPr>
              <a:t>1</a:t>
            </a:r>
            <a:r>
              <a:rPr lang="zh-CN" altLang="en-US" sz="2000" b="1" dirty="0">
                <a:solidFill>
                  <a:srgbClr val="000000"/>
                </a:solidFill>
                <a:latin typeface="黑体" panose="02010609060101010101" pitchFamily="1" charset="-122"/>
                <a:ea typeface="黑体" panose="02010609060101010101" pitchFamily="1" charset="-122"/>
                <a:sym typeface="黑体" panose="02010609060101010101" pitchFamily="1" charset="-122"/>
              </a:rPr>
              <a:t>、年累受阻空间分布</a:t>
            </a:r>
            <a:endParaRPr lang="zh-CN" altLang="en-US" sz="2000" b="1" dirty="0">
              <a:solidFill>
                <a:srgbClr val="000000"/>
              </a:solidFill>
              <a:latin typeface="黑体" panose="02010609060101010101" pitchFamily="1" charset="-122"/>
              <a:ea typeface="黑体" panose="02010609060101010101" pitchFamily="1" charset="-122"/>
              <a:sym typeface="黑体" panose="02010609060101010101" pitchFamily="1" charset="-122"/>
            </a:endParaRPr>
          </a:p>
        </p:txBody>
      </p:sp>
      <p:sp>
        <p:nvSpPr>
          <p:cNvPr id="32785" name="矩形 3"/>
          <p:cNvSpPr/>
          <p:nvPr/>
        </p:nvSpPr>
        <p:spPr>
          <a:xfrm>
            <a:off x="735965" y="233363"/>
            <a:ext cx="11496675" cy="519112"/>
          </a:xfrm>
          <a:prstGeom prst="rect">
            <a:avLst/>
          </a:prstGeom>
          <a:noFill/>
          <a:ln w="9525">
            <a:noFill/>
          </a:ln>
        </p:spPr>
        <p:txBody>
          <a:bodyPr anchor="t">
            <a:spAutoFit/>
          </a:bodyPr>
          <a:lstStyle/>
          <a:p>
            <a:pPr marL="342900" indent="-342900"/>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新能源限电分析及评价报告</a:t>
            </a:r>
            <a:endPar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786" name="Text Box 8"/>
          <p:cNvSpPr/>
          <p:nvPr/>
        </p:nvSpPr>
        <p:spPr>
          <a:xfrm>
            <a:off x="6167438" y="844624"/>
            <a:ext cx="5715000" cy="1753235"/>
          </a:xfrm>
          <a:prstGeom prst="rect">
            <a:avLst/>
          </a:prstGeom>
          <a:noFill/>
          <a:ln w="9525">
            <a:noFill/>
          </a:ln>
        </p:spPr>
        <p:txBody>
          <a:bodyPr anchor="t">
            <a:spAutoFit/>
          </a:bodyPr>
          <a:lstStyle/>
          <a:p>
            <a:pPr algn="just"/>
            <a:r>
              <a:rPr lang="zh-CN" altLang="en-US" dirty="0">
                <a:latin typeface="微软雅黑" panose="020B0503020204020204" pitchFamily="2" charset="-122"/>
                <a:ea typeface="微软雅黑" panose="020B0503020204020204" pitchFamily="2" charset="-122"/>
                <a:sym typeface="微软雅黑" panose="020B0503020204020204" pitchFamily="2" charset="-122"/>
              </a:rPr>
              <a:t>       </a:t>
            </a:r>
            <a:r>
              <a:rPr lang="en-US" altLang="zh-CN" dirty="0">
                <a:latin typeface="微软雅黑" panose="020B0503020204020204" pitchFamily="2" charset="-122"/>
                <a:ea typeface="微软雅黑" panose="020B0503020204020204" pitchFamily="2" charset="-122"/>
                <a:sym typeface="微软雅黑" panose="020B0503020204020204" pitchFamily="2" charset="-122"/>
              </a:rPr>
              <a:t>2019</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年，</a:t>
            </a:r>
            <a:r>
              <a:rPr lang="en-US" altLang="zh-CN" dirty="0">
                <a:latin typeface="微软雅黑" panose="020B0503020204020204" pitchFamily="2" charset="-122"/>
                <a:ea typeface="微软雅黑" panose="020B0503020204020204" pitchFamily="2" charset="-122"/>
                <a:sym typeface="微软雅黑" panose="020B0503020204020204" pitchFamily="2" charset="-122"/>
              </a:rPr>
              <a:t>全网新能源总弃电量</a:t>
            </a:r>
            <a:r>
              <a:rPr lang="en-US" altLang="zh-CN"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127.18</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a:t>
            </a:r>
            <a:r>
              <a:rPr lang="en-US" altLang="zh-CN"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千瓦时</a:t>
            </a:r>
            <a:r>
              <a:rPr lang="en-US" altLang="zh-CN" dirty="0">
                <a:latin typeface="微软雅黑" panose="020B0503020204020204" pitchFamily="2" charset="-122"/>
                <a:ea typeface="微软雅黑" panose="020B0503020204020204" pitchFamily="2" charset="-122"/>
                <a:sym typeface="微软雅黑" panose="020B0503020204020204" pitchFamily="2" charset="-122"/>
              </a:rPr>
              <a:t>，分布如图所示。</a:t>
            </a:r>
            <a:endParaRPr lang="en-US" altLang="zh-CN" dirty="0">
              <a:latin typeface="微软雅黑" panose="020B0503020204020204" pitchFamily="2" charset="-122"/>
              <a:ea typeface="微软雅黑" panose="020B0503020204020204" pitchFamily="2" charset="-122"/>
              <a:sym typeface="微软雅黑" panose="020B0503020204020204" pitchFamily="2" charset="-122"/>
            </a:endParaRPr>
          </a:p>
          <a:p>
            <a:pPr algn="just"/>
            <a:r>
              <a:rPr lang="en-US" altLang="zh-CN" dirty="0">
                <a:latin typeface="微软雅黑" panose="020B0503020204020204" pitchFamily="2" charset="-122"/>
                <a:ea typeface="微软雅黑" panose="020B0503020204020204" pitchFamily="2" charset="-122"/>
                <a:sym typeface="微软雅黑" panose="020B0503020204020204" pitchFamily="2" charset="-122"/>
              </a:rPr>
              <a:t>       其中，受阻最大的三个区域为</a:t>
            </a:r>
            <a:r>
              <a:rPr lang="zh-CN" altLang="en-US" dirty="0">
                <a:latin typeface="微软雅黑" panose="020B0503020204020204" pitchFamily="2" charset="-122"/>
                <a:ea typeface="微软雅黑" panose="020B0503020204020204" pitchFamily="2" charset="-122"/>
                <a:sym typeface="微软雅黑" panose="020B0503020204020204" pitchFamily="2" charset="-122"/>
              </a:rPr>
              <a:t>新疆中东部（含天中直流配套）、甘肃河西地区以及新疆北疆地</a:t>
            </a:r>
            <a:r>
              <a:rPr lang="zh-CN" altLang="en-US"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区</a:t>
            </a:r>
            <a:r>
              <a:rPr lang="en-US" altLang="zh-CN"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，合计占</a:t>
            </a:r>
            <a:r>
              <a:rPr lang="en-US" altLang="zh-CN"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75.76%。</a:t>
            </a:r>
            <a:r>
              <a:rPr lang="en-US" altLang="zh-CN" dirty="0">
                <a:latin typeface="微软雅黑" panose="020B0503020204020204" pitchFamily="2" charset="-122"/>
                <a:ea typeface="微软雅黑" panose="020B0503020204020204" pitchFamily="2" charset="-122"/>
                <a:sym typeface="微软雅黑" panose="020B0503020204020204" pitchFamily="2" charset="-122"/>
              </a:rPr>
              <a:t>受阻率最高的区域是新疆北疆地区，达到</a:t>
            </a:r>
            <a:r>
              <a:rPr lang="en-US" altLang="zh-CN"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14.89%</a:t>
            </a:r>
            <a:r>
              <a:rPr lang="en-US" altLang="zh-CN" dirty="0">
                <a:latin typeface="微软雅黑" panose="020B0503020204020204" pitchFamily="2" charset="-122"/>
                <a:ea typeface="微软雅黑" panose="020B0503020204020204" pitchFamily="2" charset="-122"/>
                <a:sym typeface="微软雅黑" panose="020B0503020204020204" pitchFamily="2" charset="-122"/>
              </a:rPr>
              <a:t>。</a:t>
            </a:r>
            <a:endParaRPr lang="en-US" altLang="zh-CN"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2787" name="直接连接符 85"/>
          <p:cNvSpPr/>
          <p:nvPr/>
        </p:nvSpPr>
        <p:spPr>
          <a:xfrm flipV="1">
            <a:off x="2790825" y="2673350"/>
            <a:ext cx="433388" cy="414338"/>
          </a:xfrm>
          <a:prstGeom prst="line">
            <a:avLst/>
          </a:prstGeom>
          <a:ln w="38100" cap="flat" cmpd="sng">
            <a:solidFill>
              <a:schemeClr val="accent1"/>
            </a:solidFill>
            <a:prstDash val="solid"/>
            <a:miter/>
            <a:headEnd type="none" w="med" len="med"/>
            <a:tailEnd type="none" w="med" len="med"/>
          </a:ln>
        </p:spPr>
      </p:sp>
      <p:sp>
        <p:nvSpPr>
          <p:cNvPr id="32788" name="椭圆 75"/>
          <p:cNvSpPr/>
          <p:nvPr/>
        </p:nvSpPr>
        <p:spPr>
          <a:xfrm>
            <a:off x="2963863" y="2233613"/>
            <a:ext cx="1041400" cy="914400"/>
          </a:xfrm>
          <a:prstGeom prst="ellipse">
            <a:avLst/>
          </a:prstGeom>
          <a:solidFill>
            <a:srgbClr val="FFAE00"/>
          </a:solidFill>
          <a:ln w="9525" cap="flat" cmpd="sng">
            <a:solidFill>
              <a:srgbClr val="FFA200"/>
            </a:solidFill>
            <a:prstDash val="solid"/>
            <a:miter/>
            <a:headEnd type="none" w="med" len="med"/>
            <a:tailEnd type="none" w="med" len="med"/>
          </a:ln>
        </p:spPr>
        <p:txBody>
          <a:bodyPr anchor="t"/>
          <a:lstStyle/>
          <a:p>
            <a:endParaRPr lang="zh-CN" altLang="zh-CN" b="1">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grpSp>
        <p:nvGrpSpPr>
          <p:cNvPr id="32789" name="组合 29716"/>
          <p:cNvGrpSpPr/>
          <p:nvPr/>
        </p:nvGrpSpPr>
        <p:grpSpPr>
          <a:xfrm>
            <a:off x="50800" y="2419350"/>
            <a:ext cx="9329738" cy="4360863"/>
            <a:chOff x="0" y="0"/>
            <a:chExt cx="14701" cy="7065"/>
          </a:xfrm>
        </p:grpSpPr>
        <p:grpSp>
          <p:nvGrpSpPr>
            <p:cNvPr id="32790" name="组合 29717"/>
            <p:cNvGrpSpPr/>
            <p:nvPr/>
          </p:nvGrpSpPr>
          <p:grpSpPr>
            <a:xfrm>
              <a:off x="0" y="923"/>
              <a:ext cx="14701" cy="6142"/>
              <a:chOff x="0" y="0"/>
              <a:chExt cx="14702" cy="7114"/>
            </a:xfrm>
          </p:grpSpPr>
          <p:sp>
            <p:nvSpPr>
              <p:cNvPr id="32791" name="Text Box 12"/>
              <p:cNvSpPr/>
              <p:nvPr/>
            </p:nvSpPr>
            <p:spPr>
              <a:xfrm>
                <a:off x="8959" y="1477"/>
                <a:ext cx="2378" cy="1208"/>
              </a:xfrm>
              <a:prstGeom prst="rect">
                <a:avLst/>
              </a:prstGeom>
              <a:noFill/>
              <a:ln w="9525">
                <a:noFill/>
              </a:ln>
            </p:spPr>
            <p:txBody>
              <a:bodyPr anchor="t"/>
              <a:lstStyle/>
              <a:p>
                <a:pPr marL="342900" indent="-342900" algn="ctr"/>
                <a:r>
                  <a:rPr lang="en-US" altLang="zh-CN" sz="2000" b="1" dirty="0">
                    <a:latin typeface="Calibri" panose="020F0502020204030204" pitchFamily="2" charset="0"/>
                    <a:ea typeface="宋体" panose="02010600030101010101" pitchFamily="2" charset="-122"/>
                    <a:sym typeface="Calibri" panose="020F0502020204030204" pitchFamily="2" charset="0"/>
                  </a:rPr>
                  <a:t> </a:t>
                </a:r>
                <a:r>
                  <a:rPr lang="en-US" altLang="zh-CN" sz="1400" b="1" dirty="0">
                    <a:solidFill>
                      <a:srgbClr val="FF0000"/>
                    </a:solidFill>
                    <a:latin typeface="Calibri" panose="020F0502020204030204" pitchFamily="2" charset="0"/>
                    <a:ea typeface="宋体" panose="02010600030101010101" pitchFamily="2" charset="-122"/>
                    <a:sym typeface="Calibri" panose="020F0502020204030204" pitchFamily="2" charset="0"/>
                  </a:rPr>
                  <a:t> </a:t>
                </a:r>
                <a:r>
                  <a:rPr lang="zh-CN" altLang="en-US" sz="1400" dirty="0">
                    <a:solidFill>
                      <a:srgbClr val="FF0000"/>
                    </a:solidFill>
                    <a:latin typeface="Calibri" panose="020F0502020204030204" pitchFamily="2" charset="0"/>
                    <a:ea typeface="宋体" panose="02010600030101010101" pitchFamily="2" charset="-122"/>
                    <a:sym typeface="Calibri" panose="020F0502020204030204" pitchFamily="2" charset="0"/>
                  </a:rPr>
                  <a:t> </a:t>
                </a:r>
                <a:r>
                  <a:rPr lang="en-US" sz="1400" b="1" dirty="0">
                    <a:solidFill>
                      <a:schemeClr val="tx1"/>
                    </a:solidFill>
                    <a:sym typeface="Calibri" panose="020F0502020204030204" pitchFamily="2" charset="0"/>
                  </a:rPr>
                  <a:t>23.49</a:t>
                </a:r>
                <a:r>
                  <a:rPr lang="en-US" altLang="zh-CN" sz="1400" b="1" dirty="0">
                    <a:solidFill>
                      <a:schemeClr val="tx1"/>
                    </a:solidFill>
                    <a:sym typeface="Calibri" panose="020F0502020204030204" pitchFamily="2" charset="0"/>
                  </a:rPr>
                  <a:t>亿</a:t>
                </a:r>
                <a:endParaRPr lang="en-US" altLang="zh-CN" sz="1400" b="1" dirty="0">
                  <a:solidFill>
                    <a:srgbClr val="FF0000"/>
                  </a:solidFill>
                  <a:latin typeface="Calibri" panose="020F0502020204030204" pitchFamily="2" charset="0"/>
                  <a:ea typeface="宋体" panose="02010600030101010101" pitchFamily="2" charset="-122"/>
                  <a:sym typeface="Calibri" panose="020F0502020204030204" pitchFamily="2" charset="0"/>
                </a:endParaRPr>
              </a:p>
              <a:p>
                <a:pPr marL="342900" indent="-342900" algn="ctr"/>
                <a:r>
                  <a:rPr lang="en-US" altLang="zh-CN" sz="1400" b="1" dirty="0">
                    <a:solidFill>
                      <a:schemeClr val="tx1"/>
                    </a:solidFill>
                    <a:sym typeface="Calibri" panose="020F0502020204030204" pitchFamily="2" charset="0"/>
                  </a:rPr>
                  <a:t>（祁韶3.356</a:t>
                </a:r>
                <a:r>
                  <a:rPr lang="zh-CN" altLang="en-US" sz="1400" b="1" dirty="0">
                    <a:solidFill>
                      <a:schemeClr val="tx1"/>
                    </a:solidFill>
                    <a:sym typeface="Calibri" panose="020F0502020204030204" pitchFamily="2" charset="0"/>
                  </a:rPr>
                  <a:t>亿</a:t>
                </a:r>
                <a:r>
                  <a:rPr lang="en-US" altLang="zh-CN" sz="1400" b="1" dirty="0">
                    <a:solidFill>
                      <a:schemeClr val="tx1"/>
                    </a:solidFill>
                    <a:sym typeface="Calibri" panose="020F0502020204030204" pitchFamily="2" charset="0"/>
                  </a:rPr>
                  <a:t>）</a:t>
                </a:r>
                <a:endParaRPr lang="en-US" altLang="zh-CN" sz="1400" b="1" dirty="0">
                  <a:solidFill>
                    <a:schemeClr val="tx1"/>
                  </a:solidFill>
                  <a:latin typeface="Calibri" panose="020F0502020204030204" pitchFamily="2" charset="0"/>
                  <a:ea typeface="宋体" panose="02010600030101010101" pitchFamily="2" charset="-122"/>
                  <a:sym typeface="Calibri" panose="020F0502020204030204" pitchFamily="2" charset="0"/>
                </a:endParaRPr>
              </a:p>
            </p:txBody>
          </p:sp>
          <p:sp>
            <p:nvSpPr>
              <p:cNvPr id="32792" name="Text Box 15"/>
              <p:cNvSpPr/>
              <p:nvPr/>
            </p:nvSpPr>
            <p:spPr>
              <a:xfrm>
                <a:off x="5928" y="1270"/>
                <a:ext cx="1629" cy="1579"/>
              </a:xfrm>
              <a:prstGeom prst="rect">
                <a:avLst/>
              </a:prstGeom>
              <a:noFill/>
              <a:ln w="9525">
                <a:noFill/>
              </a:ln>
            </p:spPr>
            <p:txBody>
              <a:bodyPr anchor="t"/>
              <a:lstStyle/>
              <a:p>
                <a:pPr marL="342900" indent="-342900" algn="ctr"/>
                <a:endParaRPr lang="zh-CN" altLang="zh-CN" sz="2000" b="1">
                  <a:solidFill>
                    <a:srgbClr val="002060"/>
                  </a:solidFill>
                  <a:latin typeface="Calibri" panose="020F0502020204030204" pitchFamily="2" charset="0"/>
                  <a:ea typeface="宋体" panose="02010600030101010101" pitchFamily="2" charset="-122"/>
                  <a:sym typeface="Calibri" panose="020F0502020204030204" pitchFamily="2" charset="0"/>
                </a:endParaRPr>
              </a:p>
            </p:txBody>
          </p:sp>
          <p:sp>
            <p:nvSpPr>
              <p:cNvPr id="32793" name="Text Box 18"/>
              <p:cNvSpPr/>
              <p:nvPr/>
            </p:nvSpPr>
            <p:spPr>
              <a:xfrm>
                <a:off x="1638" y="1300"/>
                <a:ext cx="1265" cy="955"/>
              </a:xfrm>
              <a:prstGeom prst="rect">
                <a:avLst/>
              </a:prstGeom>
              <a:noFill/>
              <a:ln w="9525">
                <a:noFill/>
              </a:ln>
            </p:spPr>
            <p:txBody>
              <a:bodyPr anchor="t"/>
              <a:lstStyle/>
              <a:p>
                <a:pPr marL="342900" indent="-342900" algn="ctr"/>
                <a:endParaRPr lang="zh-CN" altLang="zh-CN" sz="2000" b="1">
                  <a:solidFill>
                    <a:srgbClr val="002060"/>
                  </a:solidFill>
                  <a:latin typeface="Calibri" panose="020F0502020204030204" pitchFamily="2" charset="0"/>
                  <a:ea typeface="宋体" panose="02010600030101010101" pitchFamily="2" charset="-122"/>
                  <a:sym typeface="Calibri" panose="020F0502020204030204" pitchFamily="2" charset="0"/>
                </a:endParaRPr>
              </a:p>
            </p:txBody>
          </p:sp>
          <p:sp>
            <p:nvSpPr>
              <p:cNvPr id="32794" name="Text Box 21"/>
              <p:cNvSpPr/>
              <p:nvPr/>
            </p:nvSpPr>
            <p:spPr>
              <a:xfrm>
                <a:off x="2538" y="3602"/>
                <a:ext cx="1238" cy="717"/>
              </a:xfrm>
              <a:prstGeom prst="rect">
                <a:avLst/>
              </a:prstGeom>
              <a:noFill/>
              <a:ln w="9525">
                <a:noFill/>
              </a:ln>
            </p:spPr>
            <p:txBody>
              <a:bodyPr anchor="t"/>
              <a:lstStyle/>
              <a:p>
                <a:pPr marL="342900" indent="-342900" algn="ctr"/>
                <a:endParaRPr lang="zh-CN" altLang="zh-CN" sz="1600" b="1">
                  <a:solidFill>
                    <a:srgbClr val="002060"/>
                  </a:solidFill>
                  <a:latin typeface="Calibri" panose="020F0502020204030204" pitchFamily="2" charset="0"/>
                  <a:ea typeface="宋体" panose="02010600030101010101" pitchFamily="2" charset="-122"/>
                  <a:sym typeface="Calibri" panose="020F0502020204030204" pitchFamily="2" charset="0"/>
                </a:endParaRPr>
              </a:p>
            </p:txBody>
          </p:sp>
          <p:sp>
            <p:nvSpPr>
              <p:cNvPr id="32795" name="Text Box 24"/>
              <p:cNvSpPr/>
              <p:nvPr/>
            </p:nvSpPr>
            <p:spPr>
              <a:xfrm>
                <a:off x="5913" y="2702"/>
                <a:ext cx="1203" cy="718"/>
              </a:xfrm>
              <a:prstGeom prst="rect">
                <a:avLst/>
              </a:prstGeom>
              <a:noFill/>
              <a:ln w="9525">
                <a:noFill/>
              </a:ln>
            </p:spPr>
            <p:txBody>
              <a:bodyPr anchor="t"/>
              <a:lstStyle/>
              <a:p>
                <a:pPr marL="342900" indent="-342900" algn="ctr"/>
                <a:endParaRPr lang="zh-CN" altLang="zh-CN" sz="1600" b="1">
                  <a:solidFill>
                    <a:srgbClr val="002060"/>
                  </a:solidFill>
                  <a:latin typeface="Calibri" panose="020F0502020204030204" pitchFamily="2" charset="0"/>
                  <a:ea typeface="宋体" panose="02010600030101010101" pitchFamily="2" charset="-122"/>
                  <a:sym typeface="Calibri" panose="020F0502020204030204" pitchFamily="2" charset="0"/>
                </a:endParaRPr>
              </a:p>
            </p:txBody>
          </p:sp>
          <p:sp>
            <p:nvSpPr>
              <p:cNvPr id="32796" name="Text Box 27"/>
              <p:cNvSpPr/>
              <p:nvPr/>
            </p:nvSpPr>
            <p:spPr>
              <a:xfrm>
                <a:off x="176" y="340"/>
                <a:ext cx="1650" cy="1192"/>
              </a:xfrm>
              <a:prstGeom prst="rect">
                <a:avLst/>
              </a:prstGeom>
              <a:noFill/>
              <a:ln w="9525">
                <a:noFill/>
              </a:ln>
            </p:spPr>
            <p:txBody>
              <a:bodyPr anchor="t"/>
              <a:lstStyle/>
              <a:p>
                <a:pPr marL="342900" indent="-342900" algn="ctr"/>
                <a:endParaRPr lang="zh-CN" altLang="zh-CN" b="1">
                  <a:solidFill>
                    <a:srgbClr val="002060"/>
                  </a:solidFill>
                  <a:latin typeface="Calibri" panose="020F0502020204030204" pitchFamily="2" charset="0"/>
                  <a:ea typeface="宋体" panose="02010600030101010101" pitchFamily="2" charset="-122"/>
                  <a:sym typeface="Calibri" panose="020F0502020204030204" pitchFamily="2" charset="0"/>
                </a:endParaRPr>
              </a:p>
            </p:txBody>
          </p:sp>
          <p:sp>
            <p:nvSpPr>
              <p:cNvPr id="32797" name="Text Box 30"/>
              <p:cNvSpPr/>
              <p:nvPr/>
            </p:nvSpPr>
            <p:spPr>
              <a:xfrm>
                <a:off x="11758" y="3340"/>
                <a:ext cx="1383" cy="577"/>
              </a:xfrm>
              <a:prstGeom prst="rect">
                <a:avLst/>
              </a:prstGeom>
              <a:noFill/>
              <a:ln w="9525">
                <a:noFill/>
              </a:ln>
            </p:spPr>
            <p:txBody>
              <a:bodyPr anchor="t"/>
              <a:lstStyle/>
              <a:p>
                <a:pPr marL="342900" indent="-342900" algn="ctr"/>
                <a:r>
                  <a:rPr lang="en-US" altLang="zh-CN" sz="1400" b="1" dirty="0">
                    <a:solidFill>
                      <a:schemeClr val="tx1"/>
                    </a:solidFill>
                    <a:sym typeface="Calibri" panose="020F0502020204030204" pitchFamily="2" charset="0"/>
                  </a:rPr>
                  <a:t>7.65</a:t>
                </a:r>
                <a:r>
                  <a:rPr lang="zh-CN" altLang="en-US" sz="1400" b="1" dirty="0">
                    <a:solidFill>
                      <a:schemeClr val="tx1"/>
                    </a:solidFill>
                    <a:sym typeface="Calibri" panose="020F0502020204030204" pitchFamily="2" charset="0"/>
                  </a:rPr>
                  <a:t>亿</a:t>
                </a:r>
                <a:endParaRPr lang="zh-CN" altLang="en-US" sz="1400" b="1" dirty="0">
                  <a:solidFill>
                    <a:schemeClr val="tx1"/>
                  </a:solidFill>
                  <a:sym typeface="Calibri" panose="020F0502020204030204" pitchFamily="2" charset="0"/>
                </a:endParaRPr>
              </a:p>
            </p:txBody>
          </p:sp>
          <p:sp>
            <p:nvSpPr>
              <p:cNvPr id="32798" name="Text Box 36"/>
              <p:cNvSpPr/>
              <p:nvPr/>
            </p:nvSpPr>
            <p:spPr>
              <a:xfrm>
                <a:off x="8727" y="5067"/>
                <a:ext cx="559" cy="558"/>
              </a:xfrm>
              <a:prstGeom prst="rect">
                <a:avLst/>
              </a:prstGeom>
              <a:noFill/>
              <a:ln w="9525">
                <a:noFill/>
              </a:ln>
            </p:spPr>
            <p:txBody>
              <a:bodyPr anchor="t"/>
              <a:lstStyle/>
              <a:p>
                <a:pPr marL="342900" indent="-342900" algn="ctr"/>
                <a:endParaRPr lang="zh-CN" altLang="zh-CN" sz="1600">
                  <a:solidFill>
                    <a:srgbClr val="002060"/>
                  </a:solidFill>
                  <a:latin typeface="Calibri" panose="020F0502020204030204" pitchFamily="2" charset="0"/>
                  <a:ea typeface="宋体" panose="02010600030101010101" pitchFamily="2" charset="-122"/>
                  <a:sym typeface="Calibri" panose="020F0502020204030204" pitchFamily="2" charset="0"/>
                </a:endParaRPr>
              </a:p>
            </p:txBody>
          </p:sp>
          <p:sp>
            <p:nvSpPr>
              <p:cNvPr id="32799" name="Text Box 39"/>
              <p:cNvSpPr/>
              <p:nvPr/>
            </p:nvSpPr>
            <p:spPr>
              <a:xfrm>
                <a:off x="8406" y="0"/>
                <a:ext cx="475" cy="398"/>
              </a:xfrm>
              <a:prstGeom prst="rect">
                <a:avLst/>
              </a:prstGeom>
              <a:noFill/>
              <a:ln w="9525">
                <a:noFill/>
              </a:ln>
            </p:spPr>
            <p:txBody>
              <a:bodyPr anchor="t"/>
              <a:lstStyle/>
              <a:p>
                <a:pPr marL="342900" indent="-342900" algn="ctr"/>
                <a:endParaRPr lang="zh-CN" altLang="zh-CN" sz="1600">
                  <a:solidFill>
                    <a:srgbClr val="002060"/>
                  </a:solidFill>
                  <a:latin typeface="Calibri" panose="020F0502020204030204" pitchFamily="2" charset="0"/>
                  <a:ea typeface="宋体" panose="02010600030101010101" pitchFamily="2" charset="-122"/>
                  <a:sym typeface="Calibri" panose="020F0502020204030204" pitchFamily="2" charset="0"/>
                </a:endParaRPr>
              </a:p>
            </p:txBody>
          </p:sp>
          <p:sp>
            <p:nvSpPr>
              <p:cNvPr id="32800" name="Text Box 51"/>
              <p:cNvSpPr/>
              <p:nvPr/>
            </p:nvSpPr>
            <p:spPr>
              <a:xfrm>
                <a:off x="7346" y="3009"/>
                <a:ext cx="398" cy="397"/>
              </a:xfrm>
              <a:prstGeom prst="rect">
                <a:avLst/>
              </a:prstGeom>
              <a:noFill/>
              <a:ln w="9525">
                <a:noFill/>
              </a:ln>
            </p:spPr>
            <p:txBody>
              <a:bodyPr anchor="t"/>
              <a:lstStyle/>
              <a:p>
                <a:pPr marL="342900" indent="-342900" algn="ctr"/>
                <a:endParaRPr lang="zh-CN" altLang="zh-CN" sz="1600">
                  <a:solidFill>
                    <a:srgbClr val="002060"/>
                  </a:solidFill>
                  <a:latin typeface="Calibri" panose="020F0502020204030204" pitchFamily="2" charset="0"/>
                  <a:ea typeface="宋体" panose="02010600030101010101" pitchFamily="2" charset="-122"/>
                  <a:sym typeface="Calibri" panose="020F0502020204030204" pitchFamily="2" charset="0"/>
                </a:endParaRPr>
              </a:p>
            </p:txBody>
          </p:sp>
          <p:sp>
            <p:nvSpPr>
              <p:cNvPr id="32801" name="Text Box 54"/>
              <p:cNvSpPr/>
              <p:nvPr/>
            </p:nvSpPr>
            <p:spPr>
              <a:xfrm>
                <a:off x="14227" y="3348"/>
                <a:ext cx="475" cy="398"/>
              </a:xfrm>
              <a:prstGeom prst="rect">
                <a:avLst/>
              </a:prstGeom>
              <a:noFill/>
              <a:ln w="9525">
                <a:noFill/>
              </a:ln>
            </p:spPr>
            <p:txBody>
              <a:bodyPr anchor="t"/>
              <a:lstStyle/>
              <a:p>
                <a:pPr marL="342900" indent="-342900" algn="ctr"/>
                <a:endParaRPr lang="zh-CN" altLang="zh-CN" sz="1600">
                  <a:solidFill>
                    <a:srgbClr val="002060"/>
                  </a:solidFill>
                  <a:latin typeface="Calibri" panose="020F0502020204030204" pitchFamily="2" charset="0"/>
                  <a:ea typeface="宋体" panose="02010600030101010101" pitchFamily="2" charset="-122"/>
                  <a:sym typeface="Calibri" panose="020F0502020204030204" pitchFamily="2" charset="0"/>
                </a:endParaRPr>
              </a:p>
            </p:txBody>
          </p:sp>
          <p:sp>
            <p:nvSpPr>
              <p:cNvPr id="32802" name="TextBox 58"/>
              <p:cNvSpPr/>
              <p:nvPr/>
            </p:nvSpPr>
            <p:spPr>
              <a:xfrm>
                <a:off x="0" y="6440"/>
                <a:ext cx="4378" cy="674"/>
              </a:xfrm>
              <a:prstGeom prst="rect">
                <a:avLst/>
              </a:prstGeom>
              <a:solidFill>
                <a:schemeClr val="bg1"/>
              </a:solidFill>
              <a:ln w="25400" cap="flat" cmpd="sng">
                <a:solidFill>
                  <a:schemeClr val="tx1"/>
                </a:solidFill>
                <a:prstDash val="solid"/>
                <a:miter/>
                <a:headEnd type="none" w="med" len="med"/>
                <a:tailEnd type="none" w="med" len="med"/>
              </a:ln>
            </p:spPr>
            <p:txBody>
              <a:bodyPr anchor="t">
                <a:spAutoFit/>
              </a:bodyPr>
              <a:lstStyle/>
              <a:p>
                <a:pPr marL="342900" indent="-342900"/>
                <a:r>
                  <a:rPr lang="zh-CN" altLang="en-US" b="1" dirty="0">
                    <a:solidFill>
                      <a:srgbClr val="000000"/>
                    </a:solidFill>
                    <a:latin typeface="Calibri" panose="020F0502020204030204" pitchFamily="2" charset="0"/>
                    <a:ea typeface="宋体" panose="02010600030101010101" pitchFamily="2" charset="-122"/>
                    <a:sym typeface="Calibri" panose="020F0502020204030204" pitchFamily="2" charset="0"/>
                  </a:rPr>
                  <a:t>新能源受阻率（</a:t>
                </a:r>
                <a:r>
                  <a:rPr lang="en-US" altLang="zh-CN" b="1" dirty="0">
                    <a:solidFill>
                      <a:srgbClr val="000000"/>
                    </a:solidFill>
                    <a:latin typeface="Calibri" panose="020F0502020204030204" pitchFamily="2" charset="0"/>
                    <a:ea typeface="宋体" panose="02010600030101010101" pitchFamily="2" charset="-122"/>
                    <a:sym typeface="Calibri" panose="020F0502020204030204" pitchFamily="2" charset="0"/>
                  </a:rPr>
                  <a:t> % </a:t>
                </a:r>
                <a:r>
                  <a:rPr lang="zh-CN" altLang="en-US" b="1" dirty="0">
                    <a:solidFill>
                      <a:srgbClr val="000000"/>
                    </a:solidFill>
                    <a:latin typeface="Calibri" panose="020F0502020204030204" pitchFamily="2" charset="0"/>
                    <a:ea typeface="宋体" panose="02010600030101010101" pitchFamily="2" charset="-122"/>
                    <a:sym typeface="Calibri" panose="020F0502020204030204" pitchFamily="2" charset="0"/>
                  </a:rPr>
                  <a:t>）：</a:t>
                </a:r>
                <a:endParaRPr lang="zh-CN" altLang="en-US" b="1"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803" name="Text Box 33"/>
              <p:cNvSpPr/>
              <p:nvPr/>
            </p:nvSpPr>
            <p:spPr>
              <a:xfrm>
                <a:off x="13156" y="3284"/>
                <a:ext cx="1120" cy="527"/>
              </a:xfrm>
              <a:prstGeom prst="rect">
                <a:avLst/>
              </a:prstGeom>
              <a:noFill/>
              <a:ln w="9525">
                <a:noFill/>
              </a:ln>
            </p:spPr>
            <p:txBody>
              <a:bodyPr anchor="t"/>
              <a:lstStyle/>
              <a:p>
                <a:pPr marL="342900" indent="-342900" algn="ctr"/>
                <a:endParaRPr lang="zh-CN" altLang="en-US" sz="900" dirty="0">
                  <a:solidFill>
                    <a:schemeClr val="tx1"/>
                  </a:solidFill>
                  <a:latin typeface="Calibri" panose="020F0502020204030204" pitchFamily="2" charset="0"/>
                  <a:ea typeface="宋体" panose="02010600030101010101" pitchFamily="2" charset="-122"/>
                  <a:sym typeface="Calibri" panose="020F0502020204030204" pitchFamily="2" charset="0"/>
                </a:endParaRPr>
              </a:p>
              <a:p>
                <a:pPr marL="342900" indent="-342900" algn="ctr"/>
                <a:r>
                  <a:rPr lang="en-US" altLang="zh-CN" sz="1400" b="1" dirty="0" smtClean="0">
                    <a:solidFill>
                      <a:schemeClr val="tx1"/>
                    </a:solidFill>
                    <a:latin typeface="Calibri" panose="020F0502020204030204" pitchFamily="2" charset="0"/>
                    <a:ea typeface="宋体" panose="02010600030101010101" pitchFamily="2" charset="-122"/>
                    <a:sym typeface="Calibri" panose="020F0502020204030204" pitchFamily="2" charset="0"/>
                  </a:rPr>
                  <a:t>4.19</a:t>
                </a:r>
                <a:r>
                  <a:rPr lang="zh-CN" altLang="en-US" sz="1400" b="1" dirty="0" smtClean="0">
                    <a:solidFill>
                      <a:schemeClr val="tx1"/>
                    </a:solidFill>
                    <a:latin typeface="Calibri" panose="020F0502020204030204" pitchFamily="2" charset="0"/>
                    <a:ea typeface="宋体" panose="02010600030101010101" pitchFamily="2" charset="-122"/>
                    <a:sym typeface="Calibri" panose="020F0502020204030204" pitchFamily="2" charset="0"/>
                  </a:rPr>
                  <a:t>亿</a:t>
                </a:r>
                <a:endParaRPr lang="zh-CN" altLang="en-US" sz="1400" b="1" dirty="0" smtClean="0">
                  <a:solidFill>
                    <a:schemeClr val="tx1"/>
                  </a:solidFill>
                  <a:latin typeface="Calibri" panose="020F0502020204030204" pitchFamily="2" charset="0"/>
                  <a:ea typeface="宋体" panose="02010600030101010101" pitchFamily="2" charset="-122"/>
                  <a:sym typeface="Calibri" panose="020F0502020204030204" pitchFamily="2" charset="0"/>
                </a:endParaRPr>
              </a:p>
            </p:txBody>
          </p:sp>
          <p:sp>
            <p:nvSpPr>
              <p:cNvPr id="32804" name="Text Box 30"/>
              <p:cNvSpPr/>
              <p:nvPr/>
            </p:nvSpPr>
            <p:spPr>
              <a:xfrm>
                <a:off x="8451" y="3734"/>
                <a:ext cx="1383" cy="661"/>
              </a:xfrm>
              <a:prstGeom prst="rect">
                <a:avLst/>
              </a:prstGeom>
              <a:noFill/>
              <a:ln w="9525">
                <a:noFill/>
              </a:ln>
            </p:spPr>
            <p:txBody>
              <a:bodyPr anchor="t"/>
              <a:lstStyle/>
              <a:p>
                <a:pPr marL="342900" indent="-342900" algn="ctr"/>
                <a:r>
                  <a:rPr lang="en-US" altLang="zh-CN" sz="1400" b="1" dirty="0">
                    <a:solidFill>
                      <a:schemeClr val="tx1"/>
                    </a:solidFill>
                    <a:latin typeface="Calibri" panose="020F0502020204030204" pitchFamily="2" charset="0"/>
                    <a:ea typeface="宋体" panose="02010600030101010101" pitchFamily="2" charset="-122"/>
                    <a:sym typeface="Calibri" panose="020F0502020204030204" pitchFamily="2" charset="0"/>
                  </a:rPr>
                  <a:t>8.7</a:t>
                </a:r>
                <a:r>
                  <a:rPr lang="zh-CN" altLang="en-US" sz="1400" b="1" dirty="0">
                    <a:solidFill>
                      <a:schemeClr val="tx1"/>
                    </a:solidFill>
                    <a:latin typeface="Calibri" panose="020F0502020204030204" pitchFamily="2" charset="0"/>
                    <a:ea typeface="宋体" panose="02010600030101010101" pitchFamily="2" charset="-122"/>
                    <a:sym typeface="Calibri" panose="020F0502020204030204" pitchFamily="2" charset="0"/>
                  </a:rPr>
                  <a:t>亿</a:t>
                </a:r>
                <a:endParaRPr lang="zh-CN" altLang="en-US" sz="1400" b="1" dirty="0">
                  <a:solidFill>
                    <a:schemeClr val="tx1"/>
                  </a:solidFill>
                  <a:latin typeface="Calibri" panose="020F0502020204030204" pitchFamily="2" charset="0"/>
                  <a:ea typeface="宋体" panose="02010600030101010101" pitchFamily="2" charset="-122"/>
                  <a:sym typeface="Calibri" panose="020F0502020204030204" pitchFamily="2" charset="0"/>
                </a:endParaRPr>
              </a:p>
            </p:txBody>
          </p:sp>
        </p:grpSp>
        <p:sp>
          <p:nvSpPr>
            <p:cNvPr id="32805" name="TextBox 78"/>
            <p:cNvSpPr/>
            <p:nvPr/>
          </p:nvSpPr>
          <p:spPr>
            <a:xfrm>
              <a:off x="4802" y="0"/>
              <a:ext cx="1350" cy="546"/>
            </a:xfrm>
            <a:prstGeom prst="rect">
              <a:avLst/>
            </a:prstGeom>
            <a:noFill/>
            <a:ln w="9525">
              <a:noFill/>
            </a:ln>
          </p:spPr>
          <p:txBody>
            <a:bodyPr anchor="t">
              <a:spAutoFit/>
            </a:bodyPr>
            <a:lstStyle/>
            <a:p>
              <a:r>
                <a:rPr lang="en-US" altLang="zh-CN" sz="1600" b="1" dirty="0">
                  <a:solidFill>
                    <a:srgbClr val="000000"/>
                  </a:solidFill>
                  <a:latin typeface="Calibri" panose="020F0502020204030204" pitchFamily="2" charset="0"/>
                  <a:ea typeface="宋体" panose="02010600030101010101" pitchFamily="2" charset="-122"/>
                  <a:sym typeface="Calibri" panose="020F0502020204030204" pitchFamily="2" charset="0"/>
                </a:rPr>
                <a:t>12.19</a:t>
              </a:r>
              <a:r>
                <a:rPr lang="zh-CN" altLang="en-US" sz="1600" b="1" dirty="0">
                  <a:solidFill>
                    <a:srgbClr val="000000"/>
                  </a:solidFill>
                  <a:latin typeface="Calibri" panose="020F0502020204030204" pitchFamily="2" charset="0"/>
                  <a:ea typeface="宋体" panose="02010600030101010101" pitchFamily="2" charset="-122"/>
                  <a:sym typeface="Calibri" panose="020F0502020204030204" pitchFamily="2" charset="0"/>
                </a:rPr>
                <a:t>亿</a:t>
              </a:r>
              <a:endParaRPr lang="zh-CN" altLang="en-US" sz="1600"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806" name="TextBox 76"/>
            <p:cNvSpPr/>
            <p:nvPr/>
          </p:nvSpPr>
          <p:spPr>
            <a:xfrm>
              <a:off x="4577" y="1387"/>
              <a:ext cx="1350" cy="497"/>
            </a:xfrm>
            <a:prstGeom prst="rect">
              <a:avLst/>
            </a:prstGeom>
            <a:noFill/>
            <a:ln w="9525">
              <a:noFill/>
            </a:ln>
          </p:spPr>
          <p:txBody>
            <a:bodyPr anchor="t">
              <a:spAutoFit/>
            </a:bodyPr>
            <a:lstStyle/>
            <a:p>
              <a:r>
                <a:rPr lang="en-US" altLang="zh-CN" sz="1400" b="1" dirty="0">
                  <a:solidFill>
                    <a:srgbClr val="000000"/>
                  </a:solidFill>
                  <a:latin typeface="Calibri" panose="020F0502020204030204" pitchFamily="2" charset="0"/>
                  <a:ea typeface="宋体" panose="02010600030101010101" pitchFamily="2" charset="-122"/>
                  <a:sym typeface="Calibri" panose="020F0502020204030204" pitchFamily="2" charset="0"/>
                </a:rPr>
                <a:t>2.49</a:t>
              </a:r>
              <a:r>
                <a:rPr lang="zh-CN" altLang="en-US" sz="1400" b="1" dirty="0">
                  <a:solidFill>
                    <a:srgbClr val="000000"/>
                  </a:solidFill>
                  <a:latin typeface="Calibri" panose="020F0502020204030204" pitchFamily="2" charset="0"/>
                  <a:ea typeface="宋体" panose="02010600030101010101" pitchFamily="2" charset="-122"/>
                  <a:sym typeface="Calibri" panose="020F0502020204030204" pitchFamily="2" charset="0"/>
                </a:rPr>
                <a:t>亿</a:t>
              </a:r>
              <a:endParaRPr lang="zh-CN" altLang="en-US" sz="1400" b="1"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grpSp>
      <p:sp>
        <p:nvSpPr>
          <p:cNvPr id="32807" name="直接连接符 4"/>
          <p:cNvSpPr/>
          <p:nvPr/>
        </p:nvSpPr>
        <p:spPr>
          <a:xfrm flipV="1">
            <a:off x="7583488" y="3170238"/>
            <a:ext cx="3856037" cy="42862"/>
          </a:xfrm>
          <a:prstGeom prst="line">
            <a:avLst/>
          </a:prstGeom>
          <a:ln w="38100" cap="flat" cmpd="sng">
            <a:solidFill>
              <a:schemeClr val="accent1"/>
            </a:solidFill>
            <a:prstDash val="solid"/>
            <a:miter/>
            <a:headEnd type="none" w="med" len="med"/>
            <a:tailEnd type="none" w="med" len="med"/>
          </a:ln>
        </p:spPr>
      </p:sp>
      <p:cxnSp>
        <p:nvCxnSpPr>
          <p:cNvPr id="32808" name="AutoShape 52"/>
          <p:cNvCxnSpPr/>
          <p:nvPr/>
        </p:nvCxnSpPr>
        <p:spPr>
          <a:xfrm flipV="1">
            <a:off x="8242300" y="4403725"/>
            <a:ext cx="373063" cy="361950"/>
          </a:xfrm>
          <a:prstGeom prst="straightConnector1">
            <a:avLst/>
          </a:prstGeom>
          <a:ln w="38100" cap="flat" cmpd="sng">
            <a:solidFill>
              <a:schemeClr val="accent1"/>
            </a:solidFill>
            <a:prstDash val="solid"/>
            <a:miter/>
            <a:headEnd type="none" w="med" len="med"/>
            <a:tailEnd type="none" w="med" len="med"/>
          </a:ln>
        </p:spPr>
      </p:cxnSp>
      <p:sp>
        <p:nvSpPr>
          <p:cNvPr id="32809" name="直接连接符 55"/>
          <p:cNvSpPr/>
          <p:nvPr/>
        </p:nvSpPr>
        <p:spPr>
          <a:xfrm flipV="1">
            <a:off x="8615363" y="4375150"/>
            <a:ext cx="3330575" cy="28575"/>
          </a:xfrm>
          <a:prstGeom prst="line">
            <a:avLst/>
          </a:prstGeom>
          <a:ln w="38100" cap="flat" cmpd="sng">
            <a:solidFill>
              <a:schemeClr val="accent1"/>
            </a:solidFill>
            <a:prstDash val="solid"/>
            <a:miter/>
            <a:headEnd type="none" w="med" len="med"/>
            <a:tailEnd type="none" w="med" len="med"/>
          </a:ln>
        </p:spPr>
      </p:sp>
      <p:cxnSp>
        <p:nvCxnSpPr>
          <p:cNvPr id="32810" name="AutoShape 54"/>
          <p:cNvCxnSpPr/>
          <p:nvPr/>
        </p:nvCxnSpPr>
        <p:spPr>
          <a:xfrm>
            <a:off x="9031288" y="5291138"/>
            <a:ext cx="371475" cy="355600"/>
          </a:xfrm>
          <a:prstGeom prst="straightConnector1">
            <a:avLst/>
          </a:prstGeom>
          <a:ln w="38100" cap="flat" cmpd="sng">
            <a:solidFill>
              <a:schemeClr val="accent1"/>
            </a:solidFill>
            <a:prstDash val="solid"/>
            <a:miter/>
            <a:headEnd type="none" w="med" len="med"/>
            <a:tailEnd type="none" w="med" len="med"/>
          </a:ln>
        </p:spPr>
      </p:cxnSp>
      <p:sp>
        <p:nvSpPr>
          <p:cNvPr id="32811" name="直接连接符 64"/>
          <p:cNvSpPr/>
          <p:nvPr/>
        </p:nvSpPr>
        <p:spPr>
          <a:xfrm flipV="1">
            <a:off x="9402763" y="5635625"/>
            <a:ext cx="2479675" cy="11113"/>
          </a:xfrm>
          <a:prstGeom prst="line">
            <a:avLst/>
          </a:prstGeom>
          <a:ln w="38100" cap="flat" cmpd="sng">
            <a:solidFill>
              <a:schemeClr val="accent1"/>
            </a:solidFill>
            <a:prstDash val="solid"/>
            <a:miter/>
            <a:headEnd type="none" w="med" len="med"/>
            <a:tailEnd type="none" w="med" len="med"/>
          </a:ln>
        </p:spPr>
      </p:sp>
      <p:sp>
        <p:nvSpPr>
          <p:cNvPr id="32812" name="直接连接符 68"/>
          <p:cNvSpPr/>
          <p:nvPr/>
        </p:nvSpPr>
        <p:spPr>
          <a:xfrm>
            <a:off x="6811963" y="5857875"/>
            <a:ext cx="220662" cy="952500"/>
          </a:xfrm>
          <a:prstGeom prst="line">
            <a:avLst/>
          </a:prstGeom>
          <a:ln w="38100" cap="flat" cmpd="sng">
            <a:solidFill>
              <a:schemeClr val="accent1"/>
            </a:solidFill>
            <a:prstDash val="solid"/>
            <a:miter/>
            <a:headEnd type="none" w="med" len="med"/>
            <a:tailEnd type="none" w="med" len="med"/>
          </a:ln>
        </p:spPr>
      </p:sp>
      <p:sp>
        <p:nvSpPr>
          <p:cNvPr id="32813" name="直接连接符 69"/>
          <p:cNvSpPr/>
          <p:nvPr/>
        </p:nvSpPr>
        <p:spPr>
          <a:xfrm flipV="1">
            <a:off x="7026275" y="6783388"/>
            <a:ext cx="4997450" cy="30162"/>
          </a:xfrm>
          <a:prstGeom prst="line">
            <a:avLst/>
          </a:prstGeom>
          <a:ln w="38100" cap="flat" cmpd="sng">
            <a:solidFill>
              <a:schemeClr val="accent1"/>
            </a:solidFill>
            <a:prstDash val="solid"/>
            <a:miter/>
            <a:headEnd type="none" w="med" len="med"/>
            <a:tailEnd type="none" w="med" len="med"/>
          </a:ln>
        </p:spPr>
      </p:sp>
      <p:sp>
        <p:nvSpPr>
          <p:cNvPr id="32814" name="直接连接符 86"/>
          <p:cNvSpPr/>
          <p:nvPr/>
        </p:nvSpPr>
        <p:spPr>
          <a:xfrm flipV="1">
            <a:off x="104775" y="3101975"/>
            <a:ext cx="2686050" cy="12700"/>
          </a:xfrm>
          <a:prstGeom prst="line">
            <a:avLst/>
          </a:prstGeom>
          <a:ln w="38100" cap="flat" cmpd="sng">
            <a:solidFill>
              <a:schemeClr val="accent1"/>
            </a:solidFill>
            <a:prstDash val="solid"/>
            <a:miter/>
            <a:headEnd type="none" w="med" len="med"/>
            <a:tailEnd type="none" w="med" len="med"/>
          </a:ln>
        </p:spPr>
      </p:sp>
      <p:cxnSp>
        <p:nvCxnSpPr>
          <p:cNvPr id="32815" name="AutoShape 62"/>
          <p:cNvCxnSpPr/>
          <p:nvPr/>
        </p:nvCxnSpPr>
        <p:spPr>
          <a:xfrm flipV="1">
            <a:off x="2832100" y="3763963"/>
            <a:ext cx="454025" cy="2041525"/>
          </a:xfrm>
          <a:prstGeom prst="straightConnector1">
            <a:avLst/>
          </a:prstGeom>
          <a:ln w="38100" cap="flat" cmpd="sng">
            <a:solidFill>
              <a:schemeClr val="accent1"/>
            </a:solidFill>
            <a:prstDash val="solid"/>
            <a:miter/>
            <a:headEnd type="none" w="med" len="med"/>
            <a:tailEnd type="none" w="med" len="med"/>
          </a:ln>
        </p:spPr>
      </p:cxnSp>
      <p:cxnSp>
        <p:nvCxnSpPr>
          <p:cNvPr id="32816" name="直接连接符 90"/>
          <p:cNvCxnSpPr/>
          <p:nvPr/>
        </p:nvCxnSpPr>
        <p:spPr>
          <a:xfrm flipV="1">
            <a:off x="119063" y="5805488"/>
            <a:ext cx="2716212" cy="4762"/>
          </a:xfrm>
          <a:prstGeom prst="line">
            <a:avLst/>
          </a:prstGeom>
          <a:ln w="38100" cap="flat" cmpd="sng">
            <a:solidFill>
              <a:schemeClr val="accent1"/>
            </a:solidFill>
            <a:prstDash val="solid"/>
            <a:miter/>
            <a:headEnd type="none" w="med" len="med"/>
            <a:tailEnd type="none" w="med" len="med"/>
          </a:ln>
        </p:spPr>
      </p:cxnSp>
      <p:sp>
        <p:nvSpPr>
          <p:cNvPr id="32817" name="TextBox 65"/>
          <p:cNvSpPr/>
          <p:nvPr/>
        </p:nvSpPr>
        <p:spPr>
          <a:xfrm>
            <a:off x="31750" y="1611313"/>
            <a:ext cx="2284413" cy="737235"/>
          </a:xfrm>
          <a:prstGeom prst="rect">
            <a:avLst/>
          </a:prstGeom>
          <a:noFill/>
          <a:ln w="9525">
            <a:noFill/>
          </a:ln>
        </p:spPr>
        <p:txBody>
          <a:bodyPr wrap="square" anchor="t">
            <a:spAutoFit/>
          </a:bodyPr>
          <a:lstStyle/>
          <a:p>
            <a:r>
              <a:rPr sz="1400" dirty="0">
                <a:solidFill>
                  <a:schemeClr val="tx1"/>
                </a:solidFill>
                <a:sym typeface="+mn-ea"/>
              </a:rPr>
              <a:t>新疆</a:t>
            </a:r>
            <a:r>
              <a:rPr lang="zh-CN" sz="1400" dirty="0">
                <a:solidFill>
                  <a:schemeClr val="tx1"/>
                </a:solidFill>
                <a:sym typeface="+mn-ea"/>
              </a:rPr>
              <a:t>中</a:t>
            </a:r>
            <a:r>
              <a:rPr sz="1400" dirty="0">
                <a:solidFill>
                  <a:schemeClr val="tx1"/>
                </a:solidFill>
                <a:sym typeface="+mn-ea"/>
              </a:rPr>
              <a:t>东部：</a:t>
            </a:r>
            <a:r>
              <a:rPr sz="1400" dirty="0" smtClean="0">
                <a:solidFill>
                  <a:schemeClr val="tx1"/>
                </a:solidFill>
                <a:sym typeface="+mn-ea"/>
              </a:rPr>
              <a:t>接纳能力受阻</a:t>
            </a:r>
            <a:r>
              <a:rPr lang="en-US" sz="1400" dirty="0" smtClean="0">
                <a:solidFill>
                  <a:schemeClr val="tx1"/>
                </a:solidFill>
                <a:sym typeface="+mn-ea"/>
              </a:rPr>
              <a:t>5.35</a:t>
            </a:r>
            <a:r>
              <a:rPr sz="1400" dirty="0" smtClean="0">
                <a:solidFill>
                  <a:schemeClr val="tx1"/>
                </a:solidFill>
                <a:sym typeface="+mn-ea"/>
              </a:rPr>
              <a:t>亿</a:t>
            </a:r>
            <a:r>
              <a:rPr sz="1400" dirty="0">
                <a:solidFill>
                  <a:schemeClr val="tx1"/>
                </a:solidFill>
                <a:sym typeface="+mn-ea"/>
              </a:rPr>
              <a:t>，</a:t>
            </a:r>
            <a:r>
              <a:rPr sz="1400" dirty="0" smtClean="0">
                <a:solidFill>
                  <a:schemeClr val="tx1"/>
                </a:solidFill>
                <a:sym typeface="+mn-ea"/>
              </a:rPr>
              <a:t>调峰受阻</a:t>
            </a:r>
            <a:r>
              <a:rPr lang="en-US" sz="1400" dirty="0" smtClean="0">
                <a:solidFill>
                  <a:schemeClr val="tx1"/>
                </a:solidFill>
                <a:sym typeface="+mn-ea"/>
              </a:rPr>
              <a:t>17.68</a:t>
            </a:r>
            <a:r>
              <a:rPr sz="1400" dirty="0" smtClean="0">
                <a:solidFill>
                  <a:schemeClr val="tx1"/>
                </a:solidFill>
                <a:sym typeface="+mn-ea"/>
              </a:rPr>
              <a:t>亿</a:t>
            </a:r>
            <a:r>
              <a:rPr lang="zh-CN" sz="1400" dirty="0">
                <a:solidFill>
                  <a:schemeClr val="tx1"/>
                </a:solidFill>
                <a:sym typeface="+mn-ea"/>
              </a:rPr>
              <a:t>，</a:t>
            </a:r>
            <a:r>
              <a:rPr sz="1400" dirty="0" smtClean="0">
                <a:solidFill>
                  <a:schemeClr val="tx1"/>
                </a:solidFill>
                <a:sym typeface="+mn-ea"/>
              </a:rPr>
              <a:t>断面受阻</a:t>
            </a:r>
            <a:r>
              <a:rPr lang="en-US" sz="1400" dirty="0" smtClean="0">
                <a:solidFill>
                  <a:schemeClr val="tx1"/>
                </a:solidFill>
                <a:sym typeface="+mn-ea"/>
              </a:rPr>
              <a:t>37.64</a:t>
            </a:r>
            <a:r>
              <a:rPr sz="1400" dirty="0" smtClean="0">
                <a:solidFill>
                  <a:schemeClr val="tx1"/>
                </a:solidFill>
                <a:sym typeface="+mn-ea"/>
              </a:rPr>
              <a:t>亿</a:t>
            </a:r>
            <a:r>
              <a:rPr lang="zh-CN" sz="1400" dirty="0">
                <a:solidFill>
                  <a:schemeClr val="tx1"/>
                </a:solidFill>
                <a:sym typeface="+mn-ea"/>
              </a:rPr>
              <a:t>。</a:t>
            </a:r>
            <a:endParaRPr lang="zh-CN" altLang="en-US" sz="1400" dirty="0">
              <a:solidFill>
                <a:schemeClr val="tx1"/>
              </a:solidFill>
              <a:latin typeface="Calibri" panose="020F0502020204030204" pitchFamily="2" charset="0"/>
              <a:ea typeface="宋体" panose="02010600030101010101" pitchFamily="2" charset="-122"/>
              <a:sym typeface="+mn-ea"/>
            </a:endParaRPr>
          </a:p>
        </p:txBody>
      </p:sp>
      <p:sp>
        <p:nvSpPr>
          <p:cNvPr id="32818" name="TextBox 66"/>
          <p:cNvSpPr/>
          <p:nvPr/>
        </p:nvSpPr>
        <p:spPr>
          <a:xfrm>
            <a:off x="0" y="2408238"/>
            <a:ext cx="2132013" cy="737235"/>
          </a:xfrm>
          <a:prstGeom prst="rect">
            <a:avLst/>
          </a:prstGeom>
          <a:noFill/>
          <a:ln w="9525">
            <a:noFill/>
          </a:ln>
        </p:spPr>
        <p:txBody>
          <a:bodyPr wrap="square" anchor="t">
            <a:spAutoFit/>
          </a:bodyPr>
          <a:lstStyle/>
          <a:p>
            <a:r>
              <a:rPr sz="1400" dirty="0">
                <a:solidFill>
                  <a:schemeClr val="tx1"/>
                </a:solidFill>
                <a:sym typeface="Calibri" panose="020F0502020204030204" pitchFamily="2" charset="0"/>
              </a:rPr>
              <a:t>北疆地区：</a:t>
            </a:r>
            <a:r>
              <a:rPr lang="zh-CN" altLang="en-US" sz="1400" dirty="0" smtClean="0">
                <a:solidFill>
                  <a:schemeClr val="tx1"/>
                </a:solidFill>
                <a:sym typeface="+mn-ea"/>
              </a:rPr>
              <a:t>接纳能力受阻</a:t>
            </a:r>
            <a:r>
              <a:rPr lang="en-US" altLang="zh-CN" sz="1400" dirty="0" smtClean="0">
                <a:solidFill>
                  <a:schemeClr val="tx1"/>
                </a:solidFill>
                <a:sym typeface="+mn-ea"/>
              </a:rPr>
              <a:t>8.23</a:t>
            </a:r>
            <a:r>
              <a:rPr lang="zh-CN" altLang="en-US" sz="1400" dirty="0" smtClean="0">
                <a:solidFill>
                  <a:schemeClr val="tx1"/>
                </a:solidFill>
                <a:sym typeface="+mn-ea"/>
              </a:rPr>
              <a:t>亿，</a:t>
            </a:r>
            <a:r>
              <a:rPr sz="1400" dirty="0" smtClean="0">
                <a:solidFill>
                  <a:schemeClr val="tx1"/>
                </a:solidFill>
                <a:sym typeface="+mn-ea"/>
              </a:rPr>
              <a:t>调峰受阻</a:t>
            </a:r>
            <a:r>
              <a:rPr lang="en-US" sz="1400" dirty="0" smtClean="0">
                <a:solidFill>
                  <a:schemeClr val="tx1"/>
                </a:solidFill>
                <a:sym typeface="+mn-ea"/>
              </a:rPr>
              <a:t>1.92</a:t>
            </a:r>
            <a:r>
              <a:rPr sz="1400" dirty="0" smtClean="0">
                <a:solidFill>
                  <a:schemeClr val="tx1"/>
                </a:solidFill>
                <a:sym typeface="+mn-ea"/>
              </a:rPr>
              <a:t>亿</a:t>
            </a:r>
            <a:r>
              <a:rPr lang="zh-CN" sz="1400" dirty="0">
                <a:solidFill>
                  <a:schemeClr val="tx1"/>
                </a:solidFill>
                <a:sym typeface="+mn-ea"/>
              </a:rPr>
              <a:t>，</a:t>
            </a:r>
            <a:r>
              <a:rPr sz="1400" dirty="0" smtClean="0">
                <a:solidFill>
                  <a:schemeClr val="tx1"/>
                </a:solidFill>
                <a:sym typeface="+mn-ea"/>
              </a:rPr>
              <a:t>断面受阻</a:t>
            </a:r>
            <a:r>
              <a:rPr lang="en-US" sz="1400" dirty="0" smtClean="0">
                <a:solidFill>
                  <a:schemeClr val="tx1"/>
                </a:solidFill>
                <a:sym typeface="+mn-ea"/>
              </a:rPr>
              <a:t>2.04</a:t>
            </a:r>
            <a:r>
              <a:rPr sz="1400" dirty="0" smtClean="0">
                <a:solidFill>
                  <a:schemeClr val="tx1"/>
                </a:solidFill>
                <a:sym typeface="+mn-ea"/>
              </a:rPr>
              <a:t>亿</a:t>
            </a:r>
            <a:r>
              <a:rPr lang="zh-CN" sz="1400" dirty="0">
                <a:solidFill>
                  <a:schemeClr val="tx1"/>
                </a:solidFill>
                <a:sym typeface="+mn-ea"/>
              </a:rPr>
              <a:t>。</a:t>
            </a:r>
            <a:endParaRPr lang="zh-CN" altLang="en-US" sz="1400" dirty="0">
              <a:solidFill>
                <a:schemeClr val="tx1"/>
              </a:solidFill>
              <a:latin typeface="Calibri" panose="020F0502020204030204" pitchFamily="2" charset="0"/>
              <a:ea typeface="宋体" panose="02010600030101010101" pitchFamily="2" charset="-122"/>
              <a:sym typeface="+mn-ea"/>
            </a:endParaRPr>
          </a:p>
        </p:txBody>
      </p:sp>
      <p:sp>
        <p:nvSpPr>
          <p:cNvPr id="32819" name="TextBox 67"/>
          <p:cNvSpPr/>
          <p:nvPr/>
        </p:nvSpPr>
        <p:spPr>
          <a:xfrm>
            <a:off x="142875" y="5147945"/>
            <a:ext cx="2562225" cy="737235"/>
          </a:xfrm>
          <a:prstGeom prst="rect">
            <a:avLst/>
          </a:prstGeom>
          <a:noFill/>
          <a:ln w="9525">
            <a:noFill/>
          </a:ln>
        </p:spPr>
        <p:txBody>
          <a:bodyPr wrap="square" anchor="t">
            <a:spAutoFit/>
          </a:bodyPr>
          <a:lstStyle/>
          <a:p>
            <a:r>
              <a:rPr sz="1400" dirty="0" err="1">
                <a:solidFill>
                  <a:schemeClr val="tx1"/>
                </a:solidFill>
                <a:sym typeface="Calibri" panose="020F0502020204030204" pitchFamily="2" charset="0"/>
              </a:rPr>
              <a:t>南疆地区</a:t>
            </a:r>
            <a:r>
              <a:rPr sz="1400" dirty="0" smtClean="0">
                <a:solidFill>
                  <a:schemeClr val="tx1"/>
                </a:solidFill>
                <a:sym typeface="Calibri" panose="020F0502020204030204" pitchFamily="2" charset="0"/>
              </a:rPr>
              <a:t>：</a:t>
            </a:r>
            <a:r>
              <a:rPr lang="zh-CN" altLang="en-US" sz="1400" dirty="0" smtClean="0">
                <a:solidFill>
                  <a:schemeClr val="tx1"/>
                </a:solidFill>
                <a:sym typeface="Calibri" panose="020F0502020204030204" pitchFamily="2" charset="0"/>
              </a:rPr>
              <a:t>接纳能力受阻</a:t>
            </a:r>
            <a:r>
              <a:rPr lang="en-US" altLang="zh-CN" sz="1400" dirty="0" smtClean="0">
                <a:solidFill>
                  <a:schemeClr val="tx1"/>
                </a:solidFill>
                <a:sym typeface="Calibri" panose="020F0502020204030204" pitchFamily="2" charset="0"/>
              </a:rPr>
              <a:t>0.19</a:t>
            </a:r>
            <a:r>
              <a:rPr lang="zh-CN" altLang="en-US" sz="1400" dirty="0" smtClean="0">
                <a:solidFill>
                  <a:schemeClr val="tx1"/>
                </a:solidFill>
                <a:sym typeface="Calibri" panose="020F0502020204030204" pitchFamily="2" charset="0"/>
              </a:rPr>
              <a:t>亿，</a:t>
            </a:r>
            <a:r>
              <a:rPr sz="1400" dirty="0" smtClean="0">
                <a:solidFill>
                  <a:schemeClr val="tx1"/>
                </a:solidFill>
                <a:sym typeface="+mn-ea"/>
              </a:rPr>
              <a:t>调峰受阻</a:t>
            </a:r>
            <a:r>
              <a:rPr lang="en-US" sz="1400" dirty="0" smtClean="0">
                <a:solidFill>
                  <a:schemeClr val="tx1"/>
                </a:solidFill>
                <a:sym typeface="+mn-ea"/>
              </a:rPr>
              <a:t>1</a:t>
            </a:r>
            <a:r>
              <a:rPr sz="1400" dirty="0" smtClean="0">
                <a:solidFill>
                  <a:schemeClr val="tx1"/>
                </a:solidFill>
                <a:sym typeface="+mn-ea"/>
              </a:rPr>
              <a:t>.</a:t>
            </a:r>
            <a:r>
              <a:rPr lang="en-US" sz="1400" dirty="0" smtClean="0">
                <a:solidFill>
                  <a:schemeClr val="tx1"/>
                </a:solidFill>
                <a:sym typeface="+mn-ea"/>
              </a:rPr>
              <a:t>94</a:t>
            </a:r>
            <a:r>
              <a:rPr sz="1400" dirty="0" smtClean="0">
                <a:solidFill>
                  <a:schemeClr val="tx1"/>
                </a:solidFill>
                <a:sym typeface="+mn-ea"/>
              </a:rPr>
              <a:t>亿</a:t>
            </a:r>
            <a:r>
              <a:rPr lang="zh-CN" sz="1400" dirty="0">
                <a:solidFill>
                  <a:schemeClr val="tx1"/>
                </a:solidFill>
                <a:sym typeface="+mn-ea"/>
              </a:rPr>
              <a:t>，</a:t>
            </a:r>
            <a:r>
              <a:rPr sz="1400" dirty="0">
                <a:solidFill>
                  <a:schemeClr val="tx1"/>
                </a:solidFill>
                <a:sym typeface="Calibri" panose="020F0502020204030204" pitchFamily="2" charset="0"/>
              </a:rPr>
              <a:t>断面受阻</a:t>
            </a:r>
            <a:r>
              <a:rPr sz="1400" dirty="0" smtClean="0">
                <a:solidFill>
                  <a:schemeClr val="tx1"/>
                </a:solidFill>
                <a:sym typeface="Calibri" panose="020F0502020204030204" pitchFamily="2" charset="0"/>
              </a:rPr>
              <a:t>0.</a:t>
            </a:r>
            <a:r>
              <a:rPr lang="en-US" sz="1400" dirty="0" smtClean="0">
                <a:solidFill>
                  <a:schemeClr val="tx1"/>
                </a:solidFill>
                <a:sym typeface="Calibri" panose="020F0502020204030204" pitchFamily="2" charset="0"/>
              </a:rPr>
              <a:t>36</a:t>
            </a:r>
            <a:r>
              <a:rPr sz="1400" dirty="0" smtClean="0">
                <a:solidFill>
                  <a:schemeClr val="tx1"/>
                </a:solidFill>
                <a:sym typeface="+mn-ea"/>
              </a:rPr>
              <a:t>亿</a:t>
            </a:r>
            <a:r>
              <a:rPr lang="zh-CN" sz="1400" dirty="0">
                <a:solidFill>
                  <a:schemeClr val="tx1"/>
                </a:solidFill>
                <a:sym typeface="+mn-ea"/>
              </a:rPr>
              <a:t>。</a:t>
            </a:r>
            <a:endParaRPr lang="zh-CN" altLang="en-US" sz="1400" dirty="0">
              <a:solidFill>
                <a:schemeClr val="tx1"/>
              </a:solidFill>
              <a:latin typeface="Calibri" panose="020F0502020204030204" pitchFamily="2" charset="0"/>
              <a:ea typeface="宋体" panose="02010600030101010101" pitchFamily="2" charset="-122"/>
              <a:sym typeface="+mn-ea"/>
            </a:endParaRPr>
          </a:p>
        </p:txBody>
      </p:sp>
      <p:sp>
        <p:nvSpPr>
          <p:cNvPr id="32820" name="TextBox 69"/>
          <p:cNvSpPr/>
          <p:nvPr/>
        </p:nvSpPr>
        <p:spPr>
          <a:xfrm>
            <a:off x="9310688" y="5072063"/>
            <a:ext cx="2952750" cy="521970"/>
          </a:xfrm>
          <a:prstGeom prst="rect">
            <a:avLst/>
          </a:prstGeom>
          <a:noFill/>
          <a:ln w="9525">
            <a:noFill/>
          </a:ln>
        </p:spPr>
        <p:txBody>
          <a:bodyPr wrap="square" anchor="t">
            <a:spAutoFit/>
          </a:bodyPr>
          <a:lstStyle/>
          <a:p>
            <a:pPr algn="just" eaLnBrk="0" hangingPunct="0">
              <a:spcBef>
                <a:spcPct val="20000"/>
              </a:spcBef>
            </a:pPr>
            <a:r>
              <a:rPr sz="1400" dirty="0">
                <a:solidFill>
                  <a:schemeClr val="tx1"/>
                </a:solidFill>
                <a:sym typeface="Calibri" panose="020F0502020204030204" pitchFamily="2" charset="0"/>
              </a:rPr>
              <a:t>陕北地区：</a:t>
            </a:r>
            <a:r>
              <a:rPr sz="1400" dirty="0" smtClean="0">
                <a:solidFill>
                  <a:schemeClr val="tx1"/>
                </a:solidFill>
                <a:sym typeface="Calibri" panose="020F0502020204030204" pitchFamily="2" charset="0"/>
              </a:rPr>
              <a:t>接纳能力受阻</a:t>
            </a:r>
            <a:r>
              <a:rPr lang="en-US" sz="1400" dirty="0">
                <a:solidFill>
                  <a:schemeClr val="tx1"/>
                </a:solidFill>
                <a:sym typeface="Calibri" panose="020F0502020204030204" pitchFamily="2" charset="0"/>
              </a:rPr>
              <a:t>1</a:t>
            </a:r>
            <a:r>
              <a:rPr sz="1400" dirty="0" smtClean="0">
                <a:solidFill>
                  <a:schemeClr val="tx1"/>
                </a:solidFill>
                <a:sym typeface="Calibri" panose="020F0502020204030204" pitchFamily="2" charset="0"/>
              </a:rPr>
              <a:t>.</a:t>
            </a:r>
            <a:r>
              <a:rPr lang="en-US" sz="1400" dirty="0" smtClean="0">
                <a:solidFill>
                  <a:schemeClr val="tx1"/>
                </a:solidFill>
                <a:sym typeface="Calibri" panose="020F0502020204030204" pitchFamily="2" charset="0"/>
              </a:rPr>
              <a:t>47</a:t>
            </a:r>
            <a:r>
              <a:rPr sz="1400" dirty="0" smtClean="0">
                <a:solidFill>
                  <a:schemeClr val="tx1"/>
                </a:solidFill>
                <a:sym typeface="Calibri" panose="020F0502020204030204" pitchFamily="2" charset="0"/>
              </a:rPr>
              <a:t>亿</a:t>
            </a:r>
            <a:r>
              <a:rPr sz="1400" dirty="0">
                <a:solidFill>
                  <a:schemeClr val="tx1"/>
                </a:solidFill>
                <a:sym typeface="Calibri" panose="020F0502020204030204" pitchFamily="2" charset="0"/>
              </a:rPr>
              <a:t>，</a:t>
            </a:r>
            <a:r>
              <a:rPr sz="1400" dirty="0" smtClean="0">
                <a:solidFill>
                  <a:schemeClr val="tx1"/>
                </a:solidFill>
                <a:sym typeface="Calibri" panose="020F0502020204030204" pitchFamily="2" charset="0"/>
              </a:rPr>
              <a:t>调峰受阻</a:t>
            </a:r>
            <a:r>
              <a:rPr lang="en-US" sz="1400" dirty="0" smtClean="0">
                <a:solidFill>
                  <a:schemeClr val="tx1"/>
                </a:solidFill>
                <a:sym typeface="Calibri" panose="020F0502020204030204" pitchFamily="2" charset="0"/>
              </a:rPr>
              <a:t>1</a:t>
            </a:r>
            <a:r>
              <a:rPr sz="1400" dirty="0" smtClean="0">
                <a:solidFill>
                  <a:schemeClr val="tx1"/>
                </a:solidFill>
                <a:sym typeface="Calibri" panose="020F0502020204030204" pitchFamily="2" charset="0"/>
              </a:rPr>
              <a:t>.</a:t>
            </a:r>
            <a:r>
              <a:rPr lang="en-US" sz="1400" dirty="0" smtClean="0">
                <a:solidFill>
                  <a:schemeClr val="tx1"/>
                </a:solidFill>
                <a:sym typeface="Calibri" panose="020F0502020204030204" pitchFamily="2" charset="0"/>
              </a:rPr>
              <a:t>26</a:t>
            </a:r>
            <a:r>
              <a:rPr sz="1400" dirty="0" smtClean="0">
                <a:solidFill>
                  <a:schemeClr val="tx1"/>
                </a:solidFill>
                <a:sym typeface="Calibri" panose="020F0502020204030204" pitchFamily="2" charset="0"/>
              </a:rPr>
              <a:t>亿</a:t>
            </a:r>
            <a:r>
              <a:rPr sz="1400" dirty="0">
                <a:solidFill>
                  <a:schemeClr val="tx1"/>
                </a:solidFill>
                <a:sym typeface="Calibri" panose="020F0502020204030204" pitchFamily="2" charset="0"/>
              </a:rPr>
              <a:t>，断面受阻</a:t>
            </a:r>
            <a:r>
              <a:rPr lang="en-US" sz="1400" dirty="0" smtClean="0">
                <a:solidFill>
                  <a:schemeClr val="tx1"/>
                </a:solidFill>
                <a:sym typeface="Calibri" panose="020F0502020204030204" pitchFamily="2" charset="0"/>
              </a:rPr>
              <a:t>1.45</a:t>
            </a:r>
            <a:r>
              <a:rPr sz="1400" dirty="0" smtClean="0">
                <a:solidFill>
                  <a:schemeClr val="tx1"/>
                </a:solidFill>
                <a:sym typeface="Calibri" panose="020F0502020204030204" pitchFamily="2" charset="0"/>
              </a:rPr>
              <a:t>亿</a:t>
            </a:r>
            <a:r>
              <a:rPr sz="1400" dirty="0">
                <a:solidFill>
                  <a:schemeClr val="tx1"/>
                </a:solidFill>
                <a:sym typeface="+mn-ea"/>
              </a:rPr>
              <a:t>。</a:t>
            </a:r>
            <a:endParaRPr lang="zh-CN" altLang="en-US" sz="1400" dirty="0">
              <a:solidFill>
                <a:schemeClr val="tx1"/>
              </a:solidFill>
              <a:latin typeface="Calibri" panose="020F0502020204030204" pitchFamily="2" charset="0"/>
              <a:ea typeface="宋体" panose="02010600030101010101" pitchFamily="2" charset="-122"/>
              <a:sym typeface="+mn-ea"/>
            </a:endParaRPr>
          </a:p>
        </p:txBody>
      </p:sp>
      <p:sp>
        <p:nvSpPr>
          <p:cNvPr id="32821" name="TextBox 71"/>
          <p:cNvSpPr/>
          <p:nvPr/>
        </p:nvSpPr>
        <p:spPr>
          <a:xfrm>
            <a:off x="8596313" y="3883025"/>
            <a:ext cx="3349625" cy="521970"/>
          </a:xfrm>
          <a:prstGeom prst="rect">
            <a:avLst/>
          </a:prstGeom>
          <a:noFill/>
          <a:ln w="9525">
            <a:noFill/>
          </a:ln>
        </p:spPr>
        <p:txBody>
          <a:bodyPr wrap="square" anchor="t">
            <a:spAutoFit/>
          </a:bodyPr>
          <a:lstStyle/>
          <a:p>
            <a:r>
              <a:rPr sz="1400" dirty="0">
                <a:solidFill>
                  <a:schemeClr val="tx1"/>
                </a:solidFill>
                <a:sym typeface="Calibri" panose="020F0502020204030204" pitchFamily="2" charset="0"/>
              </a:rPr>
              <a:t>宁夏中南部地区：接纳能力受阻</a:t>
            </a:r>
            <a:r>
              <a:rPr lang="en-US" sz="1400" dirty="0" smtClean="0">
                <a:solidFill>
                  <a:schemeClr val="tx1"/>
                </a:solidFill>
                <a:sym typeface="Calibri" panose="020F0502020204030204" pitchFamily="2" charset="0"/>
              </a:rPr>
              <a:t>1.29</a:t>
            </a:r>
            <a:r>
              <a:rPr sz="1400" dirty="0" smtClean="0">
                <a:solidFill>
                  <a:schemeClr val="tx1"/>
                </a:solidFill>
                <a:sym typeface="Calibri" panose="020F0502020204030204" pitchFamily="2" charset="0"/>
              </a:rPr>
              <a:t>亿</a:t>
            </a:r>
            <a:r>
              <a:rPr sz="1400" dirty="0">
                <a:solidFill>
                  <a:schemeClr val="tx1"/>
                </a:solidFill>
                <a:sym typeface="Calibri" panose="020F0502020204030204" pitchFamily="2" charset="0"/>
              </a:rPr>
              <a:t>，</a:t>
            </a:r>
            <a:r>
              <a:rPr sz="1400" dirty="0" smtClean="0">
                <a:solidFill>
                  <a:schemeClr val="tx1"/>
                </a:solidFill>
                <a:sym typeface="Calibri" panose="020F0502020204030204" pitchFamily="2" charset="0"/>
              </a:rPr>
              <a:t>调峰受阻</a:t>
            </a:r>
            <a:r>
              <a:rPr lang="en-US" sz="1400" dirty="0" smtClean="0">
                <a:solidFill>
                  <a:schemeClr val="tx1"/>
                </a:solidFill>
                <a:sym typeface="Calibri" panose="020F0502020204030204" pitchFamily="2" charset="0"/>
              </a:rPr>
              <a:t>5.22</a:t>
            </a:r>
            <a:r>
              <a:rPr sz="1400" dirty="0" smtClean="0">
                <a:solidFill>
                  <a:schemeClr val="tx1"/>
                </a:solidFill>
                <a:sym typeface="Calibri" panose="020F0502020204030204" pitchFamily="2" charset="0"/>
              </a:rPr>
              <a:t>亿</a:t>
            </a:r>
            <a:r>
              <a:rPr sz="1400" dirty="0">
                <a:solidFill>
                  <a:schemeClr val="tx1"/>
                </a:solidFill>
                <a:sym typeface="Calibri" panose="020F0502020204030204" pitchFamily="2" charset="0"/>
              </a:rPr>
              <a:t>，</a:t>
            </a:r>
            <a:r>
              <a:rPr sz="1400" dirty="0" smtClean="0">
                <a:solidFill>
                  <a:schemeClr val="tx1"/>
                </a:solidFill>
                <a:sym typeface="Calibri" panose="020F0502020204030204" pitchFamily="2" charset="0"/>
              </a:rPr>
              <a:t>断面受阻</a:t>
            </a:r>
            <a:r>
              <a:rPr lang="en-US" sz="1400" dirty="0" smtClean="0">
                <a:solidFill>
                  <a:schemeClr val="tx1"/>
                </a:solidFill>
                <a:sym typeface="Calibri" panose="020F0502020204030204" pitchFamily="2" charset="0"/>
              </a:rPr>
              <a:t>1.14</a:t>
            </a:r>
            <a:r>
              <a:rPr sz="1400" dirty="0" smtClean="0">
                <a:solidFill>
                  <a:schemeClr val="tx1"/>
                </a:solidFill>
                <a:sym typeface="Calibri" panose="020F0502020204030204" pitchFamily="2" charset="0"/>
              </a:rPr>
              <a:t>亿</a:t>
            </a:r>
            <a:r>
              <a:rPr sz="1400" dirty="0">
                <a:solidFill>
                  <a:schemeClr val="tx1"/>
                </a:solidFill>
                <a:sym typeface="+mn-ea"/>
              </a:rPr>
              <a:t>。</a:t>
            </a:r>
            <a:endParaRPr lang="zh-CN" altLang="en-US" sz="1400" dirty="0">
              <a:solidFill>
                <a:schemeClr val="tx1"/>
              </a:solidFill>
              <a:sym typeface="+mn-ea"/>
            </a:endParaRPr>
          </a:p>
        </p:txBody>
      </p:sp>
      <p:sp>
        <p:nvSpPr>
          <p:cNvPr id="32822" name="TextBox 72"/>
          <p:cNvSpPr/>
          <p:nvPr/>
        </p:nvSpPr>
        <p:spPr>
          <a:xfrm>
            <a:off x="9382125" y="5786438"/>
            <a:ext cx="2714625" cy="521970"/>
          </a:xfrm>
          <a:prstGeom prst="rect">
            <a:avLst/>
          </a:prstGeom>
          <a:noFill/>
          <a:ln w="9525">
            <a:noFill/>
          </a:ln>
        </p:spPr>
        <p:txBody>
          <a:bodyPr anchor="t">
            <a:spAutoFit/>
          </a:bodyPr>
          <a:lstStyle/>
          <a:p>
            <a:r>
              <a:rPr lang="zh-CN" altLang="en-US" sz="1400" dirty="0">
                <a:solidFill>
                  <a:schemeClr val="tx1"/>
                </a:solidFill>
                <a:sym typeface="Calibri" panose="020F0502020204030204" pitchFamily="2" charset="0"/>
              </a:rPr>
              <a:t>海西地区：接纳能力</a:t>
            </a:r>
            <a:r>
              <a:rPr lang="zh-CN" altLang="en-US" sz="1400" dirty="0" smtClean="0">
                <a:solidFill>
                  <a:schemeClr val="tx1"/>
                </a:solidFill>
                <a:sym typeface="Calibri" panose="020F0502020204030204" pitchFamily="2" charset="0"/>
              </a:rPr>
              <a:t>受阻</a:t>
            </a:r>
            <a:r>
              <a:rPr lang="en-US" altLang="zh-CN" sz="1400" dirty="0" smtClean="0">
                <a:solidFill>
                  <a:schemeClr val="tx1"/>
                </a:solidFill>
                <a:sym typeface="Calibri" panose="020F0502020204030204" pitchFamily="2" charset="0"/>
              </a:rPr>
              <a:t>6.55</a:t>
            </a:r>
            <a:r>
              <a:rPr lang="zh-CN" altLang="en-US" sz="1400" dirty="0" smtClean="0">
                <a:solidFill>
                  <a:schemeClr val="tx1"/>
                </a:solidFill>
                <a:sym typeface="Calibri" panose="020F0502020204030204" pitchFamily="2" charset="0"/>
              </a:rPr>
              <a:t>亿</a:t>
            </a:r>
            <a:r>
              <a:rPr lang="zh-CN" altLang="en-US" sz="1400" dirty="0">
                <a:solidFill>
                  <a:schemeClr val="tx1"/>
                </a:solidFill>
                <a:sym typeface="Calibri" panose="020F0502020204030204" pitchFamily="2" charset="0"/>
              </a:rPr>
              <a:t>，断面受阻</a:t>
            </a:r>
            <a:r>
              <a:rPr lang="en-US" altLang="zh-CN" sz="1400" dirty="0">
                <a:solidFill>
                  <a:schemeClr val="tx1"/>
                </a:solidFill>
                <a:sym typeface="Calibri" panose="020F0502020204030204" pitchFamily="2" charset="0"/>
              </a:rPr>
              <a:t>2.15</a:t>
            </a:r>
            <a:r>
              <a:rPr lang="zh-CN" altLang="en-US" sz="1400" dirty="0" smtClean="0">
                <a:solidFill>
                  <a:schemeClr val="tx1"/>
                </a:solidFill>
                <a:sym typeface="Calibri" panose="020F0502020204030204" pitchFamily="2" charset="0"/>
              </a:rPr>
              <a:t>亿</a:t>
            </a:r>
            <a:endParaRPr lang="zh-CN" altLang="en-US" sz="1400" dirty="0" smtClean="0">
              <a:solidFill>
                <a:schemeClr val="tx1"/>
              </a:solidFill>
              <a:latin typeface="Calibri" panose="020F0502020204030204" pitchFamily="2" charset="0"/>
              <a:ea typeface="宋体" panose="02010600030101010101" pitchFamily="2" charset="-122"/>
              <a:sym typeface="Calibri" panose="020F0502020204030204" pitchFamily="2" charset="0"/>
            </a:endParaRPr>
          </a:p>
        </p:txBody>
      </p:sp>
      <p:pic>
        <p:nvPicPr>
          <p:cNvPr id="32823" name="Text Box 61"/>
          <p:cNvPicPr/>
          <p:nvPr/>
        </p:nvPicPr>
        <p:blipFill>
          <a:blip r:embed="rId2"/>
          <a:srcRect l="26018" t="2034"/>
          <a:stretch>
            <a:fillRect/>
          </a:stretch>
        </p:blipFill>
        <p:spPr>
          <a:xfrm>
            <a:off x="2886075" y="6429375"/>
            <a:ext cx="3167063" cy="368300"/>
          </a:xfrm>
          <a:prstGeom prst="rect">
            <a:avLst/>
          </a:prstGeom>
          <a:noFill/>
          <a:ln w="9525">
            <a:noFill/>
          </a:ln>
        </p:spPr>
      </p:pic>
      <p:sp>
        <p:nvSpPr>
          <p:cNvPr id="32824" name="TextBox 70"/>
          <p:cNvSpPr/>
          <p:nvPr/>
        </p:nvSpPr>
        <p:spPr>
          <a:xfrm>
            <a:off x="5724525" y="6503988"/>
            <a:ext cx="142875" cy="257175"/>
          </a:xfrm>
          <a:prstGeom prst="rect">
            <a:avLst/>
          </a:prstGeom>
          <a:noFill/>
          <a:ln w="9525">
            <a:noFill/>
          </a:ln>
        </p:spPr>
        <p:txBody>
          <a:bodyPr anchor="t">
            <a:spAutoFit/>
          </a:bodyPr>
          <a:lstStyle/>
          <a:p>
            <a:pPr marL="342900" indent="-342900"/>
            <a:r>
              <a:rPr lang="en-US" altLang="zh-CN" sz="1400" dirty="0">
                <a:solidFill>
                  <a:srgbClr val="000000"/>
                </a:solidFill>
                <a:latin typeface="Calibri" panose="020F0502020204030204" pitchFamily="2" charset="0"/>
                <a:ea typeface="宋体" panose="02010600030101010101" pitchFamily="2" charset="-122"/>
                <a:sym typeface="Calibri" panose="020F0502020204030204" pitchFamily="2" charset="0"/>
              </a:rPr>
              <a:t>0</a:t>
            </a:r>
            <a:endParaRPr lang="en-US" altLang="zh-CN" sz="1400"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825" name="TextBox 71"/>
          <p:cNvSpPr/>
          <p:nvPr/>
        </p:nvSpPr>
        <p:spPr>
          <a:xfrm>
            <a:off x="2927350" y="6481763"/>
            <a:ext cx="428625" cy="255587"/>
          </a:xfrm>
          <a:prstGeom prst="rect">
            <a:avLst/>
          </a:prstGeom>
          <a:noFill/>
          <a:ln w="9525">
            <a:noFill/>
          </a:ln>
        </p:spPr>
        <p:txBody>
          <a:bodyPr anchor="t">
            <a:spAutoFit/>
          </a:bodyPr>
          <a:lstStyle/>
          <a:p>
            <a:pPr marL="342900" indent="-342900"/>
            <a:r>
              <a:rPr lang="en-US" altLang="zh-CN" sz="1400" dirty="0">
                <a:solidFill>
                  <a:srgbClr val="000000"/>
                </a:solidFill>
                <a:latin typeface="Calibri" panose="020F0502020204030204" pitchFamily="2" charset="0"/>
                <a:ea typeface="宋体" panose="02010600030101010101" pitchFamily="2" charset="-122"/>
                <a:sym typeface="Calibri" panose="020F0502020204030204" pitchFamily="2" charset="0"/>
              </a:rPr>
              <a:t>40</a:t>
            </a:r>
            <a:endParaRPr lang="en-US" altLang="zh-CN" sz="1400"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826" name="TextBox 72"/>
          <p:cNvSpPr/>
          <p:nvPr/>
        </p:nvSpPr>
        <p:spPr>
          <a:xfrm>
            <a:off x="4278313" y="6481763"/>
            <a:ext cx="428625" cy="255587"/>
          </a:xfrm>
          <a:prstGeom prst="rect">
            <a:avLst/>
          </a:prstGeom>
          <a:noFill/>
          <a:ln w="9525">
            <a:noFill/>
          </a:ln>
        </p:spPr>
        <p:txBody>
          <a:bodyPr anchor="t">
            <a:spAutoFit/>
          </a:bodyPr>
          <a:lstStyle/>
          <a:p>
            <a:pPr marL="342900" indent="-342900"/>
            <a:r>
              <a:rPr lang="en-US" altLang="zh-CN" sz="1400" dirty="0">
                <a:solidFill>
                  <a:srgbClr val="000000"/>
                </a:solidFill>
                <a:latin typeface="Calibri" panose="020F0502020204030204" pitchFamily="2" charset="0"/>
                <a:ea typeface="宋体" panose="02010600030101010101" pitchFamily="2" charset="-122"/>
                <a:sym typeface="Calibri" panose="020F0502020204030204" pitchFamily="2" charset="0"/>
              </a:rPr>
              <a:t>20</a:t>
            </a:r>
            <a:endParaRPr lang="en-US" altLang="zh-CN" sz="1400"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827" name="TextBox 70"/>
          <p:cNvSpPr/>
          <p:nvPr/>
        </p:nvSpPr>
        <p:spPr>
          <a:xfrm>
            <a:off x="7583488" y="2679700"/>
            <a:ext cx="3856037" cy="521970"/>
          </a:xfrm>
          <a:prstGeom prst="rect">
            <a:avLst/>
          </a:prstGeom>
          <a:noFill/>
          <a:ln w="9525">
            <a:noFill/>
          </a:ln>
        </p:spPr>
        <p:txBody>
          <a:bodyPr wrap="square" anchor="t">
            <a:spAutoFit/>
          </a:bodyPr>
          <a:lstStyle/>
          <a:p>
            <a:r>
              <a:rPr lang="zh-CN" altLang="en-US" sz="1400">
                <a:solidFill>
                  <a:schemeClr val="tx1"/>
                </a:solidFill>
                <a:sym typeface="Calibri" panose="020F0502020204030204" pitchFamily="2" charset="0"/>
              </a:rPr>
              <a:t>甘肃河西地区：接纳能力受阻</a:t>
            </a:r>
            <a:r>
              <a:rPr lang="en-US" altLang="zh-CN" sz="1400">
                <a:solidFill>
                  <a:schemeClr val="tx1"/>
                </a:solidFill>
                <a:sym typeface="Calibri" panose="020F0502020204030204" pitchFamily="2" charset="0"/>
              </a:rPr>
              <a:t>14.13</a:t>
            </a:r>
            <a:r>
              <a:rPr lang="zh-CN" altLang="en-US" sz="1400">
                <a:solidFill>
                  <a:schemeClr val="tx1"/>
                </a:solidFill>
                <a:sym typeface="Calibri" panose="020F0502020204030204" pitchFamily="2" charset="0"/>
              </a:rPr>
              <a:t>亿，调峰受阻</a:t>
            </a:r>
            <a:r>
              <a:rPr lang="en-US" altLang="zh-CN" sz="1400">
                <a:solidFill>
                  <a:schemeClr val="tx1"/>
                </a:solidFill>
                <a:sym typeface="Calibri" panose="020F0502020204030204" pitchFamily="2" charset="0"/>
              </a:rPr>
              <a:t>4.66</a:t>
            </a:r>
            <a:r>
              <a:rPr lang="zh-CN" altLang="en-US" sz="1400">
                <a:solidFill>
                  <a:schemeClr val="tx1"/>
                </a:solidFill>
                <a:sym typeface="Calibri" panose="020F0502020204030204" pitchFamily="2" charset="0"/>
              </a:rPr>
              <a:t>亿，断面受阻</a:t>
            </a:r>
            <a:r>
              <a:rPr lang="en-US" altLang="zh-CN" sz="1400">
                <a:solidFill>
                  <a:schemeClr val="tx1"/>
                </a:solidFill>
                <a:sym typeface="Calibri" panose="020F0502020204030204" pitchFamily="2" charset="0"/>
              </a:rPr>
              <a:t>4.70</a:t>
            </a:r>
            <a:r>
              <a:rPr lang="zh-CN" altLang="en-US" sz="1400">
                <a:solidFill>
                  <a:schemeClr val="tx1"/>
                </a:solidFill>
                <a:sym typeface="Calibri" panose="020F0502020204030204" pitchFamily="2" charset="0"/>
              </a:rPr>
              <a:t>亿</a:t>
            </a:r>
            <a:r>
              <a:rPr lang="zh-CN" altLang="en-US" sz="1400">
                <a:solidFill>
                  <a:schemeClr val="tx1"/>
                </a:solidFill>
                <a:sym typeface="+mn-ea"/>
              </a:rPr>
              <a:t>。</a:t>
            </a:r>
            <a:endParaRPr lang="zh-CN" altLang="en-US" sz="1400" dirty="0">
              <a:solidFill>
                <a:schemeClr val="tx1"/>
              </a:solidFill>
              <a:latin typeface="Calibri" panose="020F0502020204030204" pitchFamily="2" charset="0"/>
              <a:ea typeface="宋体" panose="02010600030101010101" pitchFamily="2" charset="-122"/>
              <a:sym typeface="+mn-ea"/>
            </a:endParaRPr>
          </a:p>
        </p:txBody>
      </p:sp>
      <p:sp>
        <p:nvSpPr>
          <p:cNvPr id="32828" name="TextBox 68"/>
          <p:cNvSpPr/>
          <p:nvPr/>
        </p:nvSpPr>
        <p:spPr>
          <a:xfrm>
            <a:off x="6016625" y="5360988"/>
            <a:ext cx="1293813" cy="368300"/>
          </a:xfrm>
          <a:prstGeom prst="rect">
            <a:avLst/>
          </a:prstGeom>
          <a:noFill/>
          <a:ln w="9525">
            <a:noFill/>
          </a:ln>
        </p:spPr>
        <p:txBody>
          <a:bodyPr wrap="square" anchor="t">
            <a:spAutoFit/>
          </a:bodyPr>
          <a:lstStyle/>
          <a:p>
            <a:pPr marL="342900" indent="-342900"/>
            <a:r>
              <a:rPr lang="en-US" altLang="zh-CN" b="1" dirty="0">
                <a:latin typeface="Calibri" panose="020F0502020204030204" pitchFamily="2" charset="0"/>
                <a:ea typeface="宋体" panose="02010600030101010101" pitchFamily="2" charset="-122"/>
                <a:sym typeface="Calibri" panose="020F0502020204030204" pitchFamily="2" charset="0"/>
              </a:rPr>
              <a:t>          亿</a:t>
            </a:r>
            <a:endParaRPr lang="en-US" altLang="zh-CN" b="1" dirty="0">
              <a:latin typeface="Calibri" panose="020F0502020204030204" pitchFamily="2" charset="0"/>
              <a:ea typeface="宋体" panose="02010600030101010101" pitchFamily="2" charset="-122"/>
              <a:sym typeface="Calibri" panose="020F0502020204030204" pitchFamily="2" charset="0"/>
            </a:endParaRPr>
          </a:p>
        </p:txBody>
      </p:sp>
      <p:sp>
        <p:nvSpPr>
          <p:cNvPr id="32829" name="直接连接符 69"/>
          <p:cNvSpPr/>
          <p:nvPr/>
        </p:nvSpPr>
        <p:spPr>
          <a:xfrm flipV="1">
            <a:off x="6804025" y="6319838"/>
            <a:ext cx="4997450" cy="30162"/>
          </a:xfrm>
          <a:prstGeom prst="line">
            <a:avLst/>
          </a:prstGeom>
          <a:ln w="38100" cap="flat" cmpd="sng">
            <a:solidFill>
              <a:schemeClr val="accent1"/>
            </a:solidFill>
            <a:prstDash val="solid"/>
            <a:miter/>
            <a:headEnd type="none" w="med" len="med"/>
            <a:tailEnd type="none" w="med" len="med"/>
          </a:ln>
        </p:spPr>
      </p:sp>
      <p:sp>
        <p:nvSpPr>
          <p:cNvPr id="32830" name="直接连接符 68"/>
          <p:cNvSpPr/>
          <p:nvPr/>
        </p:nvSpPr>
        <p:spPr>
          <a:xfrm>
            <a:off x="6156325" y="5397500"/>
            <a:ext cx="655638" cy="944563"/>
          </a:xfrm>
          <a:prstGeom prst="line">
            <a:avLst/>
          </a:prstGeom>
          <a:ln w="38100" cap="flat" cmpd="sng">
            <a:solidFill>
              <a:schemeClr val="accent1"/>
            </a:solidFill>
            <a:prstDash val="solid"/>
            <a:miter/>
            <a:headEnd type="none" w="med" len="med"/>
            <a:tailEnd type="none" w="med" len="med"/>
          </a:ln>
        </p:spPr>
      </p:sp>
      <p:sp>
        <p:nvSpPr>
          <p:cNvPr id="32831" name="椭圆 78"/>
          <p:cNvSpPr/>
          <p:nvPr/>
        </p:nvSpPr>
        <p:spPr>
          <a:xfrm>
            <a:off x="6453188" y="5381625"/>
            <a:ext cx="654050" cy="641350"/>
          </a:xfrm>
          <a:prstGeom prst="ellipse">
            <a:avLst/>
          </a:prstGeom>
          <a:solidFill>
            <a:srgbClr val="FFCD00"/>
          </a:solidFill>
          <a:ln w="9525" cap="flat" cmpd="sng">
            <a:solidFill>
              <a:srgbClr val="FFCA01"/>
            </a:solidFill>
            <a:prstDash val="solid"/>
            <a:miter/>
            <a:headEnd type="none" w="med" len="med"/>
            <a:tailEnd type="none" w="med" len="med"/>
          </a:ln>
        </p:spPr>
        <p:txBody>
          <a:bodyPr anchor="t"/>
          <a:lstStyle/>
          <a:p>
            <a:endParaRPr lang="zh-CN" altLang="zh-CN" b="1">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832" name="Text Box 30"/>
          <p:cNvSpPr/>
          <p:nvPr/>
        </p:nvSpPr>
        <p:spPr>
          <a:xfrm>
            <a:off x="6367463" y="5435600"/>
            <a:ext cx="877887" cy="306388"/>
          </a:xfrm>
          <a:prstGeom prst="rect">
            <a:avLst/>
          </a:prstGeom>
          <a:noFill/>
          <a:ln w="9525">
            <a:noFill/>
          </a:ln>
        </p:spPr>
        <p:txBody>
          <a:bodyPr anchor="t"/>
          <a:lstStyle/>
          <a:p>
            <a:pPr marL="342900" indent="-342900" algn="ctr"/>
            <a:r>
              <a:rPr lang="en-US" altLang="zh-CN" sz="1400" b="1" dirty="0">
                <a:solidFill>
                  <a:schemeClr val="tx1"/>
                </a:solidFill>
                <a:latin typeface="Calibri" panose="020F0502020204030204" pitchFamily="2" charset="0"/>
                <a:ea typeface="宋体" panose="02010600030101010101" pitchFamily="2" charset="-122"/>
                <a:sym typeface="Calibri" panose="020F0502020204030204" pitchFamily="2" charset="0"/>
              </a:rPr>
              <a:t>5.16</a:t>
            </a:r>
            <a:r>
              <a:rPr lang="zh-CN" altLang="en-US" sz="1400" b="1" dirty="0">
                <a:solidFill>
                  <a:schemeClr val="tx1"/>
                </a:solidFill>
                <a:latin typeface="Calibri" panose="020F0502020204030204" pitchFamily="2" charset="0"/>
                <a:ea typeface="宋体" panose="02010600030101010101" pitchFamily="2" charset="-122"/>
                <a:sym typeface="Calibri" panose="020F0502020204030204" pitchFamily="2" charset="0"/>
              </a:rPr>
              <a:t>亿</a:t>
            </a:r>
            <a:endParaRPr lang="zh-CN" altLang="en-US" sz="1400" b="1" dirty="0">
              <a:solidFill>
                <a:schemeClr val="tx1"/>
              </a:solidFill>
              <a:latin typeface="Calibri" panose="020F0502020204030204" pitchFamily="2" charset="0"/>
              <a:ea typeface="宋体" panose="02010600030101010101" pitchFamily="2" charset="-122"/>
              <a:sym typeface="Calibri" panose="020F0502020204030204" pitchFamily="2" charset="0"/>
            </a:endParaRPr>
          </a:p>
        </p:txBody>
      </p:sp>
      <p:sp>
        <p:nvSpPr>
          <p:cNvPr id="32833" name="TextBox 76"/>
          <p:cNvSpPr/>
          <p:nvPr/>
        </p:nvSpPr>
        <p:spPr>
          <a:xfrm>
            <a:off x="4852988" y="3351213"/>
            <a:ext cx="1447800" cy="275590"/>
          </a:xfrm>
          <a:prstGeom prst="rect">
            <a:avLst/>
          </a:prstGeom>
          <a:noFill/>
          <a:ln w="9525">
            <a:noFill/>
          </a:ln>
        </p:spPr>
        <p:txBody>
          <a:bodyPr wrap="square" anchor="t">
            <a:spAutoFit/>
          </a:bodyPr>
          <a:lstStyle/>
          <a:p>
            <a:pPr marL="342900" indent="-342900" algn="ctr"/>
            <a:r>
              <a:rPr lang="zh-CN" altLang="en-US" sz="1200" b="1" dirty="0">
                <a:solidFill>
                  <a:srgbClr val="000000"/>
                </a:solidFill>
                <a:latin typeface="Calibri" panose="020F0502020204030204" pitchFamily="2" charset="0"/>
                <a:ea typeface="宋体" panose="02010600030101010101" pitchFamily="2" charset="-122"/>
                <a:sym typeface="Calibri" panose="020F0502020204030204" pitchFamily="2" charset="0"/>
              </a:rPr>
              <a:t>受阻率：</a:t>
            </a:r>
            <a:r>
              <a:rPr lang="en-US" altLang="zh-CN" sz="1200" b="1" dirty="0">
                <a:solidFill>
                  <a:srgbClr val="000000"/>
                </a:solidFill>
                <a:latin typeface="Calibri" panose="020F0502020204030204" pitchFamily="2" charset="0"/>
                <a:ea typeface="宋体" panose="02010600030101010101" pitchFamily="2" charset="-122"/>
                <a:sym typeface="Calibri" panose="020F0502020204030204" pitchFamily="2" charset="0"/>
              </a:rPr>
              <a:t>11.89%</a:t>
            </a:r>
            <a:endParaRPr lang="zh-CN" altLang="en-US" sz="1200" b="1"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834" name="TextBox 76"/>
          <p:cNvSpPr/>
          <p:nvPr/>
        </p:nvSpPr>
        <p:spPr>
          <a:xfrm>
            <a:off x="5564188" y="5224463"/>
            <a:ext cx="808037" cy="306705"/>
          </a:xfrm>
          <a:prstGeom prst="rect">
            <a:avLst/>
          </a:prstGeom>
          <a:noFill/>
          <a:ln w="9525">
            <a:noFill/>
          </a:ln>
        </p:spPr>
        <p:txBody>
          <a:bodyPr wrap="square" anchor="t">
            <a:spAutoFit/>
          </a:bodyPr>
          <a:lstStyle/>
          <a:p>
            <a:pPr marL="342900" indent="-342900"/>
            <a:r>
              <a:rPr lang="en-US" altLang="zh-CN" sz="1400" dirty="0">
                <a:solidFill>
                  <a:srgbClr val="000000"/>
                </a:solidFill>
                <a:latin typeface="Calibri" panose="020F0502020204030204" pitchFamily="2" charset="0"/>
                <a:ea typeface="宋体" panose="02010600030101010101" pitchFamily="2" charset="-122"/>
                <a:sym typeface="Calibri" panose="020F0502020204030204" pitchFamily="2" charset="0"/>
              </a:rPr>
              <a:t>7.23%</a:t>
            </a:r>
            <a:endParaRPr lang="en-US" altLang="zh-CN" sz="1400"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835" name="TextBox 76"/>
          <p:cNvSpPr/>
          <p:nvPr/>
        </p:nvSpPr>
        <p:spPr>
          <a:xfrm>
            <a:off x="6480175" y="5638800"/>
            <a:ext cx="809625" cy="306705"/>
          </a:xfrm>
          <a:prstGeom prst="rect">
            <a:avLst/>
          </a:prstGeom>
          <a:noFill/>
          <a:ln w="9525">
            <a:noFill/>
          </a:ln>
        </p:spPr>
        <p:txBody>
          <a:bodyPr wrap="square" anchor="t">
            <a:spAutoFit/>
          </a:bodyPr>
          <a:lstStyle/>
          <a:p>
            <a:pPr marL="342900" indent="-342900"/>
            <a:r>
              <a:rPr lang="en-US" altLang="zh-CN" sz="1400" dirty="0">
                <a:solidFill>
                  <a:srgbClr val="000000"/>
                </a:solidFill>
                <a:latin typeface="Calibri" panose="020F0502020204030204" pitchFamily="2" charset="0"/>
                <a:ea typeface="宋体" panose="02010600030101010101" pitchFamily="2" charset="-122"/>
                <a:sym typeface="Calibri" panose="020F0502020204030204" pitchFamily="2" charset="0"/>
              </a:rPr>
              <a:t>5.16%</a:t>
            </a:r>
            <a:endParaRPr lang="en-US" altLang="zh-CN" sz="1400"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836" name="TextBox 76"/>
          <p:cNvSpPr/>
          <p:nvPr/>
        </p:nvSpPr>
        <p:spPr>
          <a:xfrm>
            <a:off x="7683500" y="4976813"/>
            <a:ext cx="809625" cy="306705"/>
          </a:xfrm>
          <a:prstGeom prst="rect">
            <a:avLst/>
          </a:prstGeom>
          <a:noFill/>
          <a:ln w="9525">
            <a:noFill/>
          </a:ln>
        </p:spPr>
        <p:txBody>
          <a:bodyPr wrap="square" anchor="t">
            <a:spAutoFit/>
          </a:bodyPr>
          <a:lstStyle/>
          <a:p>
            <a:pPr marL="342900" indent="-342900"/>
            <a:r>
              <a:rPr lang="en-US" altLang="zh-CN" sz="1400" dirty="0">
                <a:solidFill>
                  <a:schemeClr val="tx1"/>
                </a:solidFill>
                <a:sym typeface="Calibri" panose="020F0502020204030204" pitchFamily="2" charset="0"/>
              </a:rPr>
              <a:t>2.53%</a:t>
            </a:r>
            <a:endParaRPr lang="en-US" altLang="zh-CN" sz="1400" dirty="0">
              <a:solidFill>
                <a:schemeClr val="tx1"/>
              </a:solidFill>
              <a:sym typeface="Calibri" panose="020F0502020204030204" pitchFamily="2" charset="0"/>
            </a:endParaRPr>
          </a:p>
        </p:txBody>
      </p:sp>
      <p:sp>
        <p:nvSpPr>
          <p:cNvPr id="32837" name="TextBox 76"/>
          <p:cNvSpPr/>
          <p:nvPr/>
        </p:nvSpPr>
        <p:spPr>
          <a:xfrm>
            <a:off x="8429625" y="5121275"/>
            <a:ext cx="809625" cy="306705"/>
          </a:xfrm>
          <a:prstGeom prst="rect">
            <a:avLst/>
          </a:prstGeom>
          <a:noFill/>
          <a:ln w="9525">
            <a:noFill/>
          </a:ln>
        </p:spPr>
        <p:txBody>
          <a:bodyPr wrap="square" anchor="t">
            <a:spAutoFit/>
          </a:bodyPr>
          <a:lstStyle/>
          <a:p>
            <a:pPr marL="342900" indent="-342900"/>
            <a:r>
              <a:rPr lang="en-US" altLang="zh-CN" sz="1400" dirty="0" smtClean="0">
                <a:solidFill>
                  <a:schemeClr val="tx1"/>
                </a:solidFill>
                <a:latin typeface="Calibri" panose="020F0502020204030204" pitchFamily="2" charset="0"/>
                <a:ea typeface="宋体" panose="02010600030101010101" pitchFamily="2" charset="-122"/>
                <a:sym typeface="Calibri" panose="020F0502020204030204" pitchFamily="2" charset="0"/>
              </a:rPr>
              <a:t>3.69%</a:t>
            </a:r>
            <a:endParaRPr lang="en-US" altLang="zh-CN" sz="1400" dirty="0" smtClean="0">
              <a:solidFill>
                <a:schemeClr val="tx1"/>
              </a:solidFill>
              <a:latin typeface="Calibri" panose="020F0502020204030204" pitchFamily="2" charset="0"/>
              <a:ea typeface="宋体" panose="02010600030101010101" pitchFamily="2" charset="-122"/>
              <a:sym typeface="Calibri" panose="020F0502020204030204" pitchFamily="2" charset="0"/>
            </a:endParaRPr>
          </a:p>
        </p:txBody>
      </p:sp>
      <p:sp>
        <p:nvSpPr>
          <p:cNvPr id="32838" name="TextBox 76"/>
          <p:cNvSpPr/>
          <p:nvPr/>
        </p:nvSpPr>
        <p:spPr>
          <a:xfrm>
            <a:off x="6167438" y="4325303"/>
            <a:ext cx="808037" cy="306705"/>
          </a:xfrm>
          <a:prstGeom prst="rect">
            <a:avLst/>
          </a:prstGeom>
          <a:noFill/>
          <a:ln w="9525">
            <a:noFill/>
          </a:ln>
        </p:spPr>
        <p:txBody>
          <a:bodyPr wrap="square" anchor="t">
            <a:spAutoFit/>
          </a:bodyPr>
          <a:lstStyle/>
          <a:p>
            <a:pPr marL="342900" indent="-342900" algn="ctr"/>
            <a:r>
              <a:rPr lang="en-US" altLang="zh-CN" sz="1400" dirty="0">
                <a:solidFill>
                  <a:schemeClr val="tx1"/>
                </a:solidFill>
                <a:sym typeface="Calibri" panose="020F0502020204030204" pitchFamily="2" charset="0"/>
              </a:rPr>
              <a:t>12.18%</a:t>
            </a:r>
            <a:endParaRPr lang="en-US" altLang="zh-CN" sz="1400" dirty="0">
              <a:solidFill>
                <a:schemeClr val="tx1"/>
              </a:solidFill>
              <a:latin typeface="Calibri" panose="020F0502020204030204" pitchFamily="2" charset="0"/>
              <a:ea typeface="宋体" panose="02010600030101010101" pitchFamily="2" charset="-122"/>
              <a:sym typeface="Calibri" panose="020F0502020204030204" pitchFamily="2" charset="0"/>
            </a:endParaRPr>
          </a:p>
        </p:txBody>
      </p:sp>
      <p:sp>
        <p:nvSpPr>
          <p:cNvPr id="32839" name="TextBox 76"/>
          <p:cNvSpPr/>
          <p:nvPr/>
        </p:nvSpPr>
        <p:spPr>
          <a:xfrm>
            <a:off x="3010853" y="3452813"/>
            <a:ext cx="808037" cy="306705"/>
          </a:xfrm>
          <a:prstGeom prst="rect">
            <a:avLst/>
          </a:prstGeom>
          <a:noFill/>
          <a:ln w="9525">
            <a:noFill/>
          </a:ln>
        </p:spPr>
        <p:txBody>
          <a:bodyPr wrap="square" anchor="t">
            <a:spAutoFit/>
          </a:bodyPr>
          <a:lstStyle/>
          <a:p>
            <a:pPr marL="342900" indent="-342900"/>
            <a:r>
              <a:rPr lang="en-US" altLang="zh-CN" sz="1400" dirty="0">
                <a:solidFill>
                  <a:srgbClr val="000000"/>
                </a:solidFill>
                <a:latin typeface="Calibri" panose="020F0502020204030204" pitchFamily="2" charset="0"/>
                <a:ea typeface="宋体" panose="02010600030101010101" pitchFamily="2" charset="-122"/>
                <a:sym typeface="Calibri" panose="020F0502020204030204" pitchFamily="2" charset="0"/>
              </a:rPr>
              <a:t>8.27%</a:t>
            </a:r>
            <a:endParaRPr lang="en-US" altLang="zh-CN" sz="1400"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840" name="TextBox 76"/>
          <p:cNvSpPr/>
          <p:nvPr/>
        </p:nvSpPr>
        <p:spPr>
          <a:xfrm>
            <a:off x="3146425" y="2682875"/>
            <a:ext cx="808038" cy="306705"/>
          </a:xfrm>
          <a:prstGeom prst="rect">
            <a:avLst/>
          </a:prstGeom>
          <a:noFill/>
          <a:ln w="9525">
            <a:noFill/>
          </a:ln>
        </p:spPr>
        <p:txBody>
          <a:bodyPr wrap="square" anchor="t">
            <a:spAutoFit/>
          </a:bodyPr>
          <a:lstStyle/>
          <a:p>
            <a:pPr marL="342900" indent="-342900"/>
            <a:r>
              <a:rPr lang="en-US" altLang="zh-CN" sz="1400" dirty="0">
                <a:solidFill>
                  <a:srgbClr val="000000"/>
                </a:solidFill>
                <a:latin typeface="Calibri" panose="020F0502020204030204" pitchFamily="2" charset="0"/>
                <a:ea typeface="宋体" panose="02010600030101010101" pitchFamily="2" charset="-122"/>
                <a:sym typeface="Calibri" panose="020F0502020204030204" pitchFamily="2" charset="0"/>
              </a:rPr>
              <a:t>14.89%</a:t>
            </a:r>
            <a:endParaRPr lang="en-US" altLang="zh-CN" sz="1400"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841" name="TextBox 72"/>
          <p:cNvSpPr/>
          <p:nvPr/>
        </p:nvSpPr>
        <p:spPr>
          <a:xfrm>
            <a:off x="9363075" y="6319838"/>
            <a:ext cx="2714625" cy="521970"/>
          </a:xfrm>
          <a:prstGeom prst="rect">
            <a:avLst/>
          </a:prstGeom>
          <a:noFill/>
          <a:ln w="9525">
            <a:noFill/>
          </a:ln>
        </p:spPr>
        <p:txBody>
          <a:bodyPr anchor="t">
            <a:spAutoFit/>
          </a:bodyPr>
          <a:lstStyle/>
          <a:p>
            <a:r>
              <a:rPr lang="zh-CN" altLang="en-US" sz="1400" dirty="0">
                <a:solidFill>
                  <a:schemeClr val="tx1"/>
                </a:solidFill>
                <a:sym typeface="Calibri" panose="020F0502020204030204" pitchFamily="2" charset="0"/>
              </a:rPr>
              <a:t>海南地区：接纳能力</a:t>
            </a:r>
            <a:r>
              <a:rPr lang="zh-CN" altLang="en-US" sz="1400" dirty="0" smtClean="0">
                <a:solidFill>
                  <a:schemeClr val="tx1"/>
                </a:solidFill>
                <a:sym typeface="Calibri" panose="020F0502020204030204" pitchFamily="2" charset="0"/>
              </a:rPr>
              <a:t>受阻</a:t>
            </a:r>
            <a:r>
              <a:rPr lang="en-US" altLang="zh-CN" sz="1400" dirty="0" smtClean="0">
                <a:solidFill>
                  <a:schemeClr val="tx1"/>
                </a:solidFill>
                <a:sym typeface="Calibri" panose="020F0502020204030204" pitchFamily="2" charset="0"/>
              </a:rPr>
              <a:t>4.05</a:t>
            </a:r>
            <a:r>
              <a:rPr lang="zh-CN" altLang="en-US" sz="1400" dirty="0" smtClean="0">
                <a:solidFill>
                  <a:schemeClr val="tx1"/>
                </a:solidFill>
                <a:sym typeface="Calibri" panose="020F0502020204030204" pitchFamily="2" charset="0"/>
              </a:rPr>
              <a:t>亿</a:t>
            </a:r>
            <a:r>
              <a:rPr lang="zh-CN" altLang="en-US" sz="1400" dirty="0">
                <a:solidFill>
                  <a:schemeClr val="tx1"/>
                </a:solidFill>
                <a:sym typeface="Calibri" panose="020F0502020204030204" pitchFamily="2" charset="0"/>
              </a:rPr>
              <a:t>，断面</a:t>
            </a:r>
            <a:r>
              <a:rPr lang="zh-CN" altLang="en-US" sz="1400" dirty="0" smtClean="0">
                <a:solidFill>
                  <a:schemeClr val="tx1"/>
                </a:solidFill>
                <a:sym typeface="Calibri" panose="020F0502020204030204" pitchFamily="2" charset="0"/>
              </a:rPr>
              <a:t>受阻</a:t>
            </a:r>
            <a:r>
              <a:rPr lang="en-US" altLang="zh-CN" sz="1400" dirty="0" smtClean="0">
                <a:solidFill>
                  <a:schemeClr val="tx1"/>
                </a:solidFill>
                <a:sym typeface="Calibri" panose="020F0502020204030204" pitchFamily="2" charset="0"/>
              </a:rPr>
              <a:t>1.11</a:t>
            </a:r>
            <a:r>
              <a:rPr lang="zh-CN" altLang="en-US" sz="1400" dirty="0" smtClean="0">
                <a:solidFill>
                  <a:schemeClr val="tx1"/>
                </a:solidFill>
                <a:sym typeface="Calibri" panose="020F0502020204030204" pitchFamily="2" charset="0"/>
              </a:rPr>
              <a:t>亿</a:t>
            </a:r>
            <a:r>
              <a:rPr lang="zh-CN" altLang="en-US" sz="1400" dirty="0">
                <a:solidFill>
                  <a:schemeClr val="tx1"/>
                </a:solidFill>
                <a:sym typeface="Calibri" panose="020F0502020204030204" pitchFamily="2" charset="0"/>
              </a:rPr>
              <a:t>。</a:t>
            </a:r>
            <a:endParaRPr lang="zh-CN" altLang="en-US" sz="1400" dirty="0">
              <a:solidFill>
                <a:schemeClr val="tx1"/>
              </a:solidFill>
              <a:latin typeface="Calibri" panose="020F0502020204030204" pitchFamily="2" charset="0"/>
              <a:ea typeface="宋体" panose="02010600030101010101" pitchFamily="2" charset="-122"/>
              <a:sym typeface="Calibri" panose="020F0502020204030204" pitchFamily="2" charset="0"/>
            </a:endParaRPr>
          </a:p>
        </p:txBody>
      </p:sp>
      <p:sp>
        <p:nvSpPr>
          <p:cNvPr id="32842" name="TextBox 70"/>
          <p:cNvSpPr/>
          <p:nvPr/>
        </p:nvSpPr>
        <p:spPr>
          <a:xfrm>
            <a:off x="4848225" y="2622550"/>
            <a:ext cx="1612900" cy="768350"/>
          </a:xfrm>
          <a:prstGeom prst="rect">
            <a:avLst/>
          </a:prstGeom>
          <a:noFill/>
          <a:ln w="9525">
            <a:noFill/>
          </a:ln>
        </p:spPr>
        <p:txBody>
          <a:bodyPr wrap="square" anchor="t">
            <a:spAutoFit/>
          </a:bodyPr>
          <a:lstStyle/>
          <a:p>
            <a:pPr algn="ctr"/>
            <a:r>
              <a:rPr lang="en-US" altLang="zh-CN" sz="1600" b="1" dirty="0">
                <a:solidFill>
                  <a:srgbClr val="000000"/>
                </a:solidFill>
                <a:latin typeface="Calibri" panose="020F0502020204030204" pitchFamily="2" charset="0"/>
                <a:ea typeface="宋体" panose="02010600030101010101" pitchFamily="2" charset="-122"/>
                <a:sym typeface="Calibri" panose="020F0502020204030204" pitchFamily="2" charset="0"/>
              </a:rPr>
              <a:t>60.67</a:t>
            </a:r>
            <a:r>
              <a:rPr lang="zh-CN" altLang="en-US" sz="1600" b="1" dirty="0">
                <a:solidFill>
                  <a:srgbClr val="000000"/>
                </a:solidFill>
                <a:latin typeface="Calibri" panose="020F0502020204030204" pitchFamily="2" charset="0"/>
                <a:ea typeface="宋体" panose="02010600030101010101" pitchFamily="2" charset="-122"/>
                <a:sym typeface="Calibri" panose="020F0502020204030204" pitchFamily="2" charset="0"/>
              </a:rPr>
              <a:t>亿</a:t>
            </a:r>
            <a:endParaRPr lang="en-US" altLang="zh-CN" sz="1600" b="1" dirty="0">
              <a:solidFill>
                <a:srgbClr val="000000"/>
              </a:solidFill>
              <a:latin typeface="Calibri" panose="020F0502020204030204" pitchFamily="2" charset="0"/>
              <a:ea typeface="宋体" panose="02010600030101010101" pitchFamily="2" charset="-122"/>
              <a:sym typeface="Calibri" panose="020F0502020204030204" pitchFamily="2" charset="0"/>
            </a:endParaRPr>
          </a:p>
          <a:p>
            <a:pPr algn="ctr"/>
            <a:r>
              <a:rPr lang="zh-CN" altLang="en-US" sz="1400" b="1" dirty="0">
                <a:solidFill>
                  <a:srgbClr val="000000"/>
                </a:solidFill>
                <a:latin typeface="Calibri" panose="020F0502020204030204" pitchFamily="2" charset="0"/>
                <a:ea typeface="宋体" panose="02010600030101010101" pitchFamily="2" charset="-122"/>
                <a:sym typeface="Calibri" panose="020F0502020204030204" pitchFamily="2" charset="0"/>
              </a:rPr>
              <a:t>（含天中直流配套：</a:t>
            </a:r>
            <a:r>
              <a:rPr lang="en-US" altLang="zh-CN" sz="1400" b="1" dirty="0">
                <a:solidFill>
                  <a:srgbClr val="000000"/>
                </a:solidFill>
                <a:latin typeface="Calibri" panose="020F0502020204030204" pitchFamily="2" charset="0"/>
                <a:ea typeface="宋体" panose="02010600030101010101" pitchFamily="2" charset="-122"/>
                <a:sym typeface="Calibri" panose="020F0502020204030204" pitchFamily="2" charset="0"/>
              </a:rPr>
              <a:t>17.38</a:t>
            </a:r>
            <a:r>
              <a:rPr lang="zh-CN" altLang="en-US" sz="1400" b="1" dirty="0">
                <a:solidFill>
                  <a:srgbClr val="000000"/>
                </a:solidFill>
                <a:latin typeface="Calibri" panose="020F0502020204030204" pitchFamily="2" charset="0"/>
                <a:ea typeface="宋体" panose="02010600030101010101" pitchFamily="2" charset="-122"/>
                <a:sym typeface="Calibri" panose="020F0502020204030204" pitchFamily="2" charset="0"/>
              </a:rPr>
              <a:t>亿）</a:t>
            </a:r>
            <a:endParaRPr lang="zh-CN" altLang="en-US" sz="1400" b="1"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843" name="椭圆 77"/>
          <p:cNvSpPr/>
          <p:nvPr/>
        </p:nvSpPr>
        <p:spPr>
          <a:xfrm>
            <a:off x="6753225" y="4616450"/>
            <a:ext cx="508000" cy="527050"/>
          </a:xfrm>
          <a:prstGeom prst="ellipse">
            <a:avLst/>
          </a:prstGeom>
          <a:solidFill>
            <a:srgbClr val="FFD900"/>
          </a:solidFill>
          <a:ln w="9525" cap="flat" cmpd="sng">
            <a:solidFill>
              <a:srgbClr val="FFD400"/>
            </a:solidFill>
            <a:prstDash val="solid"/>
            <a:miter/>
            <a:headEnd type="none" w="med" len="med"/>
            <a:tailEnd type="none" w="med" len="med"/>
          </a:ln>
        </p:spPr>
        <p:txBody>
          <a:bodyPr anchor="t"/>
          <a:lstStyle/>
          <a:p>
            <a:endParaRPr lang="zh-CN" altLang="zh-CN" b="1">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2844" name="直接连接符 2"/>
          <p:cNvSpPr/>
          <p:nvPr/>
        </p:nvSpPr>
        <p:spPr>
          <a:xfrm flipV="1">
            <a:off x="7099300" y="3833813"/>
            <a:ext cx="736600" cy="798512"/>
          </a:xfrm>
          <a:prstGeom prst="line">
            <a:avLst/>
          </a:prstGeom>
          <a:ln w="25400" cap="flat" cmpd="sng">
            <a:solidFill>
              <a:schemeClr val="accent1"/>
            </a:solidFill>
            <a:prstDash val="solid"/>
            <a:miter/>
            <a:headEnd type="none" w="med" len="med"/>
            <a:tailEnd type="none" w="med" len="med"/>
          </a:ln>
        </p:spPr>
      </p:sp>
      <p:sp>
        <p:nvSpPr>
          <p:cNvPr id="32845" name="直接连接符 4"/>
          <p:cNvSpPr/>
          <p:nvPr/>
        </p:nvSpPr>
        <p:spPr>
          <a:xfrm flipV="1">
            <a:off x="7818438" y="3833813"/>
            <a:ext cx="3856037" cy="42862"/>
          </a:xfrm>
          <a:prstGeom prst="line">
            <a:avLst/>
          </a:prstGeom>
          <a:ln w="38100" cap="flat" cmpd="sng">
            <a:solidFill>
              <a:schemeClr val="accent1"/>
            </a:solidFill>
            <a:prstDash val="solid"/>
            <a:miter/>
            <a:headEnd type="none" w="med" len="med"/>
            <a:tailEnd type="none" w="med" len="med"/>
          </a:ln>
        </p:spPr>
      </p:sp>
      <p:sp>
        <p:nvSpPr>
          <p:cNvPr id="32846" name="TextBox 70"/>
          <p:cNvSpPr/>
          <p:nvPr/>
        </p:nvSpPr>
        <p:spPr>
          <a:xfrm>
            <a:off x="7842250" y="3360738"/>
            <a:ext cx="3597275" cy="521970"/>
          </a:xfrm>
          <a:prstGeom prst="rect">
            <a:avLst/>
          </a:prstGeom>
          <a:noFill/>
          <a:ln w="9525">
            <a:noFill/>
          </a:ln>
        </p:spPr>
        <p:txBody>
          <a:bodyPr anchor="t">
            <a:spAutoFit/>
          </a:bodyPr>
          <a:lstStyle/>
          <a:p>
            <a:pPr>
              <a:buFont typeface="Arial" panose="020B0604020202020204" pitchFamily="34" charset="0"/>
              <a:buNone/>
            </a:pPr>
            <a:r>
              <a:rPr lang="zh-CN" altLang="en-US" sz="1400">
                <a:solidFill>
                  <a:schemeClr val="tx1"/>
                </a:solidFill>
                <a:sym typeface="+mn-ea"/>
              </a:rPr>
              <a:t>甘肃河东地区：接纳能力受阻</a:t>
            </a:r>
            <a:r>
              <a:rPr lang="en-US" altLang="zh-CN" sz="1400">
                <a:solidFill>
                  <a:schemeClr val="tx1"/>
                </a:solidFill>
                <a:sym typeface="+mn-ea"/>
              </a:rPr>
              <a:t>1.86</a:t>
            </a:r>
            <a:r>
              <a:rPr lang="zh-CN" altLang="en-US" sz="1400">
                <a:solidFill>
                  <a:schemeClr val="tx1"/>
                </a:solidFill>
                <a:sym typeface="+mn-ea"/>
              </a:rPr>
              <a:t>亿，调峰受阻</a:t>
            </a:r>
            <a:r>
              <a:rPr lang="en-US" altLang="zh-CN" sz="1400">
                <a:solidFill>
                  <a:schemeClr val="tx1"/>
                </a:solidFill>
                <a:sym typeface="+mn-ea"/>
              </a:rPr>
              <a:t>0.59</a:t>
            </a:r>
            <a:r>
              <a:rPr lang="zh-CN" altLang="en-US" sz="1400">
                <a:solidFill>
                  <a:schemeClr val="tx1"/>
                </a:solidFill>
                <a:sym typeface="+mn-ea"/>
              </a:rPr>
              <a:t>亿。</a:t>
            </a:r>
            <a:endParaRPr lang="zh-CN" altLang="en-US" sz="1400" dirty="0">
              <a:solidFill>
                <a:schemeClr val="tx1"/>
              </a:solidFill>
              <a:latin typeface="Calibri" panose="020F0502020204030204" pitchFamily="2" charset="0"/>
              <a:ea typeface="宋体" panose="02010600030101010101" pitchFamily="2" charset="-122"/>
              <a:sym typeface="+mn-ea"/>
            </a:endParaRPr>
          </a:p>
        </p:txBody>
      </p:sp>
      <p:sp>
        <p:nvSpPr>
          <p:cNvPr id="32847" name="TextBox 76"/>
          <p:cNvSpPr/>
          <p:nvPr/>
        </p:nvSpPr>
        <p:spPr>
          <a:xfrm>
            <a:off x="6603048" y="4867275"/>
            <a:ext cx="808037" cy="306705"/>
          </a:xfrm>
          <a:prstGeom prst="rect">
            <a:avLst/>
          </a:prstGeom>
          <a:noFill/>
          <a:ln w="9525">
            <a:noFill/>
          </a:ln>
        </p:spPr>
        <p:txBody>
          <a:bodyPr wrap="square" anchor="t">
            <a:spAutoFit/>
          </a:bodyPr>
          <a:lstStyle/>
          <a:p>
            <a:pPr marL="342900" indent="-342900" algn="ctr"/>
            <a:r>
              <a:rPr lang="en-US" altLang="zh-CN" sz="1400" dirty="0">
                <a:solidFill>
                  <a:srgbClr val="000000"/>
                </a:solidFill>
                <a:latin typeface="Calibri" panose="020F0502020204030204" pitchFamily="2" charset="0"/>
                <a:ea typeface="宋体" panose="02010600030101010101" pitchFamily="2" charset="-122"/>
                <a:sym typeface="Calibri" panose="020F0502020204030204" pitchFamily="2" charset="0"/>
              </a:rPr>
              <a:t>  </a:t>
            </a:r>
            <a:r>
              <a:rPr lang="en-US" altLang="zh-CN" sz="1400" dirty="0">
                <a:solidFill>
                  <a:schemeClr val="tx1"/>
                </a:solidFill>
                <a:sym typeface="Calibri" panose="020F0502020204030204" pitchFamily="2" charset="0"/>
              </a:rPr>
              <a:t>1.11%</a:t>
            </a:r>
            <a:endParaRPr lang="en-US" altLang="zh-CN" sz="1400" dirty="0">
              <a:solidFill>
                <a:schemeClr val="tx1"/>
              </a:solidFill>
              <a:latin typeface="Calibri" panose="020F0502020204030204" pitchFamily="2" charset="0"/>
              <a:ea typeface="宋体" panose="02010600030101010101" pitchFamily="2" charset="-122"/>
              <a:sym typeface="Calibri" panose="020F0502020204030204" pitchFamily="2" charset="0"/>
            </a:endParaRPr>
          </a:p>
        </p:txBody>
      </p:sp>
      <p:sp>
        <p:nvSpPr>
          <p:cNvPr id="32848" name="Text Box 30"/>
          <p:cNvSpPr/>
          <p:nvPr/>
        </p:nvSpPr>
        <p:spPr>
          <a:xfrm>
            <a:off x="6568123" y="4677410"/>
            <a:ext cx="877887" cy="307975"/>
          </a:xfrm>
          <a:prstGeom prst="rect">
            <a:avLst/>
          </a:prstGeom>
          <a:noFill/>
          <a:ln w="9525">
            <a:noFill/>
          </a:ln>
        </p:spPr>
        <p:txBody>
          <a:bodyPr anchor="t"/>
          <a:lstStyle/>
          <a:p>
            <a:pPr marL="342900" indent="-342900" algn="ctr"/>
            <a:r>
              <a:rPr lang="en-US" altLang="zh-CN" sz="1400" b="1" dirty="0">
                <a:solidFill>
                  <a:schemeClr val="tx1"/>
                </a:solidFill>
                <a:sym typeface="Calibri" panose="020F0502020204030204" pitchFamily="2" charset="0"/>
              </a:rPr>
              <a:t>2.45</a:t>
            </a:r>
            <a:r>
              <a:rPr lang="zh-CN" altLang="en-US" sz="1400" b="1" dirty="0">
                <a:solidFill>
                  <a:schemeClr val="tx1"/>
                </a:solidFill>
                <a:sym typeface="Calibri" panose="020F0502020204030204" pitchFamily="2" charset="0"/>
              </a:rPr>
              <a:t>亿</a:t>
            </a:r>
            <a:endParaRPr lang="zh-CN" altLang="en-US" sz="1400" b="1" dirty="0">
              <a:solidFill>
                <a:schemeClr val="tx1"/>
              </a:solidFill>
              <a:latin typeface="Calibri" panose="020F0502020204030204" pitchFamily="2" charset="0"/>
              <a:ea typeface="宋体" panose="02010600030101010101" pitchFamily="2" charset="-122"/>
              <a:sym typeface="Calibri" panose="020F0502020204030204"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rPr>
            </a:fld>
            <a:endPar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endParaRPr>
          </a:p>
        </p:txBody>
      </p:sp>
      <p:grpSp>
        <p:nvGrpSpPr>
          <p:cNvPr id="34819" name="组合 31746"/>
          <p:cNvGrpSpPr/>
          <p:nvPr/>
        </p:nvGrpSpPr>
        <p:grpSpPr>
          <a:xfrm>
            <a:off x="0" y="180975"/>
            <a:ext cx="639763" cy="749300"/>
            <a:chOff x="0" y="0"/>
            <a:chExt cx="480244" cy="564356"/>
          </a:xfrm>
        </p:grpSpPr>
        <p:sp>
          <p:nvSpPr>
            <p:cNvPr id="34820"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4821"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34822" name="Rectangle 3"/>
          <p:cNvSpPr/>
          <p:nvPr/>
        </p:nvSpPr>
        <p:spPr>
          <a:xfrm>
            <a:off x="69215" y="1143000"/>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（一）新能源限电分析</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a:p>
            <a:pPr marL="342900" indent="-342900">
              <a:lnSpc>
                <a:spcPct val="120000"/>
              </a:lnSpc>
              <a:spcBef>
                <a:spcPct val="20000"/>
              </a:spcBef>
            </a:pPr>
            <a:r>
              <a:rPr lang="en-US" altLang="zh-CN" sz="2000" b="1" dirty="0">
                <a:solidFill>
                  <a:srgbClr val="000000"/>
                </a:solidFill>
                <a:latin typeface="黑体" panose="02010609060101010101" pitchFamily="1" charset="-122"/>
                <a:ea typeface="黑体" panose="02010609060101010101" pitchFamily="1" charset="-122"/>
                <a:sym typeface="黑体" panose="02010609060101010101" pitchFamily="1" charset="-122"/>
              </a:rPr>
              <a:t> 2</a:t>
            </a:r>
            <a:r>
              <a:rPr lang="zh-CN" altLang="en-US" sz="2000" b="1" dirty="0">
                <a:solidFill>
                  <a:srgbClr val="000000"/>
                </a:solidFill>
                <a:latin typeface="黑体" panose="02010609060101010101" pitchFamily="1" charset="-122"/>
                <a:ea typeface="黑体" panose="02010609060101010101" pitchFamily="1" charset="-122"/>
                <a:sym typeface="黑体" panose="02010609060101010101" pitchFamily="1" charset="-122"/>
              </a:rPr>
              <a:t>、年累受阻时间分布</a:t>
            </a:r>
            <a:endParaRPr lang="zh-CN" altLang="en-US" sz="2000" b="1" dirty="0">
              <a:solidFill>
                <a:srgbClr val="000000"/>
              </a:solidFill>
              <a:latin typeface="黑体" panose="02010609060101010101" pitchFamily="1" charset="-122"/>
              <a:ea typeface="黑体" panose="02010609060101010101" pitchFamily="1" charset="-122"/>
              <a:sym typeface="黑体" panose="02010609060101010101" pitchFamily="1" charset="-122"/>
            </a:endParaRPr>
          </a:p>
          <a:p>
            <a:pPr marL="342900" indent="-342900">
              <a:lnSpc>
                <a:spcPct val="120000"/>
              </a:lnSpc>
              <a:spcBef>
                <a:spcPct val="20000"/>
              </a:spcBef>
            </a:pPr>
            <a:endParaRPr lang="zh-CN" altLang="en-US"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4823" name="矩形 3"/>
          <p:cNvSpPr/>
          <p:nvPr/>
        </p:nvSpPr>
        <p:spPr>
          <a:xfrm>
            <a:off x="641350" y="293688"/>
            <a:ext cx="10544175" cy="523875"/>
          </a:xfrm>
          <a:prstGeom prst="rect">
            <a:avLst/>
          </a:prstGeom>
          <a:noFill/>
          <a:ln w="9525">
            <a:noFill/>
          </a:ln>
        </p:spPr>
        <p:txBody>
          <a:bodyPr anchor="t">
            <a:spAutoFit/>
          </a:bodyPr>
          <a:lstStyle/>
          <a:p>
            <a:pPr marL="342900" indent="-342900"/>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新能源限电分析及评价报告</a:t>
            </a:r>
            <a:endPar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4824" name="Text Box 110"/>
          <p:cNvSpPr/>
          <p:nvPr/>
        </p:nvSpPr>
        <p:spPr>
          <a:xfrm>
            <a:off x="17463" y="4876165"/>
            <a:ext cx="11506200" cy="1568450"/>
          </a:xfrm>
          <a:prstGeom prst="rect">
            <a:avLst/>
          </a:prstGeom>
          <a:noFill/>
          <a:ln w="9525">
            <a:noFill/>
          </a:ln>
        </p:spPr>
        <p:txBody>
          <a:bodyPr wrap="square" anchor="t">
            <a:spAutoFit/>
          </a:bodyPr>
          <a:lstStyle/>
          <a:p>
            <a:pPr marL="342900" indent="-342900">
              <a:lnSpc>
                <a:spcPct val="150000"/>
              </a:lnSpc>
              <a:buClr>
                <a:schemeClr val="accent1"/>
              </a:buClr>
              <a:buFont typeface="Wingdings" panose="05000000000000000000" pitchFamily="2" charset="2"/>
              <a:buNone/>
            </a:pPr>
            <a:r>
              <a:rPr lang="en-US" altLang="zh-CN" sz="1600" dirty="0">
                <a:latin typeface="微软雅黑" panose="020B0503020204020204" pitchFamily="2" charset="-122"/>
                <a:ea typeface="微软雅黑" panose="020B0503020204020204" pitchFamily="2" charset="-122"/>
                <a:sym typeface="微软雅黑" panose="020B0503020204020204" pitchFamily="2" charset="-122"/>
              </a:rPr>
              <a:t>          </a:t>
            </a:r>
            <a:r>
              <a:rPr lang="en-US" altLang="zh-CN" sz="1600" dirty="0">
                <a:solidFill>
                  <a:srgbClr val="7030A0"/>
                </a:solidFill>
                <a:latin typeface="微软雅黑" panose="020B0503020204020204" pitchFamily="2" charset="-122"/>
                <a:ea typeface="微软雅黑" panose="020B0503020204020204" pitchFamily="2" charset="-122"/>
                <a:sym typeface="微软雅黑" panose="020B0503020204020204" pitchFamily="2" charset="-122"/>
              </a:rPr>
              <a:t> </a:t>
            </a:r>
            <a:r>
              <a:rPr 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2019</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年</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全网</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61.01%</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的弃电量发生在中午时段（</a:t>
            </a:r>
            <a:r>
              <a:rPr lang="en-US" altLang="zh-CN" sz="1600" dirty="0">
                <a:latin typeface="微软雅黑" panose="020B0503020204020204" pitchFamily="2" charset="-122"/>
                <a:ea typeface="微软雅黑" panose="020B0503020204020204" pitchFamily="2" charset="-122"/>
                <a:sym typeface="微软雅黑" panose="020B0503020204020204" pitchFamily="2" charset="-122"/>
              </a:rPr>
              <a:t>10:00-18:00</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），较去年同期增长</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3.17</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个百分点，</a:t>
            </a:r>
            <a:r>
              <a:rPr lang="zh-CN" sz="1600" dirty="0">
                <a:latin typeface="微软雅黑" panose="020B0503020204020204" pitchFamily="2" charset="-122"/>
                <a:ea typeface="微软雅黑" panose="020B0503020204020204" pitchFamily="2" charset="-122"/>
                <a:sym typeface="微软雅黑" panose="020B0503020204020204" pitchFamily="2" charset="-122"/>
              </a:rPr>
              <a:t>主要是陕西、青海和宁夏中午弃电增加</a:t>
            </a:r>
            <a:r>
              <a:rPr sz="1600" dirty="0">
                <a:latin typeface="微软雅黑" panose="020B0503020204020204" pitchFamily="2" charset="-122"/>
                <a:ea typeface="微软雅黑" panose="020B0503020204020204" pitchFamily="2" charset="-122"/>
                <a:sym typeface="微软雅黑" panose="020B0503020204020204" pitchFamily="2" charset="-122"/>
              </a:rPr>
              <a:t>。其中</a:t>
            </a:r>
            <a:r>
              <a:rPr lang="zh-CN" sz="1600" dirty="0">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陕西、</a:t>
            </a:r>
            <a:r>
              <a:rPr sz="1600" dirty="0" err="1">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青海</a:t>
            </a:r>
            <a:r>
              <a:rPr sz="1600" dirty="0" err="1"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、新疆南疆</a:t>
            </a:r>
            <a:r>
              <a:rPr sz="1600" dirty="0" err="1" smtClean="0">
                <a:latin typeface="微软雅黑" panose="020B0503020204020204" pitchFamily="2" charset="-122"/>
                <a:ea typeface="微软雅黑" panose="020B0503020204020204" pitchFamily="2" charset="-122"/>
                <a:sym typeface="微软雅黑" panose="020B0503020204020204" pitchFamily="2" charset="-122"/>
              </a:rPr>
              <a:t>中午时段弃电占比均超过九成</a:t>
            </a:r>
            <a:r>
              <a:rPr lang="zh-CN" sz="1600" dirty="0" err="1">
                <a:latin typeface="微软雅黑" panose="020B0503020204020204" pitchFamily="2" charset="-122"/>
                <a:ea typeface="微软雅黑" panose="020B0503020204020204" pitchFamily="2" charset="-122"/>
                <a:sym typeface="微软雅黑" panose="020B0503020204020204" pitchFamily="2" charset="-122"/>
              </a:rPr>
              <a:t>，</a:t>
            </a:r>
            <a:r>
              <a:rPr lang="zh-CN" sz="1600" dirty="0" err="1">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陕西</a:t>
            </a:r>
            <a:r>
              <a:rPr lang="zh-CN" sz="1600" dirty="0" err="1">
                <a:latin typeface="微软雅黑" panose="020B0503020204020204" pitchFamily="2" charset="-122"/>
                <a:ea typeface="微软雅黑" panose="020B0503020204020204" pitchFamily="2" charset="-122"/>
                <a:sym typeface="微软雅黑" panose="020B0503020204020204" pitchFamily="2" charset="-122"/>
              </a:rPr>
              <a:t>增加主要是其新能源受限主要为中午新能源大发时陕北</a:t>
            </a:r>
            <a:r>
              <a:rPr lang="en-US" altLang="zh-CN" sz="1600" dirty="0" err="1">
                <a:latin typeface="微软雅黑" panose="020B0503020204020204" pitchFamily="2" charset="-122"/>
                <a:ea typeface="微软雅黑" panose="020B0503020204020204" pitchFamily="2" charset="-122"/>
                <a:sym typeface="微软雅黑" panose="020B0503020204020204" pitchFamily="2" charset="-122"/>
              </a:rPr>
              <a:t>330</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千伏局部</a:t>
            </a:r>
            <a:r>
              <a:rPr lang="zh-CN" sz="1600" dirty="0">
                <a:latin typeface="微软雅黑" panose="020B0503020204020204" pitchFamily="2" charset="-122"/>
                <a:ea typeface="微软雅黑" panose="020B0503020204020204" pitchFamily="2" charset="-122"/>
                <a:sym typeface="微软雅黑" panose="020B0503020204020204" pitchFamily="2" charset="-122"/>
              </a:rPr>
              <a:t>断面受限</a:t>
            </a:r>
            <a:r>
              <a:rPr lang="zh-CN" sz="1600" dirty="0" smtClean="0">
                <a:latin typeface="微软雅黑" panose="020B0503020204020204" pitchFamily="2" charset="-122"/>
                <a:ea typeface="微软雅黑" panose="020B0503020204020204" pitchFamily="2" charset="-122"/>
                <a:sym typeface="微软雅黑" panose="020B0503020204020204" pitchFamily="2" charset="-122"/>
              </a:rPr>
              <a:t>；</a:t>
            </a:r>
            <a:r>
              <a:rPr lang="zh-CN" sz="16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青海</a:t>
            </a:r>
            <a:r>
              <a:rPr lang="zh-CN" sz="1600" dirty="0">
                <a:latin typeface="微软雅黑" panose="020B0503020204020204" pitchFamily="2" charset="-122"/>
                <a:ea typeface="微软雅黑" panose="020B0503020204020204" pitchFamily="2" charset="-122"/>
                <a:sym typeface="微软雅黑" panose="020B0503020204020204" pitchFamily="2" charset="-122"/>
              </a:rPr>
              <a:t>主要为光伏占比高（</a:t>
            </a:r>
            <a:r>
              <a:rPr lang="en-US" altLang="zh-CN" sz="1600" dirty="0">
                <a:latin typeface="微软雅黑" panose="020B0503020204020204" pitchFamily="2" charset="-122"/>
                <a:ea typeface="微软雅黑" panose="020B0503020204020204" pitchFamily="2" charset="-122"/>
                <a:sym typeface="微软雅黑" panose="020B0503020204020204" pitchFamily="2" charset="-122"/>
              </a:rPr>
              <a:t>70%</a:t>
            </a:r>
            <a:r>
              <a:rPr lang="zh-CN" sz="1600" dirty="0">
                <a:latin typeface="微软雅黑" panose="020B0503020204020204" pitchFamily="2" charset="-122"/>
                <a:ea typeface="微软雅黑" panose="020B0503020204020204" pitchFamily="2" charset="-122"/>
                <a:sym typeface="微软雅黑" panose="020B0503020204020204" pitchFamily="2" charset="-122"/>
              </a:rPr>
              <a:t>），水电防汛、防凌挤占空间导致中午光伏受阻严重；</a:t>
            </a:r>
            <a:r>
              <a:rPr 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新疆南疆</a:t>
            </a:r>
            <a:r>
              <a:rPr lang="zh-CN" sz="1600" dirty="0">
                <a:latin typeface="微软雅黑" panose="020B0503020204020204" pitchFamily="2" charset="-122"/>
                <a:ea typeface="微软雅黑" panose="020B0503020204020204" pitchFamily="2" charset="-122"/>
                <a:sym typeface="微软雅黑" panose="020B0503020204020204" pitchFamily="2" charset="-122"/>
              </a:rPr>
              <a:t>主要为</a:t>
            </a:r>
            <a:r>
              <a:rPr lang="en-US" altLang="zh-CN" sz="1600" dirty="0" err="1">
                <a:latin typeface="微软雅黑" panose="020B0503020204020204" pitchFamily="2" charset="-122"/>
                <a:ea typeface="微软雅黑" panose="020B0503020204020204" pitchFamily="2" charset="-122"/>
                <a:sym typeface="微软雅黑" panose="020B0503020204020204" pitchFamily="2" charset="-122"/>
              </a:rPr>
              <a:t>220</a:t>
            </a:r>
            <a:r>
              <a:rPr lang="zh-CN" altLang="en-US" sz="1600" dirty="0" err="1">
                <a:latin typeface="微软雅黑" panose="020B0503020204020204" pitchFamily="2" charset="-122"/>
                <a:ea typeface="微软雅黑" panose="020B0503020204020204" pitchFamily="2" charset="-122"/>
                <a:sym typeface="微软雅黑" panose="020B0503020204020204" pitchFamily="2" charset="-122"/>
              </a:rPr>
              <a:t>千伏局部断面受限。陕西和新疆南疆中午时段占比暂时难以削减，需待局部网架进一步加强。</a:t>
            </a:r>
            <a:endParaRPr lang="zh-CN" altLang="en-US" sz="1600" dirty="0">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31753" name="表格 31752"/>
          <p:cNvGraphicFramePr/>
          <p:nvPr/>
        </p:nvGraphicFramePr>
        <p:xfrm>
          <a:off x="311785" y="2122805"/>
          <a:ext cx="5503545" cy="2651760"/>
        </p:xfrm>
        <a:graphic>
          <a:graphicData uri="http://schemas.openxmlformats.org/drawingml/2006/table">
            <a:tbl>
              <a:tblPr/>
              <a:tblGrid>
                <a:gridCol w="1028065"/>
                <a:gridCol w="806450"/>
                <a:gridCol w="919480"/>
                <a:gridCol w="916940"/>
                <a:gridCol w="917575"/>
                <a:gridCol w="915035"/>
              </a:tblGrid>
              <a:tr h="45720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endParaRPr lang="zh-CN" altLang="en-US" sz="1200" b="1" baseline="0" dirty="0">
                        <a:solidFill>
                          <a:srgbClr val="FFFFFF"/>
                        </a:solidFill>
                        <a:latin typeface="Calibri" panose="020F0502020204030204" pitchFamily="2" charset="0"/>
                        <a:ea typeface="宋体" panose="02010600030101010101" pitchFamily="2" charset="-122"/>
                        <a:sym typeface="Calibri" panose="020F05020202040302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solidFill>
                        <a:srgbClr val="FFFFFF"/>
                      </a:solidFill>
                      <a:prstDash val="solid"/>
                      <a:miter/>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en-US" altLang="zh-CN" sz="1200" b="1" baseline="0">
                          <a:solidFill>
                            <a:srgbClr val="FFFFFF"/>
                          </a:solidFill>
                          <a:latin typeface="Calibri" panose="020F0502020204030204" pitchFamily="2" charset="0"/>
                          <a:ea typeface="宋体" panose="02010600030101010101" pitchFamily="2" charset="-122"/>
                          <a:sym typeface="Calibri" panose="020F0502020204030204" pitchFamily="2" charset="0"/>
                        </a:rPr>
                        <a:t>00:00-08:00</a:t>
                      </a:r>
                      <a:endParaRPr lang="en-US" altLang="zh-CN" sz="1200" b="1" baseline="0">
                        <a:solidFill>
                          <a:srgbClr val="FFFFFF"/>
                        </a:solidFill>
                        <a:latin typeface="Calibri" panose="020F0502020204030204" pitchFamily="2" charset="0"/>
                        <a:ea typeface="宋体" panose="02010600030101010101" pitchFamily="2" charset="-122"/>
                        <a:sym typeface="Calibri" panose="020F05020202040302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solidFill>
                        <a:srgbClr val="FFFFFF"/>
                      </a:solidFill>
                      <a:prstDash val="solid"/>
                      <a:miter/>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dirty="0">
                          <a:solidFill>
                            <a:schemeClr val="bg1"/>
                          </a:solidFill>
                          <a:latin typeface="Calibri" panose="020F0502020204030204" pitchFamily="2" charset="0"/>
                          <a:ea typeface="宋体" panose="02010600030101010101" pitchFamily="2" charset="-122"/>
                          <a:sym typeface="Calibri" panose="020F0502020204030204" pitchFamily="2" charset="0"/>
                        </a:rPr>
                        <a:t>08:00-1</a:t>
                      </a:r>
                      <a:r>
                        <a:rPr lang="en-US" altLang="zh-CN" sz="1200" b="1" baseline="0" dirty="0">
                          <a:solidFill>
                            <a:schemeClr val="bg1"/>
                          </a:solidFill>
                          <a:latin typeface="Calibri" panose="020F0502020204030204" pitchFamily="2" charset="0"/>
                          <a:ea typeface="宋体" panose="02010600030101010101" pitchFamily="2" charset="-122"/>
                          <a:sym typeface="Calibri" panose="020F0502020204030204" pitchFamily="2" charset="0"/>
                        </a:rPr>
                        <a:t>0</a:t>
                      </a:r>
                      <a:r>
                        <a:rPr lang="zh-CN" altLang="en-US" sz="1200" b="1" baseline="0" dirty="0">
                          <a:solidFill>
                            <a:schemeClr val="bg1"/>
                          </a:solidFill>
                          <a:latin typeface="Calibri" panose="020F0502020204030204" pitchFamily="2" charset="0"/>
                          <a:ea typeface="宋体" panose="02010600030101010101" pitchFamily="2" charset="-122"/>
                          <a:sym typeface="Calibri" panose="020F0502020204030204" pitchFamily="2" charset="0"/>
                        </a:rPr>
                        <a:t>:00</a:t>
                      </a:r>
                      <a:endParaRPr lang="zh-CN" altLang="en-US" sz="1200" b="1" baseline="0" dirty="0">
                        <a:solidFill>
                          <a:schemeClr val="bg1"/>
                        </a:solidFill>
                        <a:latin typeface="Calibri" panose="020F0502020204030204" pitchFamily="2" charset="0"/>
                        <a:ea typeface="宋体" panose="02010600030101010101" pitchFamily="2" charset="-122"/>
                        <a:sym typeface="Calibri" panose="020F05020202040302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solidFill>
                        <a:srgbClr val="FFFFFF"/>
                      </a:solidFill>
                      <a:prstDash val="solid"/>
                      <a:miter/>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dirty="0">
                          <a:solidFill>
                            <a:schemeClr val="bg1"/>
                          </a:solidFill>
                          <a:latin typeface="Calibri" panose="020F0502020204030204" pitchFamily="2" charset="0"/>
                          <a:ea typeface="宋体" panose="02010600030101010101" pitchFamily="2" charset="-122"/>
                          <a:sym typeface="Calibri" panose="020F0502020204030204" pitchFamily="2" charset="0"/>
                        </a:rPr>
                        <a:t>1</a:t>
                      </a:r>
                      <a:r>
                        <a:rPr lang="en-US" altLang="zh-CN" sz="1200" b="1" baseline="0" dirty="0">
                          <a:solidFill>
                            <a:schemeClr val="bg1"/>
                          </a:solidFill>
                          <a:latin typeface="Calibri" panose="020F0502020204030204" pitchFamily="2" charset="0"/>
                          <a:ea typeface="宋体" panose="02010600030101010101" pitchFamily="2" charset="-122"/>
                          <a:sym typeface="Calibri" panose="020F0502020204030204" pitchFamily="2" charset="0"/>
                        </a:rPr>
                        <a:t>0</a:t>
                      </a:r>
                      <a:r>
                        <a:rPr lang="zh-CN" altLang="en-US" sz="1200" b="1" baseline="0" dirty="0">
                          <a:solidFill>
                            <a:schemeClr val="bg1"/>
                          </a:solidFill>
                          <a:latin typeface="Calibri" panose="020F0502020204030204" pitchFamily="2" charset="0"/>
                          <a:ea typeface="宋体" panose="02010600030101010101" pitchFamily="2" charset="-122"/>
                          <a:sym typeface="Calibri" panose="020F0502020204030204" pitchFamily="2" charset="0"/>
                        </a:rPr>
                        <a:t>:00-1</a:t>
                      </a:r>
                      <a:r>
                        <a:rPr lang="en-US" altLang="zh-CN" sz="1200" b="1" baseline="0" dirty="0">
                          <a:solidFill>
                            <a:schemeClr val="bg1"/>
                          </a:solidFill>
                          <a:latin typeface="Calibri" panose="020F0502020204030204" pitchFamily="2" charset="0"/>
                          <a:ea typeface="宋体" panose="02010600030101010101" pitchFamily="2" charset="-122"/>
                          <a:sym typeface="Calibri" panose="020F0502020204030204" pitchFamily="2" charset="0"/>
                        </a:rPr>
                        <a:t>8</a:t>
                      </a:r>
                      <a:r>
                        <a:rPr lang="zh-CN" altLang="en-US" sz="1200" b="1" baseline="0" dirty="0">
                          <a:solidFill>
                            <a:schemeClr val="bg1"/>
                          </a:solidFill>
                          <a:latin typeface="Calibri" panose="020F0502020204030204" pitchFamily="2" charset="0"/>
                          <a:ea typeface="宋体" panose="02010600030101010101" pitchFamily="2" charset="-122"/>
                          <a:sym typeface="Calibri" panose="020F0502020204030204" pitchFamily="2" charset="0"/>
                        </a:rPr>
                        <a:t>:00</a:t>
                      </a:r>
                      <a:endParaRPr lang="zh-CN" altLang="en-US" sz="1200" b="1" baseline="0" dirty="0">
                        <a:solidFill>
                          <a:schemeClr val="bg1"/>
                        </a:solidFill>
                        <a:latin typeface="Calibri" panose="020F0502020204030204" pitchFamily="2" charset="0"/>
                        <a:ea typeface="宋体" panose="02010600030101010101" pitchFamily="2" charset="-122"/>
                        <a:sym typeface="Calibri" panose="020F05020202040302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solidFill>
                        <a:srgbClr val="FFFFFF"/>
                      </a:solidFill>
                      <a:prstDash val="solid"/>
                      <a:miter/>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dirty="0">
                          <a:solidFill>
                            <a:schemeClr val="bg1"/>
                          </a:solidFill>
                          <a:latin typeface="Calibri" panose="020F0502020204030204" pitchFamily="2" charset="0"/>
                          <a:ea typeface="宋体" panose="02010600030101010101" pitchFamily="2" charset="-122"/>
                          <a:sym typeface="Calibri" panose="020F0502020204030204" pitchFamily="2" charset="0"/>
                        </a:rPr>
                        <a:t>1</a:t>
                      </a:r>
                      <a:r>
                        <a:rPr lang="en-US" altLang="zh-CN" sz="1200" b="1" baseline="0" dirty="0">
                          <a:solidFill>
                            <a:schemeClr val="bg1"/>
                          </a:solidFill>
                          <a:latin typeface="Calibri" panose="020F0502020204030204" pitchFamily="2" charset="0"/>
                          <a:ea typeface="宋体" panose="02010600030101010101" pitchFamily="2" charset="-122"/>
                          <a:sym typeface="Calibri" panose="020F0502020204030204" pitchFamily="2" charset="0"/>
                        </a:rPr>
                        <a:t>8</a:t>
                      </a:r>
                      <a:r>
                        <a:rPr lang="zh-CN" altLang="en-US" sz="1200" b="1" baseline="0" dirty="0">
                          <a:solidFill>
                            <a:schemeClr val="bg1"/>
                          </a:solidFill>
                          <a:latin typeface="Calibri" panose="020F0502020204030204" pitchFamily="2" charset="0"/>
                          <a:ea typeface="宋体" panose="02010600030101010101" pitchFamily="2" charset="-122"/>
                          <a:sym typeface="Calibri" panose="020F0502020204030204" pitchFamily="2" charset="0"/>
                        </a:rPr>
                        <a:t>:00-20:00</a:t>
                      </a:r>
                      <a:endParaRPr lang="zh-CN" altLang="en-US" sz="1200" b="1" baseline="0" dirty="0">
                        <a:solidFill>
                          <a:schemeClr val="bg1"/>
                        </a:solidFill>
                        <a:latin typeface="Calibri" panose="020F0502020204030204" pitchFamily="2" charset="0"/>
                        <a:ea typeface="宋体" panose="02010600030101010101" pitchFamily="2" charset="-122"/>
                        <a:sym typeface="Calibri" panose="020F05020202040302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solidFill>
                        <a:srgbClr val="FFFFFF"/>
                      </a:solidFill>
                      <a:prstDash val="solid"/>
                      <a:miter/>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en-US" altLang="zh-CN" sz="1200" b="1" baseline="0">
                          <a:solidFill>
                            <a:srgbClr val="FFFFFF"/>
                          </a:solidFill>
                          <a:latin typeface="Calibri" panose="020F0502020204030204" pitchFamily="2" charset="0"/>
                          <a:ea typeface="宋体" panose="02010600030101010101" pitchFamily="2" charset="-122"/>
                          <a:sym typeface="Calibri" panose="020F0502020204030204" pitchFamily="2" charset="0"/>
                        </a:rPr>
                        <a:t>20:00-24:00</a:t>
                      </a:r>
                      <a:endParaRPr lang="en-US" altLang="zh-CN" sz="1200" b="1" baseline="0">
                        <a:solidFill>
                          <a:srgbClr val="FFFFFF"/>
                        </a:solidFill>
                        <a:latin typeface="Calibri" panose="020F0502020204030204" pitchFamily="2" charset="0"/>
                        <a:ea typeface="宋体" panose="02010600030101010101" pitchFamily="2" charset="-122"/>
                        <a:sym typeface="Calibri" panose="020F05020202040302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solidFill>
                        <a:srgbClr val="FFFFFF"/>
                      </a:solidFill>
                      <a:prstDash val="solid"/>
                      <a:miter/>
                      <a:headEnd type="none" w="med" len="med"/>
                      <a:tailEnd type="none" w="med" len="med"/>
                    </a:lnB>
                    <a:lnTlToBr>
                      <a:noFill/>
                    </a:lnTlToBr>
                    <a:lnBlToTr>
                      <a:noFill/>
                    </a:lnBlToTr>
                    <a:solidFill>
                      <a:srgbClr val="4F81BD">
                        <a:alpha val="100000"/>
                      </a:srgbClr>
                    </a:solidFill>
                  </a:tcPr>
                </a:tc>
              </a:tr>
              <a:tr h="27432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Calibri" panose="020F0502020204030204" pitchFamily="2" charset="0"/>
                        </a:rPr>
                        <a:t>西北全网</a:t>
                      </a:r>
                      <a:endParaRPr lang="zh-CN" altLang="en-US" sz="1200" b="1" baseline="0">
                        <a:solidFill>
                          <a:schemeClr val="tx1"/>
                        </a:solidFill>
                        <a:latin typeface="+mn-ea"/>
                        <a:ea typeface="+mn-ea"/>
                        <a:sym typeface="Calibri" panose="020F05020202040302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18.10%</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4.62%</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61.01%</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6.79%</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9.48%</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D0D8E8">
                        <a:alpha val="100000"/>
                      </a:srgbClr>
                    </a:solidFill>
                  </a:tcPr>
                </a:tc>
              </a:tr>
              <a:tr h="27432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buFont typeface="Arial" panose="020B0604020202020204" pitchFamily="34" charset="0"/>
                        <a:buNone/>
                      </a:pPr>
                      <a:r>
                        <a:rPr lang="zh-CN" altLang="en-US" sz="1200" b="1" baseline="0" dirty="0">
                          <a:solidFill>
                            <a:schemeClr val="tx1"/>
                          </a:solidFill>
                          <a:latin typeface="+mn-ea"/>
                          <a:ea typeface="+mn-ea"/>
                          <a:sym typeface="Calibri" panose="020F0502020204030204" pitchFamily="2" charset="0"/>
                        </a:rPr>
                        <a:t>陕西</a:t>
                      </a:r>
                      <a:endParaRPr lang="zh-CN" altLang="en-US" sz="1200" b="1" baseline="0" dirty="0">
                        <a:solidFill>
                          <a:schemeClr val="tx1"/>
                        </a:solidFill>
                        <a:latin typeface="+mn-ea"/>
                        <a:ea typeface="+mn-ea"/>
                        <a:sym typeface="Calibri" panose="020F0502020204030204" pitchFamily="2" charset="0"/>
                      </a:endParaRPr>
                    </a:p>
                  </a:txBody>
                  <a:tcPr anchor="ctr">
                    <a:lnL w="12700" cap="flat" cmpd="sng">
                      <a:solidFill>
                        <a:srgbClr val="FFFFFF"/>
                      </a:solidFill>
                      <a:prstDash val="solid"/>
                      <a:miter/>
                      <a:headEnd type="none" w="med" len="med"/>
                      <a:tailEnd type="none" w="med" len="med"/>
                    </a:lnL>
                    <a:lnR w="12700" cap="flat" cmpd="sng" algn="ctr">
                      <a:solidFill>
                        <a:srgbClr val="FFFFFF"/>
                      </a:solidFill>
                      <a:prstDash val="solid"/>
                      <a:miter lim="800000"/>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D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1.51%</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D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4.56%</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D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92.56%</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D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0.30%</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D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1.06%</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DF4">
                        <a:alpha val="100000"/>
                      </a:srgbClr>
                    </a:solidFill>
                  </a:tcPr>
                </a:tc>
              </a:tr>
              <a:tr h="27432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buFont typeface="Arial" panose="020B0604020202020204" pitchFamily="34" charset="0"/>
                        <a:buNone/>
                      </a:pPr>
                      <a:r>
                        <a:rPr lang="zh-CN" altLang="en-US" sz="1200" b="1" baseline="0">
                          <a:solidFill>
                            <a:schemeClr val="tx1"/>
                          </a:solidFill>
                          <a:latin typeface="+mn-ea"/>
                          <a:ea typeface="+mn-ea"/>
                          <a:sym typeface="Calibri" panose="020F0502020204030204" pitchFamily="2" charset="0"/>
                        </a:rPr>
                        <a:t>甘肃</a:t>
                      </a:r>
                      <a:endParaRPr lang="zh-CN" altLang="en-US" sz="1200" b="1" baseline="0">
                        <a:solidFill>
                          <a:schemeClr val="tx1"/>
                        </a:solidFill>
                        <a:latin typeface="+mn-ea"/>
                        <a:ea typeface="+mn-ea"/>
                        <a:sym typeface="Calibri" panose="020F05020202040302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16.51%</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4.25%</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65.75%</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6.59%</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6.89%</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r>
              <a:tr h="27432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buFont typeface="Arial" panose="020B0604020202020204" pitchFamily="34" charset="0"/>
                        <a:buNone/>
                      </a:pPr>
                      <a:r>
                        <a:rPr lang="zh-CN" altLang="en-US" sz="1200" b="1" baseline="0">
                          <a:solidFill>
                            <a:schemeClr val="tx1"/>
                          </a:solidFill>
                          <a:latin typeface="+mn-ea"/>
                          <a:ea typeface="+mn-ea"/>
                          <a:sym typeface="Calibri" panose="020F0502020204030204" pitchFamily="2" charset="0"/>
                        </a:rPr>
                        <a:t>青海</a:t>
                      </a:r>
                      <a:endParaRPr lang="zh-CN" altLang="en-US" sz="1200" b="1" baseline="0">
                        <a:solidFill>
                          <a:schemeClr val="tx1"/>
                        </a:solidFill>
                        <a:latin typeface="+mn-ea"/>
                        <a:ea typeface="+mn-ea"/>
                        <a:sym typeface="Calibri" panose="020F05020202040302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D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0.28%</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D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1.54%</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D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97.70%</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D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0.36%</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D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0.11%</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lgn="ctr">
                      <a:solidFill>
                        <a:srgbClr val="FFFFFF"/>
                      </a:solidFill>
                      <a:prstDash val="solid"/>
                      <a:miter lim="800000"/>
                      <a:headEnd type="none" w="med" len="med"/>
                      <a:tailEnd type="none" w="med" len="med"/>
                    </a:lnB>
                    <a:lnTlToBr>
                      <a:noFill/>
                    </a:lnTlToBr>
                    <a:lnBlToTr>
                      <a:noFill/>
                    </a:lnBlToTr>
                    <a:solidFill>
                      <a:srgbClr val="E9EDF4">
                        <a:alpha val="100000"/>
                      </a:srgbClr>
                    </a:solidFill>
                  </a:tcPr>
                </a:tc>
              </a:tr>
              <a:tr h="27432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buFont typeface="Arial" panose="020B0604020202020204" pitchFamily="34" charset="0"/>
                        <a:buNone/>
                      </a:pPr>
                      <a:r>
                        <a:rPr lang="zh-CN" altLang="en-US" sz="1200" b="1" baseline="0" dirty="0">
                          <a:solidFill>
                            <a:schemeClr val="tx1"/>
                          </a:solidFill>
                          <a:latin typeface="+mn-ea"/>
                          <a:ea typeface="+mn-ea"/>
                          <a:sym typeface="Calibri" panose="020F0502020204030204" pitchFamily="2" charset="0"/>
                        </a:rPr>
                        <a:t>宁夏</a:t>
                      </a:r>
                      <a:endParaRPr lang="zh-CN" altLang="en-US" sz="1200" b="1" baseline="0" dirty="0">
                        <a:solidFill>
                          <a:schemeClr val="tx1"/>
                        </a:solidFill>
                        <a:latin typeface="+mn-ea"/>
                        <a:ea typeface="+mn-ea"/>
                        <a:sym typeface="Calibri" panose="020F05020202040302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2.76%</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3.28%</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93.41%</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0.27%</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0.27%</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r>
              <a:tr h="27432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buFont typeface="Arial" panose="020B0604020202020204" pitchFamily="34" charset="0"/>
                        <a:buNone/>
                      </a:pPr>
                      <a:r>
                        <a:rPr lang="zh-CN" altLang="en-US" sz="1200" b="1" baseline="0" dirty="0">
                          <a:solidFill>
                            <a:schemeClr val="tx1"/>
                          </a:solidFill>
                          <a:latin typeface="+mn-ea"/>
                          <a:ea typeface="+mn-ea"/>
                          <a:sym typeface="Calibri" panose="020F0502020204030204" pitchFamily="2" charset="0"/>
                        </a:rPr>
                        <a:t>新疆中东部</a:t>
                      </a:r>
                      <a:endParaRPr lang="zh-CN" altLang="en-US" sz="1200" b="1" baseline="0" dirty="0">
                        <a:solidFill>
                          <a:schemeClr val="tx1"/>
                        </a:solidFill>
                        <a:latin typeface="+mn-ea"/>
                        <a:ea typeface="+mn-ea"/>
                        <a:sym typeface="Calibri" panose="020F05020202040302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D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25.83%</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D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5.80%</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D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44.99%</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D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9.35%</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D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14.03%</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DF4">
                        <a:alpha val="100000"/>
                      </a:srgbClr>
                    </a:solidFill>
                  </a:tcPr>
                </a:tc>
              </a:tr>
              <a:tr h="27432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buFont typeface="Arial" panose="020B0604020202020204" pitchFamily="34" charset="0"/>
                        <a:buNone/>
                      </a:pPr>
                      <a:r>
                        <a:rPr lang="zh-CN" altLang="en-US" sz="1200" b="1" baseline="0">
                          <a:solidFill>
                            <a:schemeClr val="tx1"/>
                          </a:solidFill>
                          <a:latin typeface="+mn-ea"/>
                          <a:ea typeface="+mn-ea"/>
                          <a:sym typeface="Calibri" panose="020F0502020204030204" pitchFamily="2" charset="0"/>
                        </a:rPr>
                        <a:t>新疆北疆</a:t>
                      </a:r>
                      <a:endParaRPr lang="zh-CN" altLang="en-US" sz="1200" b="1" baseline="0">
                        <a:solidFill>
                          <a:schemeClr val="tx1"/>
                        </a:solidFill>
                        <a:latin typeface="+mn-ea"/>
                        <a:ea typeface="+mn-ea"/>
                        <a:sym typeface="Calibri" panose="020F05020202040302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22.43%</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4.83%</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49.92%</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8.99%</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13.83%</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r>
              <a:tr h="27432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buFont typeface="Arial" panose="020B0604020202020204" pitchFamily="34" charset="0"/>
                        <a:buNone/>
                      </a:pPr>
                      <a:r>
                        <a:rPr lang="zh-CN" altLang="en-US" sz="1200" b="1" baseline="0">
                          <a:solidFill>
                            <a:schemeClr val="tx1"/>
                          </a:solidFill>
                          <a:latin typeface="+mn-ea"/>
                          <a:ea typeface="+mn-ea"/>
                          <a:sym typeface="Calibri" panose="020F0502020204030204" pitchFamily="2" charset="0"/>
                        </a:rPr>
                        <a:t>新疆南疆</a:t>
                      </a:r>
                      <a:endParaRPr lang="zh-CN" altLang="en-US" sz="1200" b="1" baseline="0">
                        <a:solidFill>
                          <a:schemeClr val="tx1"/>
                        </a:solidFill>
                        <a:latin typeface="+mn-ea"/>
                        <a:ea typeface="+mn-ea"/>
                        <a:sym typeface="Calibri" panose="020F05020202040302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0.00%</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0.31%</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96.76%</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2.56%</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None/>
                      </a:pPr>
                      <a:r>
                        <a:rPr lang="zh-CN" altLang="en-US" sz="1200" b="1">
                          <a:latin typeface="+mn-ea"/>
                          <a:ea typeface="+mn-ea"/>
                        </a:rPr>
                        <a:t>0.38%</a:t>
                      </a:r>
                      <a:endParaRPr lang="zh-CN" altLang="en-US" sz="1200" b="1">
                        <a:latin typeface="+mn-ea"/>
                        <a:ea typeface="+mn-ea"/>
                      </a:endParaRPr>
                    </a:p>
                  </a:txBody>
                  <a:tcPr vert="horz"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D0D8E8">
                        <a:alpha val="100000"/>
                      </a:srgbClr>
                    </a:solidFill>
                  </a:tcPr>
                </a:tc>
              </a:tr>
            </a:tbl>
          </a:graphicData>
        </a:graphic>
      </p:graphicFrame>
      <p:graphicFrame>
        <p:nvGraphicFramePr>
          <p:cNvPr id="4" name="图表 3"/>
          <p:cNvGraphicFramePr/>
          <p:nvPr/>
        </p:nvGraphicFramePr>
        <p:xfrm>
          <a:off x="6400800" y="2261870"/>
          <a:ext cx="4572000" cy="251333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rPr>
            </a:fld>
            <a:endPar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endParaRPr>
          </a:p>
        </p:txBody>
      </p:sp>
      <p:grpSp>
        <p:nvGrpSpPr>
          <p:cNvPr id="36867" name="组合 33794"/>
          <p:cNvGrpSpPr/>
          <p:nvPr/>
        </p:nvGrpSpPr>
        <p:grpSpPr>
          <a:xfrm>
            <a:off x="0" y="260350"/>
            <a:ext cx="639763" cy="749300"/>
            <a:chOff x="0" y="0"/>
            <a:chExt cx="480244" cy="564356"/>
          </a:xfrm>
        </p:grpSpPr>
        <p:sp>
          <p:nvSpPr>
            <p:cNvPr id="36868"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6869"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36870" name="Rectangle 3"/>
          <p:cNvSpPr/>
          <p:nvPr/>
        </p:nvSpPr>
        <p:spPr>
          <a:xfrm>
            <a:off x="407988" y="1003300"/>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（二）新能源受阻分类分析</a:t>
            </a:r>
            <a:endParaRPr lang="zh-CN" altLang="en-US" b="1" dirty="0">
              <a:solidFill>
                <a:srgbClr val="000000"/>
              </a:solidFill>
              <a:latin typeface="黑体" panose="02010609060101010101" pitchFamily="1" charset="-122"/>
              <a:ea typeface="黑体" panose="02010609060101010101" pitchFamily="1" charset="-122"/>
              <a:sym typeface="黑体" panose="02010609060101010101" pitchFamily="1" charset="-122"/>
            </a:endParaRPr>
          </a:p>
        </p:txBody>
      </p:sp>
      <p:sp>
        <p:nvSpPr>
          <p:cNvPr id="36871" name="矩形 3"/>
          <p:cNvSpPr/>
          <p:nvPr/>
        </p:nvSpPr>
        <p:spPr>
          <a:xfrm>
            <a:off x="695325" y="357188"/>
            <a:ext cx="11115675" cy="519112"/>
          </a:xfrm>
          <a:prstGeom prst="rect">
            <a:avLst/>
          </a:prstGeom>
          <a:noFill/>
          <a:ln w="9525">
            <a:noFill/>
          </a:ln>
        </p:spPr>
        <p:txBody>
          <a:bodyPr anchor="t">
            <a:spAutoFit/>
          </a:bodyPr>
          <a:lstStyle/>
          <a:p>
            <a:pPr marL="342900" indent="-342900"/>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新能源限电分析及评价报告</a:t>
            </a:r>
            <a:endPar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6872" name="Text Box 188"/>
          <p:cNvSpPr/>
          <p:nvPr/>
        </p:nvSpPr>
        <p:spPr>
          <a:xfrm>
            <a:off x="9739313" y="2368550"/>
            <a:ext cx="1800225" cy="371475"/>
          </a:xfrm>
          <a:prstGeom prst="rect">
            <a:avLst/>
          </a:prstGeom>
          <a:noFill/>
          <a:ln w="9525">
            <a:noFill/>
          </a:ln>
        </p:spPr>
        <p:txBody>
          <a:bodyPr wrap="none" anchor="t">
            <a:spAutoFit/>
          </a:bodyPr>
          <a:lstStyle/>
          <a:p>
            <a:pPr marL="342900" indent="-342900"/>
            <a:r>
              <a:rPr lang="zh-CN" altLang="en-US" dirty="0">
                <a:solidFill>
                  <a:srgbClr val="000000"/>
                </a:solidFill>
                <a:latin typeface="宋体" panose="02010600030101010101" pitchFamily="2" charset="-122"/>
                <a:ea typeface="方正黑体_GBK" panose="03000509000000000000" pitchFamily="1" charset="-122"/>
                <a:sym typeface="宋体" panose="02010600030101010101" pitchFamily="2" charset="-122"/>
              </a:rPr>
              <a:t>单位：亿千瓦时</a:t>
            </a:r>
            <a:endParaRPr lang="zh-CN" altLang="en-US"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36873" name="Text Box 215"/>
          <p:cNvSpPr/>
          <p:nvPr/>
        </p:nvSpPr>
        <p:spPr>
          <a:xfrm>
            <a:off x="641350" y="1717675"/>
            <a:ext cx="10928350" cy="779780"/>
          </a:xfrm>
          <a:prstGeom prst="rect">
            <a:avLst/>
          </a:prstGeom>
          <a:noFill/>
          <a:ln w="9525">
            <a:noFill/>
          </a:ln>
        </p:spPr>
        <p:txBody>
          <a:bodyPr wrap="square" anchor="t">
            <a:spAutoFit/>
          </a:bodyPr>
          <a:lstStyle/>
          <a:p>
            <a:pPr algn="just">
              <a:lnSpc>
                <a:spcPct val="140000"/>
              </a:lnSpc>
            </a:pPr>
            <a:r>
              <a:rPr lang="en-US" altLang="zh-CN"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     </a:t>
            </a:r>
            <a:r>
              <a:rPr 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2019</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年，全网因接纳能力受阻电量</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43.17</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，占总受阻电量的</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33.94</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；因调峰受阻电量</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33.26</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，占总受阻电量的</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26.15</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 因断面受阻电量</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50.75</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，占总受阻电量的</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39.90</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a:t>
            </a:r>
            <a:endPar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33802" name="表格 33801"/>
          <p:cNvGraphicFramePr/>
          <p:nvPr/>
        </p:nvGraphicFramePr>
        <p:xfrm>
          <a:off x="776288" y="2855278"/>
          <a:ext cx="10793413" cy="3470275"/>
        </p:xfrm>
        <a:graphic>
          <a:graphicData uri="http://schemas.openxmlformats.org/drawingml/2006/table">
            <a:tbl>
              <a:tblPr/>
              <a:tblGrid>
                <a:gridCol w="1543050"/>
                <a:gridCol w="1539875"/>
                <a:gridCol w="1543050"/>
                <a:gridCol w="1539875"/>
                <a:gridCol w="1543050"/>
                <a:gridCol w="1541463"/>
                <a:gridCol w="1543050"/>
              </a:tblGrid>
              <a:tr h="4984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endParaRPr lang="zh-CN" altLang="en-US" sz="16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r>
                        <a:rPr lang="zh-CN" altLang="en-US" sz="1600" b="1"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陕西</a:t>
                      </a:r>
                      <a:endParaRPr lang="zh-CN" altLang="en-US" sz="1600" b="1"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r>
                        <a:rPr lang="zh-CN" altLang="en-US" sz="1600" b="1">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甘肃</a:t>
                      </a:r>
                      <a:endParaRPr lang="zh-CN" altLang="en-US" sz="1600" b="1">
                        <a:solidFill>
                          <a:schemeClr val="tx1"/>
                        </a:solidFill>
                        <a:latin typeface="微软雅黑" panose="020B0503020204020204" pitchFamily="2" charset="-122"/>
                        <a:ea typeface="微软雅黑" panose="020B0503020204020204" pitchFamily="2" charset="-122"/>
                        <a:sym typeface="微软雅黑" panose="020B0503020204020204"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r>
                        <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青海</a:t>
                      </a:r>
                      <a:endPar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r>
                        <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宁夏</a:t>
                      </a:r>
                      <a:endPar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r>
                        <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新疆</a:t>
                      </a:r>
                      <a:endPar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1" hangingPunct="0">
                        <a:lnSpc>
                          <a:spcPct val="100000"/>
                        </a:lnSpc>
                        <a:spcBef>
                          <a:spcPct val="20000"/>
                        </a:spcBef>
                        <a:spcAft>
                          <a:spcPct val="0"/>
                        </a:spcAft>
                        <a:buFont typeface="Arial" panose="020B0604020202020204" pitchFamily="34" charset="0"/>
                        <a:buNone/>
                      </a:pPr>
                      <a:r>
                        <a:rPr lang="zh-CN" altLang="en-US" sz="1600" b="1" dirty="0">
                          <a:solidFill>
                            <a:srgbClr val="000000"/>
                          </a:solidFill>
                          <a:latin typeface="Calibri" panose="020F0502020204030204" pitchFamily="2" charset="0"/>
                          <a:ea typeface="微软雅黑" panose="020B0503020204020204" pitchFamily="2" charset="-122"/>
                        </a:rPr>
                        <a:t>全网</a:t>
                      </a:r>
                      <a:endParaRPr lang="en-US" altLang="zh-CN" sz="1600" b="1" dirty="0">
                        <a:solidFill>
                          <a:srgbClr val="000000"/>
                        </a:solidFill>
                        <a:latin typeface="微软雅黑" panose="020B0503020204020204" pitchFamily="2" charset="-122"/>
                        <a:ea typeface="Calibri" panose="020F0502020204030204" pitchFamily="2" charset="0"/>
                        <a:sym typeface="微软雅黑" panose="020B0503020204020204"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4254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r>
                        <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接纳能力受阻</a:t>
                      </a:r>
                      <a:endPar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txBody>
                  <a:tcPr marL="12700" marR="12700" marT="12700"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20000"/>
                        </a:spcBef>
                        <a:spcAft>
                          <a:spcPct val="0"/>
                        </a:spcAft>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1.47</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6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Times New Roman" panose="02020603050405020304" pitchFamily="2" charset="0"/>
                        </a:rPr>
                        <a:t>15.99</a:t>
                      </a:r>
                      <a:endParaRPr kumimoji="0" lang="en-US" altLang="zh-CN" sz="16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Times New Roman" panose="02020603050405020304" pitchFamily="2" charset="0"/>
                      </a:endParaRPr>
                    </a:p>
                  </a:txBody>
                  <a:tcPr anchor="ctr" horzOverflow="overflow">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20000"/>
                        </a:spcBef>
                        <a:spcAft>
                          <a:spcPct val="0"/>
                        </a:spcAft>
                        <a:buFont typeface="Arial" panose="020B0604020202020204" pitchFamily="34" charset="0"/>
                        <a:buNone/>
                      </a:pPr>
                      <a:r>
                        <a:rPr lang="en-US" altLang="zh-CN" sz="1600" b="1" dirty="0">
                          <a:solidFill>
                            <a:schemeClr val="tx1"/>
                          </a:solidFill>
                          <a:latin typeface="Times New Roman" panose="02020603050405020304" pitchFamily="2" charset="0"/>
                          <a:ea typeface="宋体" panose="02010600030101010101" pitchFamily="2" charset="-122"/>
                          <a:sym typeface="Times New Roman" panose="02020603050405020304" pitchFamily="2" charset="0"/>
                        </a:rPr>
                        <a:t>10.65</a:t>
                      </a:r>
                      <a:endParaRPr lang="en-US" altLang="zh-CN" sz="1600" b="1" dirty="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latinLnBrk="0"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1.29</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20000"/>
                        </a:spcBef>
                        <a:spcAft>
                          <a:spcPct val="0"/>
                        </a:spcAft>
                        <a:buFont typeface="Arial" panose="020B0604020202020204" pitchFamily="34" charset="0"/>
                        <a:buNone/>
                      </a:pPr>
                      <a:r>
                        <a:rPr lang="en-US" altLang="zh-CN" sz="1600" b="1" dirty="0">
                          <a:solidFill>
                            <a:schemeClr val="tx1"/>
                          </a:solidFill>
                          <a:latin typeface="Times New Roman" panose="02020603050405020304" pitchFamily="2" charset="0"/>
                          <a:ea typeface="宋体" panose="02010600030101010101" pitchFamily="2" charset="-122"/>
                          <a:sym typeface="Times New Roman" panose="02020603050405020304" pitchFamily="2" charset="0"/>
                        </a:rPr>
                        <a:t>13.77</a:t>
                      </a:r>
                      <a:endParaRPr lang="en-US" altLang="zh-CN" sz="1600" b="1" dirty="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hangingPunct="1">
                        <a:buNone/>
                      </a:pPr>
                      <a:r>
                        <a:rPr lang="en-US" sz="1600" b="1">
                          <a:solidFill>
                            <a:srgbClr val="FF0000"/>
                          </a:solidFill>
                          <a:latin typeface="Times New Roman" panose="02020603050405020304" pitchFamily="2" charset="0"/>
                        </a:rPr>
                        <a:t>43.17</a:t>
                      </a:r>
                      <a:endParaRPr lang="en-US" sz="1600" b="1">
                        <a:solidFill>
                          <a:srgbClr val="FF0000"/>
                        </a:solidFill>
                        <a:latin typeface="Times New Roman" panose="02020603050405020304" pitchFamily="2" charset="0"/>
                      </a:endParaRPr>
                    </a:p>
                  </a:txBody>
                  <a:tcPr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r h="423863">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r>
                        <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占比</a:t>
                      </a:r>
                      <a:endPar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txBody>
                  <a:tcPr marL="12700" marR="12700" marT="12700"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latinLnBrk="0"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35.07%</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6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Times New Roman" panose="02020603050405020304" pitchFamily="2" charset="0"/>
                        </a:rPr>
                        <a:t>61.64%</a:t>
                      </a:r>
                      <a:endParaRPr kumimoji="0" lang="en-US" altLang="zh-CN" sz="16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Times New Roman" panose="02020603050405020304" pitchFamily="2" charset="0"/>
                      </a:endParaRPr>
                    </a:p>
                  </a:txBody>
                  <a:tcPr marL="12700" marR="12700" marT="12700" anchor="ctr" horzOverflow="overflow">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latinLnBrk="0"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76.56%</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marL="12700" marR="12700" marT="12700"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latinLnBrk="0"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16.86%</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20000"/>
                        </a:spcBef>
                        <a:spcAft>
                          <a:spcPct val="0"/>
                        </a:spcAft>
                        <a:buFont typeface="Arial" panose="020B0604020202020204" pitchFamily="34" charset="0"/>
                        <a:buNone/>
                      </a:pPr>
                      <a:r>
                        <a:rPr lang="en-US" altLang="zh-CN" sz="1600" b="1" dirty="0">
                          <a:solidFill>
                            <a:schemeClr val="tx1"/>
                          </a:solidFill>
                          <a:latin typeface="Times New Roman" panose="02020603050405020304" pitchFamily="2" charset="0"/>
                          <a:ea typeface="宋体" panose="02010600030101010101" pitchFamily="2" charset="-122"/>
                          <a:sym typeface="Times New Roman" panose="02020603050405020304" pitchFamily="2" charset="0"/>
                        </a:rPr>
                        <a:t>18.27%</a:t>
                      </a:r>
                      <a:endParaRPr lang="en-US" altLang="zh-CN" sz="1600" b="1" dirty="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hangingPunct="1">
                        <a:buNone/>
                      </a:pPr>
                      <a:r>
                        <a:rPr lang="en-US" sz="1600" b="1">
                          <a:solidFill>
                            <a:srgbClr val="FF0000"/>
                          </a:solidFill>
                          <a:latin typeface="Times New Roman" panose="02020603050405020304" pitchFamily="2" charset="0"/>
                        </a:rPr>
                        <a:t>33.94%</a:t>
                      </a:r>
                      <a:endParaRPr lang="en-US" sz="1600" b="1">
                        <a:solidFill>
                          <a:srgbClr val="FF0000"/>
                        </a:solidFill>
                        <a:latin typeface="Times New Roman" panose="02020603050405020304" pitchFamily="2" charset="0"/>
                      </a:endParaRPr>
                    </a:p>
                  </a:txBody>
                  <a:tcPr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r>
              <a:tr h="423862">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r>
                        <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调峰受阻</a:t>
                      </a:r>
                      <a:endPar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txBody>
                  <a:tcPr marL="12700" marR="12700" marT="12700"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latinLnBrk="0"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1.26</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6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Times New Roman" panose="02020603050405020304" pitchFamily="2" charset="0"/>
                        </a:rPr>
                        <a:t>5.25</a:t>
                      </a:r>
                      <a:endParaRPr kumimoji="0" lang="en-US" altLang="zh-CN" sz="16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Times New Roman" panose="02020603050405020304" pitchFamily="2" charset="0"/>
                      </a:endParaRPr>
                    </a:p>
                  </a:txBody>
                  <a:tcPr anchor="ctr" horzOverflow="overflow">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latinLnBrk="0"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0</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latinLnBrk="0"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5.22</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sz="1600" b="1">
                          <a:solidFill>
                            <a:schemeClr val="tx1"/>
                          </a:solidFill>
                          <a:latin typeface="Times New Roman" panose="02020603050405020304" pitchFamily="2" charset="0"/>
                        </a:rPr>
                        <a:t>21.53</a:t>
                      </a:r>
                      <a:endParaRPr lang="en-US" altLang="en-US" sz="1600" b="1">
                        <a:solidFill>
                          <a:schemeClr val="tx1"/>
                        </a:solidFill>
                        <a:latin typeface="Times New Roman" panose="02020603050405020304" pitchFamily="2" charset="0"/>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hangingPunct="1">
                        <a:buNone/>
                      </a:pPr>
                      <a:r>
                        <a:rPr lang="en-US" sz="1600" b="1">
                          <a:solidFill>
                            <a:srgbClr val="FF0000"/>
                          </a:solidFill>
                          <a:latin typeface="Times New Roman" panose="02020603050405020304" pitchFamily="2" charset="0"/>
                        </a:rPr>
                        <a:t>33.26</a:t>
                      </a:r>
                      <a:endParaRPr lang="en-US" sz="1600" b="1">
                        <a:solidFill>
                          <a:srgbClr val="FF0000"/>
                        </a:solidFill>
                        <a:latin typeface="Times New Roman" panose="02020603050405020304" pitchFamily="2" charset="0"/>
                      </a:endParaRPr>
                    </a:p>
                  </a:txBody>
                  <a:tcPr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r h="4254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r>
                        <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占比</a:t>
                      </a:r>
                      <a:endPar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txBody>
                  <a:tcPr marL="12700" marR="12700" marT="12700"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latinLnBrk="0"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30.17%</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6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Times New Roman" panose="02020603050405020304" pitchFamily="2" charset="0"/>
                        </a:rPr>
                        <a:t>20.24%</a:t>
                      </a:r>
                      <a:endParaRPr kumimoji="0" lang="en-US" altLang="zh-CN" sz="16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Times New Roman" panose="02020603050405020304" pitchFamily="2" charset="0"/>
                      </a:endParaRPr>
                    </a:p>
                  </a:txBody>
                  <a:tcPr marL="12700" marR="12700" marT="12700" anchor="ctr" horzOverflow="overflow">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latinLnBrk="0"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0.00%</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marL="12700" marR="12700" marT="12700"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latinLnBrk="0"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68.24%</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20000"/>
                        </a:spcBef>
                        <a:spcAft>
                          <a:spcPct val="0"/>
                        </a:spcAft>
                        <a:buFont typeface="Arial" panose="020B0604020202020204" pitchFamily="34" charset="0"/>
                        <a:buNone/>
                      </a:pPr>
                      <a:r>
                        <a:rPr lang="en-US" altLang="zh-CN" sz="1600" b="1" dirty="0">
                          <a:solidFill>
                            <a:schemeClr val="tx1"/>
                          </a:solidFill>
                          <a:latin typeface="Times New Roman" panose="02020603050405020304" pitchFamily="2" charset="0"/>
                          <a:ea typeface="宋体" panose="02010600030101010101" pitchFamily="2" charset="-122"/>
                          <a:sym typeface="Times New Roman" panose="02020603050405020304" pitchFamily="2" charset="0"/>
                        </a:rPr>
                        <a:t>28.58%</a:t>
                      </a:r>
                      <a:endParaRPr lang="en-US" altLang="zh-CN" sz="1600" b="1" dirty="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hangingPunct="1">
                        <a:buNone/>
                      </a:pPr>
                      <a:r>
                        <a:rPr lang="en-US" sz="1600" b="1">
                          <a:solidFill>
                            <a:srgbClr val="FF0000"/>
                          </a:solidFill>
                          <a:latin typeface="Times New Roman" panose="02020603050405020304" pitchFamily="2" charset="0"/>
                        </a:rPr>
                        <a:t>26.15%</a:t>
                      </a:r>
                      <a:endParaRPr lang="en-US" sz="1600" b="1">
                        <a:solidFill>
                          <a:srgbClr val="FF0000"/>
                        </a:solidFill>
                        <a:latin typeface="Times New Roman" panose="02020603050405020304" pitchFamily="2" charset="0"/>
                      </a:endParaRPr>
                    </a:p>
                  </a:txBody>
                  <a:tcPr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r>
              <a:tr h="423863">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r>
                        <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断面受阻</a:t>
                      </a:r>
                      <a:endPar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txBody>
                  <a:tcPr marL="12700" marR="12700" marT="12700"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latinLnBrk="0"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1.45</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6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Times New Roman" panose="02020603050405020304" pitchFamily="2" charset="0"/>
                        </a:rPr>
                        <a:t>4.70</a:t>
                      </a:r>
                      <a:endParaRPr kumimoji="0" lang="en-US" altLang="zh-CN" sz="16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Times New Roman" panose="02020603050405020304" pitchFamily="2" charset="0"/>
                      </a:endParaRPr>
                    </a:p>
                  </a:txBody>
                  <a:tcPr anchor="ctr" horzOverflow="overflow">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latinLnBrk="0"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3.26</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latinLnBrk="0"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1.14</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20000"/>
                        </a:spcBef>
                        <a:spcAft>
                          <a:spcPct val="0"/>
                        </a:spcAft>
                        <a:buFont typeface="Arial" panose="020B0604020202020204" pitchFamily="34" charset="0"/>
                        <a:buNone/>
                      </a:pPr>
                      <a:r>
                        <a:rPr lang="en-US" altLang="zh-CN" sz="1600" b="1" dirty="0">
                          <a:solidFill>
                            <a:schemeClr val="tx1"/>
                          </a:solidFill>
                          <a:latin typeface="Times New Roman" panose="02020603050405020304" pitchFamily="2" charset="0"/>
                          <a:ea typeface="宋体" panose="02010600030101010101" pitchFamily="2" charset="-122"/>
                          <a:sym typeface="Times New Roman" panose="02020603050405020304" pitchFamily="2" charset="0"/>
                        </a:rPr>
                        <a:t>40.20</a:t>
                      </a:r>
                      <a:endParaRPr lang="en-US" altLang="zh-CN" sz="1600" b="1" dirty="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hangingPunct="1">
                        <a:buNone/>
                      </a:pPr>
                      <a:r>
                        <a:rPr lang="en-US" sz="1600" b="1">
                          <a:solidFill>
                            <a:srgbClr val="FF0000"/>
                          </a:solidFill>
                          <a:latin typeface="Times New Roman" panose="02020603050405020304" pitchFamily="2" charset="0"/>
                        </a:rPr>
                        <a:t>50.75</a:t>
                      </a:r>
                      <a:endParaRPr lang="en-US" sz="1600" b="1">
                        <a:solidFill>
                          <a:srgbClr val="FF0000"/>
                        </a:solidFill>
                        <a:latin typeface="Times New Roman" panose="02020603050405020304" pitchFamily="2" charset="0"/>
                      </a:endParaRPr>
                    </a:p>
                  </a:txBody>
                  <a:tcPr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r h="423862">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r>
                        <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占比</a:t>
                      </a:r>
                      <a:endPar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txBody>
                  <a:tcPr marL="12700" marR="12700" marT="12700"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latinLnBrk="0"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34.76%</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6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Times New Roman" panose="02020603050405020304" pitchFamily="2" charset="0"/>
                        </a:rPr>
                        <a:t>18.12%</a:t>
                      </a:r>
                      <a:endParaRPr kumimoji="0" lang="en-US" altLang="zh-CN" sz="16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Times New Roman" panose="02020603050405020304" pitchFamily="2" charset="0"/>
                      </a:endParaRPr>
                    </a:p>
                  </a:txBody>
                  <a:tcPr marL="12700" marR="12700" marT="12700" anchor="ctr" horzOverflow="overflow">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latinLnBrk="0"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23.44%</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marL="12700" marR="12700" marT="12700"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latinLnBrk="0"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14.90%</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20000"/>
                        </a:spcBef>
                        <a:spcAft>
                          <a:spcPct val="0"/>
                        </a:spcAft>
                        <a:buFont typeface="Arial" panose="020B0604020202020204" pitchFamily="34" charset="0"/>
                        <a:buNone/>
                      </a:pPr>
                      <a:r>
                        <a:rPr lang="en-US" altLang="zh-CN" sz="1600" b="1" dirty="0">
                          <a:solidFill>
                            <a:schemeClr val="tx1"/>
                          </a:solidFill>
                          <a:latin typeface="Times New Roman" panose="02020603050405020304" pitchFamily="2" charset="0"/>
                          <a:ea typeface="宋体" panose="02010600030101010101" pitchFamily="2" charset="-122"/>
                          <a:sym typeface="Times New Roman" panose="02020603050405020304" pitchFamily="2" charset="0"/>
                        </a:rPr>
                        <a:t>53.15%</a:t>
                      </a:r>
                      <a:endParaRPr lang="en-US" altLang="zh-CN" sz="1600" b="1" dirty="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hangingPunct="1">
                        <a:buNone/>
                      </a:pPr>
                      <a:r>
                        <a:rPr lang="en-US" sz="1600" b="1">
                          <a:solidFill>
                            <a:srgbClr val="FF0000"/>
                          </a:solidFill>
                          <a:latin typeface="Times New Roman" panose="02020603050405020304" pitchFamily="2" charset="0"/>
                        </a:rPr>
                        <a:t>39.90%</a:t>
                      </a:r>
                      <a:endParaRPr lang="en-US" sz="1600" b="1">
                        <a:solidFill>
                          <a:srgbClr val="FF0000"/>
                        </a:solidFill>
                        <a:latin typeface="Times New Roman" panose="02020603050405020304" pitchFamily="2" charset="0"/>
                      </a:endParaRPr>
                    </a:p>
                  </a:txBody>
                  <a:tcPr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r>
              <a:tr h="4254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342900" lvl="0" indent="-342900" algn="ctr" eaLnBrk="1" fontAlgn="base" latinLnBrk="0" hangingPunct="1">
                        <a:lnSpc>
                          <a:spcPct val="100000"/>
                        </a:lnSpc>
                        <a:spcBef>
                          <a:spcPct val="0"/>
                        </a:spcBef>
                        <a:spcAft>
                          <a:spcPct val="0"/>
                        </a:spcAft>
                        <a:buFont typeface="Arial" panose="020B0604020202020204" pitchFamily="34" charset="0"/>
                        <a:buNone/>
                      </a:pPr>
                      <a:r>
                        <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合计</a:t>
                      </a:r>
                      <a:endParaRPr lang="zh-CN" altLang="en-US" sz="16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txBody>
                  <a:tcPr marL="12700" marR="12700" marT="12700"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4.19</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6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Times New Roman" panose="02020603050405020304" pitchFamily="2" charset="0"/>
                        </a:rPr>
                        <a:t>25.95</a:t>
                      </a:r>
                      <a:endParaRPr kumimoji="0" lang="en-US" altLang="zh-CN" sz="16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Times New Roman" panose="02020603050405020304" pitchFamily="2" charset="0"/>
                      </a:endParaRPr>
                    </a:p>
                  </a:txBody>
                  <a:tcPr marL="12700" marR="12700" marT="12700" anchor="ctr" horzOverflow="overflow">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13.91</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marL="12700" marR="12700" marT="12700" anchor="ctr">
                    <a:lnL w="12700" cap="flat" cmpd="sng">
                      <a:solidFill>
                        <a:srgbClr val="FFFFFF"/>
                      </a:solidFill>
                      <a:prstDash val="soli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base" hangingPunct="1">
                        <a:lnSpc>
                          <a:spcPct val="100000"/>
                        </a:lnSpc>
                        <a:spcBef>
                          <a:spcPct val="20000"/>
                        </a:spcBef>
                        <a:buFont typeface="Arial" panose="020B0604020202020204" pitchFamily="34" charset="0"/>
                        <a:buNone/>
                      </a:pPr>
                      <a:r>
                        <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rPr>
                        <a:t>7.65</a:t>
                      </a:r>
                      <a:endParaRPr lang="en-US" altLang="zh-CN" sz="1600" b="1" dirty="0" smtClean="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marL="12700" marR="12700" marT="12700"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342900" lvl="0" indent="-342900" algn="ctr" eaLnBrk="1" fontAlgn="base" hangingPunct="1">
                        <a:lnSpc>
                          <a:spcPct val="100000"/>
                        </a:lnSpc>
                        <a:spcBef>
                          <a:spcPct val="20000"/>
                        </a:spcBef>
                        <a:buFont typeface="Arial" panose="020B0604020202020204" pitchFamily="34" charset="0"/>
                        <a:buNone/>
                      </a:pPr>
                      <a:r>
                        <a:rPr lang="en-US" altLang="zh-CN" sz="1600" b="1" dirty="0">
                          <a:solidFill>
                            <a:schemeClr val="tx1"/>
                          </a:solidFill>
                          <a:latin typeface="Times New Roman" panose="02020603050405020304" pitchFamily="2" charset="0"/>
                          <a:ea typeface="宋体" panose="02010600030101010101" pitchFamily="2" charset="-122"/>
                          <a:sym typeface="Times New Roman" panose="02020603050405020304" pitchFamily="2" charset="0"/>
                        </a:rPr>
                        <a:t>75.50</a:t>
                      </a:r>
                      <a:endParaRPr lang="en-US" altLang="zh-CN" sz="1600" b="1" dirty="0">
                        <a:solidFill>
                          <a:schemeClr val="tx1"/>
                        </a:solidFill>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lgn="ctr">
                      <a:solidFill>
                        <a:srgbClr val="FFFFFF"/>
                      </a:solidFill>
                      <a:prstDash val="solid"/>
                      <a:roun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hangingPunct="1">
                        <a:buNone/>
                      </a:pPr>
                      <a:r>
                        <a:rPr lang="en-US" sz="1600" b="1">
                          <a:solidFill>
                            <a:srgbClr val="FF0000"/>
                          </a:solidFill>
                          <a:latin typeface="Times New Roman" panose="02020603050405020304" pitchFamily="2" charset="0"/>
                        </a:rPr>
                        <a:t>127.18</a:t>
                      </a:r>
                      <a:endParaRPr lang="en-US" sz="1600" b="1">
                        <a:solidFill>
                          <a:srgbClr val="FF0000"/>
                        </a:solidFill>
                        <a:latin typeface="Times New Roman" panose="02020603050405020304" pitchFamily="2" charset="0"/>
                      </a:endParaRPr>
                    </a:p>
                  </a:txBody>
                  <a:tcPr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MH_Others_1"/>
          <p:cNvSpPr/>
          <p:nvPr/>
        </p:nvSpPr>
        <p:spPr>
          <a:xfrm>
            <a:off x="1416050" y="2051050"/>
            <a:ext cx="1144588" cy="3524250"/>
          </a:xfrm>
          <a:prstGeom prst="rect">
            <a:avLst/>
          </a:prstGeom>
          <a:noFill/>
          <a:ln w="9525">
            <a:noFill/>
          </a:ln>
        </p:spPr>
        <p:txBody>
          <a:bodyPr anchor="t"/>
          <a:lstStyle/>
          <a:p>
            <a:pPr marL="342900" indent="-342900"/>
            <a:r>
              <a:rPr lang="en-US" altLang="zh-CN" sz="4800" dirty="0">
                <a:solidFill>
                  <a:srgbClr val="F2DCDB"/>
                </a:solidFill>
                <a:latin typeface="微软雅黑" panose="020B0503020204020204" pitchFamily="2" charset="-122"/>
                <a:ea typeface="微软雅黑" panose="020B0503020204020204" pitchFamily="2" charset="-122"/>
                <a:sym typeface="微软雅黑" panose="020B0503020204020204" pitchFamily="2" charset="-122"/>
              </a:rPr>
              <a:t>Contents</a:t>
            </a:r>
            <a:endParaRPr lang="en-US" altLang="zh-CN" sz="4800" dirty="0">
              <a:solidFill>
                <a:srgbClr val="F2DCDB"/>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6147" name="MH_Others_2"/>
          <p:cNvPicPr/>
          <p:nvPr/>
        </p:nvPicPr>
        <p:blipFill>
          <a:blip r:embed="rId1"/>
          <a:stretch>
            <a:fillRect/>
          </a:stretch>
        </p:blipFill>
        <p:spPr>
          <a:xfrm>
            <a:off x="438150" y="438150"/>
            <a:ext cx="2698750" cy="1530350"/>
          </a:xfrm>
          <a:prstGeom prst="rect">
            <a:avLst/>
          </a:prstGeom>
          <a:noFill/>
          <a:ln w="9525">
            <a:noFill/>
          </a:ln>
        </p:spPr>
      </p:pic>
      <p:sp>
        <p:nvSpPr>
          <p:cNvPr id="6148" name="MH_Others_3"/>
          <p:cNvSpPr/>
          <p:nvPr/>
        </p:nvSpPr>
        <p:spPr>
          <a:xfrm>
            <a:off x="300038" y="1839913"/>
            <a:ext cx="1304925" cy="979487"/>
          </a:xfrm>
          <a:prstGeom prst="ellipse">
            <a:avLst/>
          </a:prstGeom>
          <a:noFill/>
          <a:ln w="9525">
            <a:noFill/>
          </a:ln>
        </p:spPr>
        <p:txBody>
          <a:bodyPr anchor="ctr"/>
          <a:lstStyle/>
          <a:p>
            <a:pPr marL="342900" indent="-342900" algn="ctr"/>
            <a:r>
              <a:rPr lang="zh-CN" altLang="en-US" sz="6600" b="1" dirty="0">
                <a:solidFill>
                  <a:schemeClr val="accent2"/>
                </a:solidFill>
                <a:latin typeface="微软雅黑" panose="020B0503020204020204" pitchFamily="2" charset="-122"/>
                <a:ea typeface="微软雅黑" panose="020B0503020204020204" pitchFamily="2" charset="-122"/>
                <a:sym typeface="微软雅黑" panose="020B0503020204020204" pitchFamily="2" charset="-122"/>
              </a:rPr>
              <a:t>录</a:t>
            </a:r>
            <a:endParaRPr lang="zh-CN" altLang="en-US" sz="6600" b="1" dirty="0">
              <a:solidFill>
                <a:schemeClr val="accent2"/>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6149" name="Rectangle 6"/>
          <p:cNvSpPr/>
          <p:nvPr/>
        </p:nvSpPr>
        <p:spPr>
          <a:xfrm>
            <a:off x="9347200" y="6526213"/>
            <a:ext cx="2844800" cy="331787"/>
          </a:xfrm>
          <a:prstGeom prst="rect">
            <a:avLst/>
          </a:prstGeom>
          <a:noFill/>
          <a:ln w="9525">
            <a:noFill/>
          </a:ln>
        </p:spPr>
        <p:txBody>
          <a:bodyPr anchor="t"/>
          <a:lstStyle/>
          <a:p>
            <a:pPr marL="342900" indent="-342900" algn="r"/>
            <a:fld id="{9A0DB2DC-4C9A-4742-B13C-FB6460FD3503}" type="slidenum">
              <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rPr>
            </a:fld>
            <a:endPar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endParaRPr>
          </a:p>
        </p:txBody>
      </p:sp>
      <p:sp>
        <p:nvSpPr>
          <p:cNvPr id="6150" name="矩形 24"/>
          <p:cNvSpPr/>
          <p:nvPr/>
        </p:nvSpPr>
        <p:spPr>
          <a:xfrm>
            <a:off x="3381375" y="1143000"/>
            <a:ext cx="7899400" cy="4030980"/>
          </a:xfrm>
          <a:prstGeom prst="rect">
            <a:avLst/>
          </a:prstGeom>
          <a:noFill/>
          <a:ln w="9525">
            <a:noFill/>
          </a:ln>
        </p:spPr>
        <p:txBody>
          <a:bodyPr anchor="t">
            <a:spAutoFit/>
          </a:bodyPr>
          <a:lstStyle/>
          <a:p>
            <a:pPr marL="742950" lvl="1" indent="-285750" eaLnBrk="0" fontAlgn="b" hangingPunct="0">
              <a:lnSpc>
                <a:spcPct val="200000"/>
              </a:lnSpc>
            </a:pPr>
            <a:r>
              <a:rPr lang="zh-CN" altLang="en-US" sz="3200" b="1" dirty="0">
                <a:solidFill>
                  <a:srgbClr val="0000CC"/>
                </a:solidFill>
                <a:latin typeface="黑体" panose="02010609060101010101" pitchFamily="1" charset="-122"/>
                <a:ea typeface="黑体" panose="02010609060101010101" pitchFamily="1" charset="-122"/>
                <a:sym typeface="黑体" panose="02010609060101010101" pitchFamily="1" charset="-122"/>
              </a:rPr>
              <a:t>一、新能源消纳总体情况</a:t>
            </a:r>
            <a:endParaRPr lang="en-US" altLang="zh-CN" sz="3200" b="1" dirty="0">
              <a:solidFill>
                <a:srgbClr val="0000CC"/>
              </a:solidFill>
              <a:latin typeface="黑体" panose="02010609060101010101" pitchFamily="1" charset="-122"/>
              <a:ea typeface="黑体" panose="02010609060101010101" pitchFamily="1" charset="-122"/>
              <a:sym typeface="黑体" panose="02010609060101010101" pitchFamily="1" charset="-122"/>
            </a:endParaRPr>
          </a:p>
          <a:p>
            <a:pPr marL="742950" lvl="1" indent="-285750" eaLnBrk="0" fontAlgn="b" hangingPunct="0">
              <a:lnSpc>
                <a:spcPct val="200000"/>
              </a:lnSpc>
            </a:pPr>
            <a:r>
              <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二、新能源发电分析及消纳措施</a:t>
            </a:r>
            <a:endParaRPr lang="en-US" altLang="zh-CN" sz="3200" b="1" dirty="0">
              <a:solidFill>
                <a:srgbClr val="000000"/>
              </a:solidFill>
              <a:latin typeface="黑体" panose="02010609060101010101" pitchFamily="1" charset="-122"/>
              <a:ea typeface="黑体" panose="02010609060101010101" pitchFamily="1" charset="-122"/>
              <a:sym typeface="黑体" panose="02010609060101010101" pitchFamily="1" charset="-122"/>
            </a:endParaRPr>
          </a:p>
          <a:p>
            <a:pPr marL="742950" lvl="1" indent="-285750" eaLnBrk="0" fontAlgn="b" hangingPunct="0">
              <a:lnSpc>
                <a:spcPct val="200000"/>
              </a:lnSpc>
            </a:pPr>
            <a:r>
              <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三、新能源限电分析及评价报告</a:t>
            </a:r>
            <a:endParaRPr lang="en-US" altLang="zh-CN" sz="3200" b="1" dirty="0">
              <a:solidFill>
                <a:srgbClr val="000000"/>
              </a:solidFill>
              <a:latin typeface="黑体" panose="02010609060101010101" pitchFamily="1" charset="-122"/>
              <a:ea typeface="黑体" panose="02010609060101010101" pitchFamily="1" charset="-122"/>
              <a:sym typeface="黑体" panose="02010609060101010101" pitchFamily="1" charset="-122"/>
            </a:endParaRPr>
          </a:p>
          <a:p>
            <a:pPr marL="742950" lvl="1" indent="-285750" eaLnBrk="0" fontAlgn="b" hangingPunct="0">
              <a:lnSpc>
                <a:spcPct val="200000"/>
              </a:lnSpc>
            </a:pPr>
            <a:r>
              <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四、一月份消纳预测及后续工作计划</a:t>
            </a:r>
            <a:endPar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rPr>
            </a:fld>
            <a:endPar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endParaRPr>
          </a:p>
        </p:txBody>
      </p:sp>
      <p:grpSp>
        <p:nvGrpSpPr>
          <p:cNvPr id="39939" name="组合 36866"/>
          <p:cNvGrpSpPr/>
          <p:nvPr/>
        </p:nvGrpSpPr>
        <p:grpSpPr>
          <a:xfrm>
            <a:off x="0" y="117475"/>
            <a:ext cx="639763" cy="749300"/>
            <a:chOff x="0" y="0"/>
            <a:chExt cx="480244" cy="564356"/>
          </a:xfrm>
        </p:grpSpPr>
        <p:sp>
          <p:nvSpPr>
            <p:cNvPr id="39940"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39941"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39942" name="Rectangle 3"/>
          <p:cNvSpPr/>
          <p:nvPr/>
        </p:nvSpPr>
        <p:spPr>
          <a:xfrm>
            <a:off x="0" y="909638"/>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（三）新能源受阻责任分析-火电机组调峰</a:t>
            </a:r>
            <a:endParaRPr lang="zh-CN" altLang="en-US"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39943" name="矩形 3"/>
          <p:cNvSpPr/>
          <p:nvPr/>
        </p:nvSpPr>
        <p:spPr>
          <a:xfrm>
            <a:off x="695325" y="246063"/>
            <a:ext cx="11115675" cy="519112"/>
          </a:xfrm>
          <a:prstGeom prst="rect">
            <a:avLst/>
          </a:prstGeom>
          <a:noFill/>
          <a:ln w="9525">
            <a:noFill/>
          </a:ln>
        </p:spPr>
        <p:txBody>
          <a:bodyPr anchor="t">
            <a:spAutoFit/>
          </a:bodyPr>
          <a:lstStyle/>
          <a:p>
            <a:pPr marL="342900" indent="-342900"/>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新能源限电分析及评价报告</a:t>
            </a:r>
            <a:endPar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36872" name="表格 36871"/>
          <p:cNvGraphicFramePr/>
          <p:nvPr/>
        </p:nvGraphicFramePr>
        <p:xfrm>
          <a:off x="309563" y="2559050"/>
          <a:ext cx="11271250" cy="3955738"/>
        </p:xfrm>
        <a:graphic>
          <a:graphicData uri="http://schemas.openxmlformats.org/drawingml/2006/table">
            <a:tbl>
              <a:tblPr/>
              <a:tblGrid>
                <a:gridCol w="2957513"/>
                <a:gridCol w="2705100"/>
                <a:gridCol w="3160712"/>
                <a:gridCol w="2447925"/>
              </a:tblGrid>
              <a:tr h="33020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200" b="1">
                          <a:solidFill>
                            <a:srgbClr val="000000"/>
                          </a:solidFill>
                          <a:latin typeface="Times New Roman" panose="02020603050405020304" pitchFamily="2" charset="0"/>
                          <a:ea typeface="宋体" panose="02010600030101010101" pitchFamily="2" charset="-122"/>
                        </a:rPr>
                        <a:t>电厂名称</a:t>
                      </a:r>
                      <a:endParaRPr lang="zh-CN" altLang="en-US" sz="1200" b="1">
                        <a:solidFill>
                          <a:srgbClr val="000000"/>
                        </a:solidFill>
                        <a:latin typeface="Times New Roman" panose="02020603050405020304" pitchFamily="2" charset="0"/>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solidFill>
                        <a:srgbClr val="FFFFFF"/>
                      </a:solidFill>
                      <a:prstDash val="solid"/>
                      <a:miter/>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200" b="1">
                          <a:solidFill>
                            <a:srgbClr val="000000"/>
                          </a:solidFill>
                          <a:latin typeface="Times New Roman" panose="02020603050405020304" pitchFamily="2" charset="0"/>
                          <a:ea typeface="宋体" panose="02010600030101010101" pitchFamily="2" charset="-122"/>
                        </a:rPr>
                        <a:t>电厂合计调峰受阻电量</a:t>
                      </a:r>
                      <a:endParaRPr lang="zh-CN" altLang="en-US" sz="1200" b="1">
                        <a:solidFill>
                          <a:srgbClr val="000000"/>
                        </a:solidFill>
                        <a:latin typeface="Times New Roman" panose="02020603050405020304" pitchFamily="2" charset="0"/>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solidFill>
                        <a:srgbClr val="FFFFFF"/>
                      </a:solidFill>
                      <a:prstDash val="solid"/>
                      <a:miter/>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200" b="1">
                          <a:solidFill>
                            <a:srgbClr val="000000"/>
                          </a:solidFill>
                          <a:latin typeface="Times New Roman" panose="02020603050405020304" pitchFamily="2" charset="0"/>
                          <a:ea typeface="宋体" panose="02010600030101010101" pitchFamily="2" charset="-122"/>
                        </a:rPr>
                        <a:t>电厂名称</a:t>
                      </a:r>
                      <a:endParaRPr lang="zh-CN" altLang="en-US" sz="1200" b="1">
                        <a:solidFill>
                          <a:srgbClr val="000000"/>
                        </a:solidFill>
                        <a:latin typeface="Times New Roman" panose="02020603050405020304" pitchFamily="2" charset="0"/>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solidFill>
                        <a:srgbClr val="FFFFFF"/>
                      </a:solidFill>
                      <a:prstDash val="solid"/>
                      <a:miter/>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200" b="1">
                          <a:solidFill>
                            <a:srgbClr val="000000"/>
                          </a:solidFill>
                          <a:latin typeface="Times New Roman" panose="02020603050405020304" pitchFamily="2" charset="0"/>
                          <a:ea typeface="宋体" panose="02010600030101010101" pitchFamily="2" charset="-122"/>
                        </a:rPr>
                        <a:t>电厂合计调峰受阻电量</a:t>
                      </a:r>
                      <a:endParaRPr lang="zh-CN" altLang="en-US" sz="1200" b="1">
                        <a:solidFill>
                          <a:srgbClr val="000000"/>
                        </a:solidFill>
                        <a:latin typeface="Times New Roman" panose="02020603050405020304" pitchFamily="2" charset="0"/>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solidFill>
                        <a:srgbClr val="FFFFFF"/>
                      </a:solidFill>
                      <a:prstDash val="solid"/>
                      <a:miter/>
                      <a:headEnd type="none" w="med" len="med"/>
                      <a:tailEnd type="none" w="med" len="med"/>
                    </a:lnB>
                    <a:lnTlToBr>
                      <a:noFill/>
                    </a:lnTlToBr>
                    <a:lnBlToTr>
                      <a:noFill/>
                    </a:lnBlToTr>
                    <a:solidFill>
                      <a:srgbClr val="4F81BD">
                        <a:alpha val="100000"/>
                      </a:srgbClr>
                    </a:solidFill>
                  </a:tcPr>
                </a:tc>
              </a:tr>
              <a:tr h="330206">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双河榆横电厂 </a:t>
                      </a:r>
                      <a:endPar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2356</a:t>
                      </a:r>
                      <a:endPar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cs typeface="Times New Roman" panose="02020603050405020304" pitchFamily="2" charset="0"/>
                          <a:sym typeface="Calibri" panose="020F0502020204030204" pitchFamily="2" charset="0"/>
                        </a:rPr>
                        <a:t>803</a:t>
                      </a:r>
                      <a:r>
                        <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cs typeface="Times New Roman" panose="02020603050405020304" pitchFamily="2" charset="0"/>
                          <a:sym typeface="Calibri" panose="020F0502020204030204" pitchFamily="2" charset="0"/>
                        </a:rPr>
                        <a:t>电厂</a:t>
                      </a:r>
                      <a:endPar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cs typeface="Times New Roman" panose="02020603050405020304" pitchFamily="2" charset="0"/>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15184</a:t>
                      </a:r>
                      <a:endPar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r>
              <a:tr h="274637">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店塔电厂 </a:t>
                      </a:r>
                      <a:endPar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2387</a:t>
                      </a:r>
                      <a:endPar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张掖电厂</a:t>
                      </a:r>
                      <a:endPar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8127</a:t>
                      </a:r>
                      <a:endPar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r h="274638">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新元洁能电厂 </a:t>
                      </a:r>
                      <a:endPar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1514</a:t>
                      </a:r>
                      <a:endPar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金昌电厂</a:t>
                      </a:r>
                      <a:endPar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5662</a:t>
                      </a:r>
                      <a:endPar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r>
              <a:tr h="274637">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沮河电厂 </a:t>
                      </a:r>
                      <a:endPar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1480</a:t>
                      </a:r>
                      <a:endPar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酒泉热电厂</a:t>
                      </a:r>
                      <a:endPar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4559</a:t>
                      </a:r>
                      <a:endPar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r h="2730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清水川二期 </a:t>
                      </a:r>
                      <a:endPar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1152</a:t>
                      </a:r>
                      <a:endPar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武威热电厂</a:t>
                      </a:r>
                      <a:endPar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4198</a:t>
                      </a:r>
                      <a:endPar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r>
              <a:tr h="274638">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郭家湾电厂 </a:t>
                      </a:r>
                      <a:endPar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1010</a:t>
                      </a:r>
                      <a:endPar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金昌二厂</a:t>
                      </a:r>
                      <a:endPar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3326</a:t>
                      </a:r>
                      <a:endPar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r h="274637">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青云电厂 </a:t>
                      </a:r>
                      <a:endPar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967</a:t>
                      </a:r>
                      <a:endPar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西固三厂</a:t>
                      </a:r>
                      <a:endPar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2519</a:t>
                      </a:r>
                      <a:endPar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r>
              <a:tr h="274638">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圣地电厂 </a:t>
                      </a:r>
                      <a:endPar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882</a:t>
                      </a:r>
                      <a:endPar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平凉电厂</a:t>
                      </a:r>
                      <a:endPar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2324</a:t>
                      </a:r>
                      <a:endPar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r h="274637">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清水川电厂 </a:t>
                      </a:r>
                      <a:endParaRPr lang="zh-CN" altLang="en-US"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defTabSz="0" rtl="0" eaLnBrk="1" fontAlgn="base" latinLnBrk="0" hangingPunct="1">
                        <a:lnSpc>
                          <a:spcPct val="100000"/>
                        </a:lnSpc>
                        <a:spcBef>
                          <a:spcPct val="0"/>
                        </a:spcBef>
                        <a:spcAft>
                          <a:spcPct val="0"/>
                        </a:spcAft>
                        <a:buFont typeface="Arial" panose="020B0604020202020204" pitchFamily="34" charset="0"/>
                        <a:buNone/>
                      </a:pPr>
                      <a:r>
                        <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rPr>
                        <a:t>848</a:t>
                      </a:r>
                      <a:endParaRPr lang="en-US" altLang="zh-CN" sz="1200" b="1" kern="1200" dirty="0" smtClean="0">
                        <a:solidFill>
                          <a:schemeClr val="tx1"/>
                        </a:solidFill>
                        <a:latin typeface="Times New Roman" panose="02020603050405020304" pitchFamily="2" charset="0"/>
                        <a:ea typeface="宋体" panose="02010600030101010101" pitchFamily="2" charset="-122"/>
                        <a:cs typeface="+mn-cs"/>
                        <a:sym typeface="Calibri" panose="020F0502020204030204" pitchFamily="2" charset="0"/>
                      </a:endParaRPr>
                    </a:p>
                  </a:txBody>
                  <a:tcPr marL="0" marR="0" marT="0"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范坪电厂</a:t>
                      </a:r>
                      <a:endPar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2178</a:t>
                      </a:r>
                      <a:endPar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r>
              <a:tr h="274638">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en-US" altLang="zh-CN" sz="1200" b="1">
                          <a:solidFill>
                            <a:schemeClr val="tx1"/>
                          </a:solidFill>
                          <a:latin typeface="宋体" panose="02010600030101010101" pitchFamily="2" charset="-122"/>
                          <a:ea typeface="宋体" panose="02010600030101010101" pitchFamily="2" charset="-122"/>
                          <a:sym typeface="Times New Roman" panose="02020603050405020304" pitchFamily="2" charset="0"/>
                        </a:rPr>
                        <a:t>—</a:t>
                      </a:r>
                      <a:endParaRPr lang="en-US" altLang="zh-CN" sz="1200" b="1">
                        <a:solidFill>
                          <a:schemeClr val="tx1"/>
                        </a:solidFill>
                        <a:latin typeface="宋体" panose="02010600030101010101" pitchFamily="2" charset="-122"/>
                        <a:ea typeface="宋体" panose="02010600030101010101" pitchFamily="2" charset="-122"/>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en-US" altLang="zh-CN" sz="1200" b="1" dirty="0">
                          <a:solidFill>
                            <a:schemeClr val="tx1"/>
                          </a:solidFill>
                          <a:latin typeface="宋体" panose="02010600030101010101" pitchFamily="2" charset="-122"/>
                          <a:ea typeface="宋体" panose="02010600030101010101" pitchFamily="2" charset="-122"/>
                          <a:sym typeface="Times New Roman" panose="02020603050405020304" pitchFamily="2" charset="0"/>
                        </a:rPr>
                        <a:t>—</a:t>
                      </a:r>
                      <a:endParaRPr lang="en-US" altLang="zh-CN" sz="1200" b="1" dirty="0">
                        <a:solidFill>
                          <a:schemeClr val="tx1"/>
                        </a:solidFill>
                        <a:latin typeface="宋体" panose="02010600030101010101" pitchFamily="2" charset="-122"/>
                        <a:ea typeface="宋体" panose="02010600030101010101" pitchFamily="2" charset="-122"/>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靖远二厂</a:t>
                      </a:r>
                      <a:endPar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1966</a:t>
                      </a:r>
                      <a:endPar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r h="274637">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en-US" altLang="zh-CN" sz="1200" b="1">
                          <a:solidFill>
                            <a:schemeClr val="tx1"/>
                          </a:solidFill>
                          <a:latin typeface="宋体" panose="02010600030101010101" pitchFamily="2" charset="-122"/>
                          <a:ea typeface="宋体" panose="02010600030101010101" pitchFamily="2" charset="-122"/>
                          <a:sym typeface="Times New Roman" panose="02020603050405020304" pitchFamily="2" charset="0"/>
                        </a:rPr>
                        <a:t>—</a:t>
                      </a:r>
                      <a:endParaRPr lang="en-US" altLang="zh-CN" sz="1200" b="1">
                        <a:solidFill>
                          <a:schemeClr val="tx1"/>
                        </a:solidFill>
                        <a:latin typeface="宋体" panose="02010600030101010101" pitchFamily="2" charset="-122"/>
                        <a:ea typeface="宋体" panose="02010600030101010101" pitchFamily="2" charset="-122"/>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en-US" altLang="zh-CN" sz="1200" b="1" dirty="0">
                          <a:solidFill>
                            <a:schemeClr val="tx1"/>
                          </a:solidFill>
                          <a:latin typeface="宋体" panose="02010600030101010101" pitchFamily="2" charset="-122"/>
                          <a:ea typeface="宋体" panose="02010600030101010101" pitchFamily="2" charset="-122"/>
                          <a:sym typeface="Times New Roman" panose="02020603050405020304" pitchFamily="2" charset="0"/>
                        </a:rPr>
                        <a:t>—</a:t>
                      </a:r>
                      <a:endParaRPr lang="en-US" altLang="zh-CN" sz="1200" b="1" dirty="0">
                        <a:solidFill>
                          <a:schemeClr val="tx1"/>
                        </a:solidFill>
                        <a:latin typeface="宋体" panose="02010600030101010101" pitchFamily="2" charset="-122"/>
                        <a:ea typeface="宋体" panose="02010600030101010101" pitchFamily="2" charset="-122"/>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白银热电厂</a:t>
                      </a:r>
                      <a:endPar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2056</a:t>
                      </a:r>
                      <a:endPar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r>
              <a:tr h="274638">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en-US" altLang="zh-CN" sz="1200" b="1">
                          <a:solidFill>
                            <a:schemeClr val="tx1"/>
                          </a:solidFill>
                          <a:latin typeface="宋体" panose="02010600030101010101" pitchFamily="2" charset="-122"/>
                          <a:ea typeface="宋体" panose="02010600030101010101" pitchFamily="2" charset="-122"/>
                          <a:sym typeface="Times New Roman" panose="02020603050405020304" pitchFamily="2" charset="0"/>
                        </a:rPr>
                        <a:t>—</a:t>
                      </a:r>
                      <a:endParaRPr lang="en-US" altLang="zh-CN" sz="1200" b="1">
                        <a:solidFill>
                          <a:schemeClr val="tx1"/>
                        </a:solidFill>
                        <a:latin typeface="宋体" panose="02010600030101010101" pitchFamily="2" charset="-122"/>
                        <a:ea typeface="宋体" panose="02010600030101010101" pitchFamily="2" charset="-122"/>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en-US" altLang="zh-CN" sz="1200" b="1" dirty="0">
                          <a:solidFill>
                            <a:schemeClr val="tx1"/>
                          </a:solidFill>
                          <a:latin typeface="宋体" panose="02010600030101010101" pitchFamily="2" charset="-122"/>
                          <a:ea typeface="宋体" panose="02010600030101010101" pitchFamily="2" charset="-122"/>
                          <a:sym typeface="Times New Roman" panose="02020603050405020304" pitchFamily="2" charset="0"/>
                        </a:rPr>
                        <a:t>—</a:t>
                      </a:r>
                      <a:endParaRPr lang="en-US" altLang="zh-CN" sz="1200" b="1" dirty="0">
                        <a:solidFill>
                          <a:schemeClr val="tx1"/>
                        </a:solidFill>
                        <a:latin typeface="宋体" panose="02010600030101010101" pitchFamily="2" charset="-122"/>
                        <a:ea typeface="宋体" panose="02010600030101010101" pitchFamily="2" charset="-122"/>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靖远一厂</a:t>
                      </a:r>
                      <a:endParaRPr kumimoji="0" lang="zh-CN" altLang="en-US"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rPr>
                        <a:t>431</a:t>
                      </a:r>
                      <a:endParaRPr kumimoji="0" lang="en-US" altLang="zh-CN" sz="1200" b="1" i="0" u="none" strike="noStrike" cap="none" normalizeH="0" baseline="0" smtClean="0">
                        <a:ln>
                          <a:noFill/>
                        </a:ln>
                        <a:solidFill>
                          <a:schemeClr val="tx1"/>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r h="274637">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200" b="1" smtClean="0">
                          <a:ln>
                            <a:noFill/>
                          </a:ln>
                          <a:solidFill>
                            <a:srgbClr val="FF0000"/>
                          </a:solidFill>
                          <a:effectLst/>
                          <a:latin typeface="Times New Roman" panose="02020603050405020304" pitchFamily="2" charset="0"/>
                          <a:ea typeface="宋体" panose="02010600030101010101" pitchFamily="2" charset="-122"/>
                        </a:rPr>
                        <a:t>陕西火电机组调峰导致受限电量合计</a:t>
                      </a:r>
                      <a:endParaRPr lang="zh-CN" altLang="en-US" sz="1200" b="1" smtClean="0">
                        <a:ln>
                          <a:noFill/>
                        </a:ln>
                        <a:solidFill>
                          <a:srgbClr val="FF0000"/>
                        </a:solidFill>
                        <a:effectLst/>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200" b="1" smtClean="0">
                          <a:ln>
                            <a:noFill/>
                          </a:ln>
                          <a:solidFill>
                            <a:srgbClr val="FF0000"/>
                          </a:solidFill>
                          <a:effectLst/>
                          <a:latin typeface="Times New Roman" panose="02020603050405020304" pitchFamily="2" charset="0"/>
                          <a:ea typeface="宋体" panose="02010600030101010101" pitchFamily="2" charset="-122"/>
                        </a:rPr>
                        <a:t>12596</a:t>
                      </a:r>
                      <a:endParaRPr lang="zh-CN" altLang="en-US" sz="1200" b="1" smtClean="0">
                        <a:ln>
                          <a:noFill/>
                        </a:ln>
                        <a:solidFill>
                          <a:srgbClr val="FF0000"/>
                        </a:solidFill>
                        <a:effectLst/>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rgbClr val="FF0000"/>
                          </a:solidFill>
                          <a:effectLst/>
                          <a:latin typeface="Times New Roman" panose="02020603050405020304" pitchFamily="2" charset="0"/>
                          <a:ea typeface="宋体" panose="02010600030101010101" pitchFamily="2" charset="-122"/>
                          <a:sym typeface="Calibri" panose="020F0502020204030204" pitchFamily="2" charset="0"/>
                        </a:rPr>
                        <a:t>甘肃</a:t>
                      </a:r>
                      <a:r>
                        <a:rPr kumimoji="0" lang="zh-CN" altLang="en-US" sz="1200" b="1" i="0" u="none" strike="noStrike" cap="none" normalizeH="0" baseline="0" smtClean="0">
                          <a:ln>
                            <a:noFill/>
                          </a:ln>
                          <a:solidFill>
                            <a:srgbClr val="FF0000"/>
                          </a:solidFill>
                          <a:effectLst/>
                          <a:latin typeface="Times New Roman" panose="02020603050405020304" pitchFamily="2" charset="0"/>
                          <a:ea typeface="宋体" panose="02010600030101010101" pitchFamily="2" charset="-122"/>
                          <a:sym typeface="宋体" panose="02010600030101010101" pitchFamily="2" charset="-122"/>
                        </a:rPr>
                        <a:t>火电机组调峰导致受限电量合计</a:t>
                      </a:r>
                      <a:endParaRPr kumimoji="0" lang="zh-CN" altLang="en-US" sz="1200" b="1" i="0" u="none" strike="noStrike" cap="none" normalizeH="0" baseline="0" smtClean="0">
                        <a:ln>
                          <a:noFill/>
                        </a:ln>
                        <a:solidFill>
                          <a:srgbClr val="FF0000"/>
                        </a:solidFill>
                        <a:effectLst/>
                        <a:latin typeface="Times New Roman" panose="02020603050405020304" pitchFamily="2" charset="0"/>
                        <a:ea typeface="宋体" panose="02010600030101010101" pitchFamily="2" charset="-122"/>
                        <a:sym typeface="宋体" panose="02010600030101010101" pitchFamily="2" charset="-122"/>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rgbClr val="FF0000"/>
                          </a:solidFill>
                          <a:effectLst/>
                          <a:latin typeface="Times New Roman" panose="02020603050405020304" pitchFamily="2" charset="0"/>
                          <a:ea typeface="宋体" panose="02010600030101010101" pitchFamily="2" charset="-122"/>
                          <a:sym typeface="Calibri" panose="020F0502020204030204" pitchFamily="2" charset="0"/>
                        </a:rPr>
                        <a:t>52530</a:t>
                      </a:r>
                      <a:endParaRPr kumimoji="0" lang="zh-CN" altLang="en-US" sz="1200" b="1" i="0" u="none" strike="noStrike" cap="none" normalizeH="0" baseline="0" smtClean="0">
                        <a:ln>
                          <a:noFill/>
                        </a:ln>
                        <a:solidFill>
                          <a:srgbClr val="FF0000"/>
                        </a:solidFill>
                        <a:effectLst/>
                        <a:latin typeface="Times New Roman" panose="02020603050405020304" pitchFamily="2" charset="0"/>
                        <a:ea typeface="宋体" panose="02010600030101010101" pitchFamily="2" charset="-122"/>
                        <a:sym typeface="Calibri" panose="020F0502020204030204" pitchFamily="2" charset="0"/>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r>
            </a:tbl>
          </a:graphicData>
        </a:graphic>
      </p:graphicFrame>
      <p:sp>
        <p:nvSpPr>
          <p:cNvPr id="40021" name="Text Box 188"/>
          <p:cNvSpPr/>
          <p:nvPr/>
        </p:nvSpPr>
        <p:spPr>
          <a:xfrm>
            <a:off x="9739313" y="2212975"/>
            <a:ext cx="1782762" cy="368300"/>
          </a:xfrm>
          <a:prstGeom prst="rect">
            <a:avLst/>
          </a:prstGeom>
          <a:noFill/>
          <a:ln w="9525">
            <a:noFill/>
          </a:ln>
        </p:spPr>
        <p:txBody>
          <a:bodyPr wrap="none" anchor="t">
            <a:spAutoFit/>
          </a:bodyPr>
          <a:lstStyle/>
          <a:p>
            <a:pPr marL="342900" indent="-342900"/>
            <a:r>
              <a:rPr lang="zh-CN" altLang="en-US" dirty="0">
                <a:solidFill>
                  <a:srgbClr val="000000"/>
                </a:solidFill>
                <a:latin typeface="宋体" panose="02010600030101010101" pitchFamily="2" charset="-122"/>
                <a:ea typeface="方正黑体_GBK" panose="03000509000000000000" pitchFamily="1" charset="-122"/>
                <a:sym typeface="宋体" panose="02010600030101010101" pitchFamily="2" charset="-122"/>
              </a:rPr>
              <a:t>单位：万千瓦时</a:t>
            </a:r>
            <a:endParaRPr lang="zh-CN" altLang="en-US"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40022" name="Text Box 215"/>
          <p:cNvSpPr/>
          <p:nvPr/>
        </p:nvSpPr>
        <p:spPr>
          <a:xfrm>
            <a:off x="354013" y="1430338"/>
            <a:ext cx="11056937" cy="1123950"/>
          </a:xfrm>
          <a:prstGeom prst="rect">
            <a:avLst/>
          </a:prstGeom>
          <a:noFill/>
          <a:ln w="9525">
            <a:noFill/>
          </a:ln>
        </p:spPr>
        <p:txBody>
          <a:bodyPr wrap="square" anchor="t">
            <a:spAutoFit/>
          </a:bodyPr>
          <a:lstStyle/>
          <a:p>
            <a:pPr algn="just">
              <a:lnSpc>
                <a:spcPct val="140000"/>
              </a:lnSpc>
            </a:pPr>
            <a:r>
              <a:rPr lang="en-US" altLang="zh-CN"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a:t>
            </a:r>
            <a:r>
              <a:rPr 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2019</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年，全网因调峰受阻电量</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33.26</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，占总受阻电量的</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29.76</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，其中</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陕西</a:t>
            </a:r>
            <a:r>
              <a:rPr 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1.26</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甘肃</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5.25</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宁夏</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5.22</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新疆</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21.53</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。主要原因为全网火电绝大多数都无法达到非供热机组40%，供热机组50%的调峰要求，下一步将需继续推进火电机组灵活性改造和热电解耦，进一步释放火电调峰能力。</a:t>
            </a:r>
            <a:endPar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37975" name="Text Box 188"/>
          <p:cNvSpPr/>
          <p:nvPr/>
        </p:nvSpPr>
        <p:spPr>
          <a:xfrm>
            <a:off x="77153" y="6528435"/>
            <a:ext cx="11950700" cy="337185"/>
          </a:xfrm>
          <a:prstGeom prst="rect">
            <a:avLst/>
          </a:prstGeom>
          <a:noFill/>
          <a:ln w="9525">
            <a:noFill/>
          </a:ln>
        </p:spPr>
        <p:txBody>
          <a:bodyPr wrap="none" anchor="t">
            <a:spAutoFit/>
          </a:bodyPr>
          <a:lstStyle/>
          <a:p>
            <a:pPr marL="342900" indent="-342900"/>
            <a:r>
              <a:rPr lang="zh-CN" altLang="en-US" sz="1600" dirty="0">
                <a:solidFill>
                  <a:srgbClr val="000000"/>
                </a:solidFill>
                <a:latin typeface="Calibri" panose="020F0502020204030204" pitchFamily="2" charset="0"/>
                <a:ea typeface="宋体" panose="02010600030101010101" pitchFamily="2" charset="-122"/>
                <a:sym typeface="Calibri" panose="020F0502020204030204" pitchFamily="2" charset="0"/>
              </a:rPr>
              <a:t>注：非供热火电机组按</a:t>
            </a:r>
            <a:r>
              <a:rPr lang="en-US" altLang="zh-CN" sz="1600" dirty="0">
                <a:solidFill>
                  <a:srgbClr val="000000"/>
                </a:solidFill>
                <a:latin typeface="Calibri" panose="020F0502020204030204" pitchFamily="2" charset="0"/>
                <a:ea typeface="宋体" panose="02010600030101010101" pitchFamily="2" charset="-122"/>
                <a:sym typeface="Calibri" panose="020F0502020204030204" pitchFamily="2" charset="0"/>
              </a:rPr>
              <a:t>40%</a:t>
            </a:r>
            <a:r>
              <a:rPr lang="zh-CN" altLang="en-US" sz="1600" dirty="0">
                <a:solidFill>
                  <a:srgbClr val="000000"/>
                </a:solidFill>
                <a:latin typeface="Calibri" panose="020F0502020204030204" pitchFamily="2" charset="0"/>
                <a:ea typeface="宋体" panose="02010600030101010101" pitchFamily="2" charset="-122"/>
                <a:sym typeface="Calibri" panose="020F0502020204030204" pitchFamily="2" charset="0"/>
              </a:rPr>
              <a:t>调峰能力计算，</a:t>
            </a:r>
            <a:r>
              <a:rPr lang="zh-CN" altLang="en-US" sz="1600" dirty="0">
                <a:latin typeface="Calibri" panose="020F0502020204030204" pitchFamily="2" charset="0"/>
                <a:ea typeface="宋体" panose="02010600030101010101" pitchFamily="2" charset="-122"/>
                <a:sym typeface="Calibri" panose="020F0502020204030204" pitchFamily="2" charset="0"/>
              </a:rPr>
              <a:t>供热机组按</a:t>
            </a:r>
            <a:r>
              <a:rPr lang="en-US" altLang="zh-CN" sz="1600" dirty="0">
                <a:latin typeface="Calibri" panose="020F0502020204030204" pitchFamily="2" charset="0"/>
                <a:ea typeface="宋体" panose="02010600030101010101" pitchFamily="2" charset="-122"/>
                <a:sym typeface="Calibri" panose="020F0502020204030204" pitchFamily="2" charset="0"/>
              </a:rPr>
              <a:t>50%</a:t>
            </a:r>
            <a:r>
              <a:rPr lang="zh-CN" altLang="en-US" sz="1600" dirty="0">
                <a:latin typeface="Calibri" panose="020F0502020204030204" pitchFamily="2" charset="0"/>
                <a:ea typeface="宋体" panose="02010600030101010101" pitchFamily="2" charset="-122"/>
                <a:sym typeface="Calibri" panose="020F0502020204030204" pitchFamily="2" charset="0"/>
              </a:rPr>
              <a:t>计算</a:t>
            </a:r>
            <a:r>
              <a:rPr lang="zh-CN" altLang="en-US" sz="1600" dirty="0">
                <a:solidFill>
                  <a:srgbClr val="000000"/>
                </a:solidFill>
                <a:latin typeface="Calibri" panose="020F0502020204030204" pitchFamily="2" charset="0"/>
                <a:ea typeface="宋体" panose="02010600030101010101" pitchFamily="2" charset="-122"/>
                <a:sym typeface="Calibri" panose="020F0502020204030204" pitchFamily="2" charset="0"/>
              </a:rPr>
              <a:t>。陕西、甘肃、宁夏火电实际最小技术出力按</a:t>
            </a:r>
            <a:r>
              <a:rPr lang="en-US" altLang="zh-CN" sz="1600" dirty="0">
                <a:solidFill>
                  <a:srgbClr val="000000"/>
                </a:solidFill>
                <a:latin typeface="Calibri" panose="020F0502020204030204" pitchFamily="2" charset="0"/>
                <a:ea typeface="宋体" panose="02010600030101010101" pitchFamily="2" charset="-122"/>
                <a:sym typeface="Calibri" panose="020F0502020204030204" pitchFamily="2" charset="0"/>
              </a:rPr>
              <a:t>50%</a:t>
            </a:r>
            <a:r>
              <a:rPr lang="zh-CN" altLang="en-US" sz="1600" dirty="0">
                <a:solidFill>
                  <a:srgbClr val="000000"/>
                </a:solidFill>
                <a:latin typeface="Calibri" panose="020F0502020204030204" pitchFamily="2" charset="0"/>
                <a:ea typeface="宋体" panose="02010600030101010101" pitchFamily="2" charset="-122"/>
                <a:sym typeface="Calibri" panose="020F0502020204030204" pitchFamily="2" charset="0"/>
              </a:rPr>
              <a:t>，新疆按</a:t>
            </a:r>
            <a:r>
              <a:rPr lang="en-US" altLang="zh-CN" sz="1600" dirty="0">
                <a:solidFill>
                  <a:srgbClr val="000000"/>
                </a:solidFill>
                <a:latin typeface="Calibri" panose="020F0502020204030204" pitchFamily="2" charset="0"/>
                <a:ea typeface="宋体" panose="02010600030101010101" pitchFamily="2" charset="-122"/>
                <a:sym typeface="Calibri" panose="020F0502020204030204" pitchFamily="2" charset="0"/>
              </a:rPr>
              <a:t>45%</a:t>
            </a:r>
            <a:r>
              <a:rPr lang="zh-CN" altLang="en-US" sz="1600" dirty="0">
                <a:solidFill>
                  <a:srgbClr val="000000"/>
                </a:solidFill>
                <a:latin typeface="Calibri" panose="020F0502020204030204" pitchFamily="2" charset="0"/>
                <a:ea typeface="宋体" panose="02010600030101010101" pitchFamily="2" charset="-122"/>
                <a:sym typeface="Calibri" panose="020F0502020204030204" pitchFamily="2" charset="0"/>
              </a:rPr>
              <a:t>执行。</a:t>
            </a:r>
            <a:endParaRPr lang="zh-CN" altLang="en-US" sz="1600"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rPr>
            </a:fld>
            <a:endPar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endParaRPr>
          </a:p>
        </p:txBody>
      </p:sp>
      <p:grpSp>
        <p:nvGrpSpPr>
          <p:cNvPr id="40963" name="组合 37890"/>
          <p:cNvGrpSpPr/>
          <p:nvPr/>
        </p:nvGrpSpPr>
        <p:grpSpPr>
          <a:xfrm>
            <a:off x="0" y="260350"/>
            <a:ext cx="639763" cy="749300"/>
            <a:chOff x="0" y="0"/>
            <a:chExt cx="480244" cy="564356"/>
          </a:xfrm>
        </p:grpSpPr>
        <p:sp>
          <p:nvSpPr>
            <p:cNvPr id="40964"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0965"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40966" name="Rectangle 3"/>
          <p:cNvSpPr/>
          <p:nvPr/>
        </p:nvSpPr>
        <p:spPr>
          <a:xfrm>
            <a:off x="0" y="981075"/>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（三）新能源受阻责任分析-火电机组调峰</a:t>
            </a:r>
            <a:endParaRPr lang="zh-CN" altLang="en-US"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40967" name="矩形 3"/>
          <p:cNvSpPr/>
          <p:nvPr/>
        </p:nvSpPr>
        <p:spPr>
          <a:xfrm>
            <a:off x="695325" y="388938"/>
            <a:ext cx="11115675" cy="519112"/>
          </a:xfrm>
          <a:prstGeom prst="rect">
            <a:avLst/>
          </a:prstGeom>
          <a:noFill/>
          <a:ln w="9525">
            <a:noFill/>
          </a:ln>
        </p:spPr>
        <p:txBody>
          <a:bodyPr anchor="t">
            <a:spAutoFit/>
          </a:bodyPr>
          <a:lstStyle/>
          <a:p>
            <a:pPr marL="342900" indent="-342900"/>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新能源限电分析及评价报告</a:t>
            </a:r>
            <a:endPar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37896" name="表格 37895"/>
          <p:cNvGraphicFramePr/>
          <p:nvPr/>
        </p:nvGraphicFramePr>
        <p:xfrm>
          <a:off x="309880" y="1407795"/>
          <a:ext cx="11654155" cy="4928870"/>
        </p:xfrm>
        <a:graphic>
          <a:graphicData uri="http://schemas.openxmlformats.org/drawingml/2006/table">
            <a:tbl>
              <a:tblPr/>
              <a:tblGrid>
                <a:gridCol w="1490980"/>
                <a:gridCol w="1490345"/>
                <a:gridCol w="1438275"/>
                <a:gridCol w="1438275"/>
                <a:gridCol w="1425575"/>
                <a:gridCol w="1554480"/>
                <a:gridCol w="1322070"/>
                <a:gridCol w="1494155"/>
              </a:tblGrid>
              <a:tr h="47117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200" b="1" dirty="0">
                          <a:solidFill>
                            <a:schemeClr val="tx1"/>
                          </a:solidFill>
                          <a:latin typeface="Times New Roman" panose="02020603050405020304" pitchFamily="2" charset="0"/>
                          <a:ea typeface="宋体" panose="02010600030101010101" pitchFamily="2" charset="-122"/>
                        </a:rPr>
                        <a:t>电厂名称</a:t>
                      </a:r>
                      <a:endParaRPr lang="zh-CN" altLang="en-US" sz="1200" b="1" dirty="0">
                        <a:solidFill>
                          <a:schemeClr val="tx1"/>
                        </a:solidFill>
                        <a:latin typeface="Times New Roman" panose="02020603050405020304" pitchFamily="2" charset="0"/>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200" b="1">
                          <a:solidFill>
                            <a:schemeClr val="tx1"/>
                          </a:solidFill>
                          <a:latin typeface="Times New Roman" panose="02020603050405020304" pitchFamily="2" charset="0"/>
                          <a:ea typeface="宋体" panose="02010600030101010101" pitchFamily="2" charset="-122"/>
                        </a:rPr>
                        <a:t>电厂合计调峰受阻电量</a:t>
                      </a:r>
                      <a:endParaRPr lang="zh-CN" altLang="en-US" sz="1200" b="1">
                        <a:solidFill>
                          <a:schemeClr val="tx1"/>
                        </a:solidFill>
                        <a:latin typeface="Times New Roman" panose="02020603050405020304" pitchFamily="2" charset="0"/>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200" b="1">
                          <a:solidFill>
                            <a:schemeClr val="tx1"/>
                          </a:solidFill>
                          <a:latin typeface="Times New Roman" panose="02020603050405020304" pitchFamily="2" charset="0"/>
                          <a:ea typeface="宋体" panose="02010600030101010101" pitchFamily="2" charset="-122"/>
                        </a:rPr>
                        <a:t>电厂名称</a:t>
                      </a:r>
                      <a:endParaRPr lang="zh-CN" altLang="en-US" sz="1200" b="1">
                        <a:solidFill>
                          <a:schemeClr val="tx1"/>
                        </a:solidFill>
                        <a:latin typeface="Times New Roman" panose="02020603050405020304" pitchFamily="2" charset="0"/>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200" b="1">
                          <a:solidFill>
                            <a:schemeClr val="tx1"/>
                          </a:solidFill>
                          <a:latin typeface="Times New Roman" panose="02020603050405020304" pitchFamily="2" charset="0"/>
                          <a:ea typeface="宋体" panose="02010600030101010101" pitchFamily="2" charset="-122"/>
                        </a:rPr>
                        <a:t>电厂合计调峰受阻电量</a:t>
                      </a:r>
                      <a:endParaRPr lang="zh-CN" altLang="en-US" sz="1200" b="1">
                        <a:solidFill>
                          <a:schemeClr val="tx1"/>
                        </a:solidFill>
                        <a:latin typeface="Times New Roman" panose="02020603050405020304" pitchFamily="2" charset="0"/>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200" b="1">
                          <a:solidFill>
                            <a:schemeClr val="tx1"/>
                          </a:solidFill>
                          <a:latin typeface="Times New Roman" panose="02020603050405020304" pitchFamily="2" charset="0"/>
                          <a:ea typeface="宋体" panose="02010600030101010101" pitchFamily="2" charset="-122"/>
                        </a:rPr>
                        <a:t>电厂名称</a:t>
                      </a:r>
                      <a:endParaRPr lang="zh-CN" altLang="en-US" sz="1200" b="1">
                        <a:solidFill>
                          <a:schemeClr val="tx1"/>
                        </a:solidFill>
                        <a:latin typeface="Times New Roman" panose="02020603050405020304" pitchFamily="2" charset="0"/>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solidFill>
                        <a:srgbClr val="FFFFFF"/>
                      </a:solidFill>
                      <a:prstDash val="solid"/>
                      <a:miter/>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200" b="1">
                          <a:solidFill>
                            <a:schemeClr val="tx1"/>
                          </a:solidFill>
                          <a:latin typeface="Times New Roman" panose="02020603050405020304" pitchFamily="2" charset="0"/>
                          <a:ea typeface="宋体" panose="02010600030101010101" pitchFamily="2" charset="-122"/>
                        </a:rPr>
                        <a:t>电厂合计调峰受阻电量</a:t>
                      </a:r>
                      <a:endParaRPr lang="zh-CN" altLang="en-US" sz="1200" b="1">
                        <a:solidFill>
                          <a:schemeClr val="tx1"/>
                        </a:solidFill>
                        <a:latin typeface="Times New Roman" panose="02020603050405020304" pitchFamily="2" charset="0"/>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solidFill>
                        <a:srgbClr val="FFFFFF"/>
                      </a:solidFill>
                      <a:prstDash val="solid"/>
                      <a:miter/>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200" b="1">
                          <a:solidFill>
                            <a:schemeClr val="tx1"/>
                          </a:solidFill>
                          <a:latin typeface="Times New Roman" panose="02020603050405020304" pitchFamily="2" charset="0"/>
                          <a:ea typeface="宋体" panose="02010600030101010101" pitchFamily="2" charset="-122"/>
                        </a:rPr>
                        <a:t>电厂名称</a:t>
                      </a:r>
                      <a:endParaRPr lang="zh-CN" altLang="en-US" sz="1200" b="1">
                        <a:solidFill>
                          <a:schemeClr val="tx1"/>
                        </a:solidFill>
                        <a:latin typeface="Times New Roman" panose="02020603050405020304" pitchFamily="2" charset="0"/>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solidFill>
                        <a:srgbClr val="FFFFFF"/>
                      </a:solidFill>
                      <a:prstDash val="solid"/>
                      <a:miter/>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200" b="1">
                          <a:solidFill>
                            <a:schemeClr val="tx1"/>
                          </a:solidFill>
                          <a:latin typeface="Times New Roman" panose="02020603050405020304" pitchFamily="2" charset="0"/>
                          <a:ea typeface="宋体" panose="02010600030101010101" pitchFamily="2" charset="-122"/>
                        </a:rPr>
                        <a:t>电厂合计调峰受阻电量</a:t>
                      </a:r>
                      <a:endParaRPr lang="zh-CN" altLang="en-US" sz="1200" b="1">
                        <a:solidFill>
                          <a:schemeClr val="tx1"/>
                        </a:solidFill>
                        <a:latin typeface="Times New Roman" panose="02020603050405020304" pitchFamily="2" charset="0"/>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solidFill>
                        <a:srgbClr val="FFFFFF"/>
                      </a:solidFill>
                      <a:prstDash val="solid"/>
                      <a:miter/>
                      <a:headEnd type="none" w="med" len="med"/>
                      <a:tailEnd type="none" w="med" len="med"/>
                    </a:lnB>
                    <a:lnTlToBr>
                      <a:noFill/>
                    </a:lnTlToBr>
                    <a:lnBlToTr>
                      <a:noFill/>
                    </a:lnBlToTr>
                    <a:solidFill>
                      <a:srgbClr val="4F81BD">
                        <a:alpha val="100000"/>
                      </a:srgbClr>
                    </a:solidFill>
                  </a:tcPr>
                </a:tc>
              </a:tr>
              <a:tr h="290195">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临河电厂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8501</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中宁二电厂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1241</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大唐呼图壁电厂</a:t>
                      </a:r>
                      <a:endParaRPr lang="zh-CN" altLang="en-US" sz="1200" b="1" i="0" u="none" strike="noStrike" dirty="0">
                        <a:latin typeface="Times New Roman" panose="02020603050405020304" pitchFamily="2" charset="0"/>
                      </a:endParaRPr>
                    </a:p>
                  </a:txBody>
                  <a:tcPr marL="9525" marR="9525" marT="9525" marB="0" anchor="ctr">
                    <a:lnL w="12700" cap="flat" cmpd="sng" algn="ctr">
                      <a:solidFill>
                        <a:srgbClr val="FFFFFF"/>
                      </a:solidFill>
                      <a:prstDash val="solid"/>
                      <a:miter lim="800000"/>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19652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玛电三期</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6689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r>
              <a:tr h="292100">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青铝电厂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6243</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西夏热电厂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1229</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恒联电厂</a:t>
                      </a:r>
                      <a:endParaRPr lang="zh-CN" altLang="en-US" sz="1200" b="1" i="0" u="none" strike="noStrike" dirty="0">
                        <a:latin typeface="Times New Roman" panose="02020603050405020304" pitchFamily="2" charset="0"/>
                      </a:endParaRPr>
                    </a:p>
                  </a:txBody>
                  <a:tcPr marL="9525" marR="9525" marT="9525" marB="0" anchor="ctr">
                    <a:lnL w="12700" cap="flat" cmpd="sng" algn="ctr">
                      <a:solidFill>
                        <a:srgbClr val="FFFFFF"/>
                      </a:solidFill>
                      <a:prstDash val="solid"/>
                      <a:miter lim="800000"/>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18519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信友电厂</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6024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r h="291465">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灵武二期电厂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4276</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京能宁东电厂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904</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古泉电厂</a:t>
                      </a:r>
                      <a:endParaRPr lang="zh-CN" altLang="en-US" sz="1200" b="1" i="0" u="none" strike="noStrike" dirty="0">
                        <a:latin typeface="Times New Roman" panose="02020603050405020304" pitchFamily="2" charset="0"/>
                      </a:endParaRPr>
                    </a:p>
                  </a:txBody>
                  <a:tcPr marL="9525" marR="9525" marT="9525" marB="0" anchor="ctr">
                    <a:lnL w="12700" cap="flat" cmpd="sng" algn="ctr">
                      <a:solidFill>
                        <a:srgbClr val="FFFFFF"/>
                      </a:solidFill>
                      <a:prstDash val="solid"/>
                      <a:miter lim="800000"/>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15345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光明电厂</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5812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r>
              <a:tr h="379095">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西夏热电二期</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4066</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大坝电厂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880</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鹏能电厂</a:t>
                      </a:r>
                      <a:endParaRPr lang="zh-CN" altLang="en-US" sz="1200" b="1" i="0" u="none" strike="noStrike" dirty="0">
                        <a:latin typeface="Times New Roman" panose="02020603050405020304" pitchFamily="2" charset="0"/>
                      </a:endParaRPr>
                    </a:p>
                  </a:txBody>
                  <a:tcPr marL="9525" marR="9525" marT="9525" marB="0" anchor="ctr">
                    <a:lnL w="12700" cap="flat" cmpd="sng" algn="ctr">
                      <a:solidFill>
                        <a:srgbClr val="FFFFFF"/>
                      </a:solidFill>
                      <a:prstDash val="solid"/>
                      <a:miter lim="800000"/>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13333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浙能电厂</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5578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r h="290830">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灵武电厂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3650</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马莲台电厂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392</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庭州电厂</a:t>
                      </a:r>
                      <a:endParaRPr lang="zh-CN" altLang="en-US" sz="1200" b="1" i="0" u="none" strike="noStrike" dirty="0">
                        <a:latin typeface="Times New Roman" panose="02020603050405020304" pitchFamily="2" charset="0"/>
                      </a:endParaRPr>
                    </a:p>
                  </a:txBody>
                  <a:tcPr marL="9525" marR="9525" marT="9525" marB="0" anchor="ctr">
                    <a:lnL w="12700" cap="flat" cmpd="sng" algn="ctr">
                      <a:solidFill>
                        <a:srgbClr val="FFFFFF"/>
                      </a:solidFill>
                      <a:prstDash val="solid"/>
                      <a:miter lim="800000"/>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12571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群巴克电厂</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4868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r>
              <a:tr h="292100">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中卫热电厂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2888</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国华宁东电厂</a:t>
                      </a:r>
                      <a:endParaRPr lang="zh-CN" altLang="en-US" sz="1200" b="1" i="0" u="none" strike="noStrike" dirty="0">
                        <a:latin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156</a:t>
                      </a:r>
                      <a:endParaRPr lang="zh-CN" altLang="en-US" sz="1200" b="1" i="0" u="none" strike="noStrike" dirty="0">
                        <a:latin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苇二厂</a:t>
                      </a:r>
                      <a:endParaRPr lang="zh-CN" altLang="en-US" sz="1200" b="1" i="0" u="none" strike="noStrike" dirty="0">
                        <a:latin typeface="Times New Roman" panose="02020603050405020304" pitchFamily="2" charset="0"/>
                      </a:endParaRPr>
                    </a:p>
                  </a:txBody>
                  <a:tcPr marL="9525" marR="9525" marT="9525" marB="0" anchor="ctr">
                    <a:lnL w="12700" cap="flat" cmpd="sng" algn="ctr">
                      <a:solidFill>
                        <a:srgbClr val="FFFFFF"/>
                      </a:solidFill>
                      <a:prstDash val="solid"/>
                      <a:miter lim="800000"/>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12114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库车电厂</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4036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r h="291465">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鸳鸯湖电厂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2851</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defTabSz="0">
                        <a:lnSpc>
                          <a:spcPct val="100000"/>
                        </a:lnSpc>
                        <a:buNone/>
                      </a:pPr>
                      <a:r>
                        <a:rPr lang="zh-CN" altLang="en-US" sz="1200" b="1" i="0" kern="1200" baseline="0" dirty="0">
                          <a:latin typeface="Times New Roman" panose="02020603050405020304" pitchFamily="2" charset="0"/>
                          <a:ea typeface="宋体" panose="02010600030101010101" pitchFamily="2" charset="-122"/>
                          <a:cs typeface="+mn-cs"/>
                          <a:sym typeface="Times New Roman" panose="02020603050405020304" pitchFamily="2" charset="0"/>
                        </a:rPr>
                        <a:t>—</a:t>
                      </a:r>
                      <a:endParaRPr lang="zh-CN" altLang="en-US" sz="1200" b="1" i="0" kern="1200" baseline="0" dirty="0">
                        <a:latin typeface="Times New Roman" panose="02020603050405020304" pitchFamily="2" charset="0"/>
                        <a:ea typeface="宋体" panose="02010600030101010101" pitchFamily="2" charset="-122"/>
                        <a:cs typeface="+mn-cs"/>
                        <a:sym typeface="+mn-ea"/>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a:lnSpc>
                          <a:spcPct val="100000"/>
                        </a:lnSpc>
                        <a:spcBef>
                          <a:spcPct val="20000"/>
                        </a:spcBef>
                        <a:buNone/>
                      </a:pPr>
                      <a:r>
                        <a:rPr lang="zh-CN" altLang="en-US" sz="1200" b="1" dirty="0">
                          <a:latin typeface="Times New Roman" panose="02020603050405020304" pitchFamily="2" charset="0"/>
                          <a:ea typeface="宋体" panose="02010600030101010101" pitchFamily="2" charset="-122"/>
                          <a:sym typeface="Times New Roman" panose="02020603050405020304" pitchFamily="2" charset="0"/>
                        </a:rPr>
                        <a:t>—</a:t>
                      </a:r>
                      <a:endParaRPr lang="zh-CN" altLang="en-US" sz="1200" b="1" dirty="0">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米东矸石电厂</a:t>
                      </a:r>
                      <a:endParaRPr lang="zh-CN" altLang="en-US" sz="1200" b="1" i="0" u="none" strike="noStrike" dirty="0">
                        <a:latin typeface="Times New Roman" panose="02020603050405020304" pitchFamily="2" charset="0"/>
                      </a:endParaRPr>
                    </a:p>
                  </a:txBody>
                  <a:tcPr marL="9525" marR="9525" marT="9525" marB="0" anchor="ctr">
                    <a:lnL w="12700" cap="flat" cmpd="sng" algn="ctr">
                      <a:solidFill>
                        <a:srgbClr val="FFFFFF"/>
                      </a:solidFill>
                      <a:prstDash val="solid"/>
                      <a:miter lim="800000"/>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10981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喀发三期</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3565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r>
              <a:tr h="290195">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英力特热电厂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2814</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defTabSz="0">
                        <a:lnSpc>
                          <a:spcPct val="100000"/>
                        </a:lnSpc>
                        <a:buNone/>
                      </a:pPr>
                      <a:r>
                        <a:rPr lang="zh-CN" altLang="en-US" sz="1200" b="1" i="0" kern="1200" baseline="0" dirty="0">
                          <a:latin typeface="Times New Roman" panose="02020603050405020304" pitchFamily="2" charset="0"/>
                          <a:ea typeface="宋体" panose="02010600030101010101" pitchFamily="2" charset="-122"/>
                          <a:cs typeface="+mn-cs"/>
                          <a:sym typeface="Times New Roman" panose="02020603050405020304" pitchFamily="2" charset="0"/>
                        </a:rPr>
                        <a:t>—</a:t>
                      </a:r>
                      <a:endParaRPr lang="zh-CN" altLang="en-US" sz="1200" b="1" i="0" kern="1200" baseline="0" dirty="0">
                        <a:latin typeface="Times New Roman" panose="02020603050405020304" pitchFamily="2" charset="0"/>
                        <a:ea typeface="宋体" panose="02010600030101010101" pitchFamily="2" charset="-122"/>
                        <a:cs typeface="+mn-cs"/>
                        <a:sym typeface="+mn-ea"/>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a:lnSpc>
                          <a:spcPct val="100000"/>
                        </a:lnSpc>
                        <a:spcBef>
                          <a:spcPct val="20000"/>
                        </a:spcBef>
                        <a:buNone/>
                      </a:pPr>
                      <a:r>
                        <a:rPr lang="zh-CN" altLang="en-US" sz="1200" b="1" dirty="0">
                          <a:latin typeface="Times New Roman" panose="02020603050405020304" pitchFamily="2" charset="0"/>
                          <a:ea typeface="宋体" panose="02010600030101010101" pitchFamily="2" charset="-122"/>
                          <a:sym typeface="Times New Roman" panose="02020603050405020304" pitchFamily="2" charset="0"/>
                        </a:rPr>
                        <a:t>—</a:t>
                      </a:r>
                      <a:endParaRPr lang="zh-CN" altLang="en-US" sz="1200" b="1" dirty="0">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油城电厂</a:t>
                      </a:r>
                      <a:endParaRPr lang="zh-CN" altLang="en-US" sz="1200" b="1" i="0" u="none" strike="noStrike" dirty="0">
                        <a:latin typeface="Times New Roman" panose="02020603050405020304" pitchFamily="2" charset="0"/>
                      </a:endParaRPr>
                    </a:p>
                  </a:txBody>
                  <a:tcPr marL="9525" marR="9525" marT="9525" marB="0" anchor="ctr">
                    <a:lnL w="12700" cap="flat" cmpd="sng" algn="ctr">
                      <a:solidFill>
                        <a:srgbClr val="FFFFFF"/>
                      </a:solidFill>
                      <a:prstDash val="solid"/>
                      <a:miter lim="800000"/>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10760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盛源电厂</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3531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r h="292100">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石嘴山二电厂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2695</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defTabSz="0">
                        <a:lnSpc>
                          <a:spcPct val="100000"/>
                        </a:lnSpc>
                        <a:buNone/>
                      </a:pPr>
                      <a:r>
                        <a:rPr lang="zh-CN" altLang="en-US" sz="1200" b="1" i="0" kern="1200" baseline="0" dirty="0">
                          <a:latin typeface="Times New Roman" panose="02020603050405020304" pitchFamily="2" charset="0"/>
                          <a:ea typeface="宋体" panose="02010600030101010101" pitchFamily="2" charset="-122"/>
                          <a:cs typeface="+mn-cs"/>
                          <a:sym typeface="Times New Roman" panose="02020603050405020304" pitchFamily="2" charset="0"/>
                        </a:rPr>
                        <a:t>—</a:t>
                      </a:r>
                      <a:endParaRPr lang="zh-CN" altLang="en-US" sz="1200" b="1" i="0" kern="1200" baseline="0" dirty="0">
                        <a:latin typeface="Times New Roman" panose="02020603050405020304" pitchFamily="2" charset="0"/>
                        <a:ea typeface="宋体" panose="02010600030101010101" pitchFamily="2" charset="-122"/>
                        <a:cs typeface="+mn-cs"/>
                        <a:sym typeface="+mn-ea"/>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a:lnSpc>
                          <a:spcPct val="100000"/>
                        </a:lnSpc>
                        <a:spcBef>
                          <a:spcPct val="20000"/>
                        </a:spcBef>
                        <a:buNone/>
                      </a:pPr>
                      <a:r>
                        <a:rPr lang="zh-CN" altLang="en-US" sz="1200" b="1" dirty="0">
                          <a:latin typeface="Times New Roman" panose="02020603050405020304" pitchFamily="2" charset="0"/>
                          <a:ea typeface="宋体" panose="02010600030101010101" pitchFamily="2" charset="-122"/>
                          <a:sym typeface="Times New Roman" panose="02020603050405020304" pitchFamily="2" charset="0"/>
                        </a:rPr>
                        <a:t>—</a:t>
                      </a:r>
                      <a:endParaRPr lang="zh-CN" altLang="en-US" sz="1200" b="1" dirty="0">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赛尔电厂</a:t>
                      </a:r>
                      <a:endParaRPr lang="zh-CN" altLang="en-US" sz="1200" b="1" i="0" u="none" strike="noStrike" dirty="0">
                        <a:latin typeface="Times New Roman" panose="02020603050405020304" pitchFamily="2" charset="0"/>
                      </a:endParaRPr>
                    </a:p>
                  </a:txBody>
                  <a:tcPr marL="9525" marR="9525" marT="9525" marB="0" anchor="ctr">
                    <a:lnL w="12700" cap="flat" cmpd="sng" algn="ctr">
                      <a:solidFill>
                        <a:srgbClr val="FFFFFF"/>
                      </a:solidFill>
                      <a:prstDash val="solid"/>
                      <a:miter lim="800000"/>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9528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永安坝电厂</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3100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r>
              <a:tr h="291465">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六盘山热电厂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2379</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defTabSz="0">
                        <a:lnSpc>
                          <a:spcPct val="100000"/>
                        </a:lnSpc>
                        <a:buNone/>
                      </a:pPr>
                      <a:r>
                        <a:rPr lang="zh-CN" altLang="en-US" sz="1200" b="1" i="0" kern="1200" baseline="0" dirty="0">
                          <a:latin typeface="Times New Roman" panose="02020603050405020304" pitchFamily="2" charset="0"/>
                          <a:ea typeface="宋体" panose="02010600030101010101" pitchFamily="2" charset="-122"/>
                          <a:cs typeface="+mn-cs"/>
                          <a:sym typeface="Times New Roman" panose="02020603050405020304" pitchFamily="2" charset="0"/>
                        </a:rPr>
                        <a:t>—</a:t>
                      </a:r>
                      <a:endParaRPr lang="zh-CN" altLang="en-US" sz="1200" b="1" i="0" kern="1200" baseline="0" dirty="0">
                        <a:latin typeface="Times New Roman" panose="02020603050405020304" pitchFamily="2" charset="0"/>
                        <a:ea typeface="宋体" panose="02010600030101010101" pitchFamily="2" charset="-122"/>
                        <a:cs typeface="+mn-cs"/>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a:lnSpc>
                          <a:spcPct val="100000"/>
                        </a:lnSpc>
                        <a:spcBef>
                          <a:spcPct val="20000"/>
                        </a:spcBef>
                        <a:buNone/>
                      </a:pPr>
                      <a:r>
                        <a:rPr lang="zh-CN" altLang="en-US" sz="1200" b="1" dirty="0">
                          <a:latin typeface="Times New Roman" panose="02020603050405020304" pitchFamily="2" charset="0"/>
                          <a:ea typeface="宋体" panose="02010600030101010101" pitchFamily="2" charset="-122"/>
                          <a:sym typeface="Times New Roman" panose="02020603050405020304" pitchFamily="2" charset="0"/>
                        </a:rPr>
                        <a:t>—</a:t>
                      </a:r>
                      <a:endParaRPr lang="zh-CN" altLang="en-US" sz="1200" b="1" dirty="0">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通达电厂</a:t>
                      </a:r>
                      <a:endParaRPr lang="zh-CN" altLang="en-US" sz="1200" b="1" i="0" u="none" strike="noStrike" dirty="0">
                        <a:latin typeface="Times New Roman" panose="02020603050405020304" pitchFamily="2" charset="0"/>
                      </a:endParaRPr>
                    </a:p>
                  </a:txBody>
                  <a:tcPr marL="9525" marR="9525" marT="9525" marB="0" anchor="ctr">
                    <a:lnL w="12700" cap="flat" cmpd="sng" algn="ctr">
                      <a:solidFill>
                        <a:srgbClr val="FFFFFF"/>
                      </a:solidFill>
                      <a:prstDash val="solid"/>
                      <a:miter lim="800000"/>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8946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紫荆电厂</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2231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r h="290830">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大武口热电厂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2215</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defTabSz="0">
                        <a:lnSpc>
                          <a:spcPct val="100000"/>
                        </a:lnSpc>
                        <a:buNone/>
                      </a:pPr>
                      <a:r>
                        <a:rPr lang="zh-CN" altLang="en-US" sz="1200" b="1" i="0" kern="1200" baseline="0" dirty="0">
                          <a:latin typeface="Times New Roman" panose="02020603050405020304" pitchFamily="2" charset="0"/>
                          <a:ea typeface="宋体" panose="02010600030101010101" pitchFamily="2" charset="-122"/>
                          <a:cs typeface="+mn-cs"/>
                          <a:sym typeface="Times New Roman" panose="02020603050405020304" pitchFamily="2" charset="0"/>
                        </a:rPr>
                        <a:t>—</a:t>
                      </a:r>
                      <a:endParaRPr lang="zh-CN" altLang="en-US" sz="1200" b="1" i="0" kern="1200" baseline="0" dirty="0">
                        <a:latin typeface="Times New Roman" panose="02020603050405020304" pitchFamily="2" charset="0"/>
                        <a:ea typeface="宋体" panose="02010600030101010101" pitchFamily="2" charset="-122"/>
                        <a:cs typeface="+mn-cs"/>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a:lnSpc>
                          <a:spcPct val="100000"/>
                        </a:lnSpc>
                        <a:spcBef>
                          <a:spcPct val="20000"/>
                        </a:spcBef>
                        <a:buNone/>
                      </a:pPr>
                      <a:r>
                        <a:rPr lang="zh-CN" altLang="en-US" sz="1200" b="1" dirty="0">
                          <a:latin typeface="Times New Roman" panose="02020603050405020304" pitchFamily="2" charset="0"/>
                          <a:ea typeface="宋体" panose="02010600030101010101" pitchFamily="2" charset="-122"/>
                          <a:sym typeface="Times New Roman" panose="02020603050405020304" pitchFamily="2" charset="0"/>
                        </a:rPr>
                        <a:t>—</a:t>
                      </a:r>
                      <a:endParaRPr lang="zh-CN" altLang="en-US" sz="1200" b="1" dirty="0">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东源电厂</a:t>
                      </a:r>
                      <a:endParaRPr lang="zh-CN" altLang="en-US" sz="1200" b="1" i="0" u="none" strike="noStrike" dirty="0">
                        <a:latin typeface="Times New Roman" panose="02020603050405020304" pitchFamily="2" charset="0"/>
                      </a:endParaRPr>
                    </a:p>
                  </a:txBody>
                  <a:tcPr marL="9525" marR="9525" marT="9525" marB="0" anchor="ctr">
                    <a:lnL w="12700" cap="flat" cmpd="sng" algn="ctr">
                      <a:solidFill>
                        <a:srgbClr val="FFFFFF"/>
                      </a:solidFill>
                      <a:prstDash val="solid"/>
                      <a:miter lim="800000"/>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8608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花园电厂</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2201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r>
              <a:tr h="292100">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吴忠热电厂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1903</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defTabSz="0">
                        <a:lnSpc>
                          <a:spcPct val="100000"/>
                        </a:lnSpc>
                        <a:buNone/>
                      </a:pPr>
                      <a:r>
                        <a:rPr lang="zh-CN" altLang="en-US" sz="1200" b="1" i="0" kern="1200" baseline="0" dirty="0">
                          <a:latin typeface="Times New Roman" panose="02020603050405020304" pitchFamily="2" charset="0"/>
                          <a:ea typeface="宋体" panose="02010600030101010101" pitchFamily="2" charset="-122"/>
                          <a:cs typeface="+mn-cs"/>
                          <a:sym typeface="Times New Roman" panose="02020603050405020304" pitchFamily="2" charset="0"/>
                        </a:rPr>
                        <a:t>—</a:t>
                      </a:r>
                      <a:endParaRPr lang="zh-CN" altLang="en-US" sz="1200" b="1" i="0" kern="1200" baseline="0" dirty="0">
                        <a:latin typeface="Times New Roman" panose="02020603050405020304" pitchFamily="2" charset="0"/>
                        <a:ea typeface="宋体" panose="02010600030101010101" pitchFamily="2" charset="-122"/>
                        <a:cs typeface="+mn-cs"/>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a:lnSpc>
                          <a:spcPct val="100000"/>
                        </a:lnSpc>
                        <a:spcBef>
                          <a:spcPct val="20000"/>
                        </a:spcBef>
                        <a:buNone/>
                      </a:pPr>
                      <a:r>
                        <a:rPr lang="zh-CN" altLang="en-US" sz="1200" b="1" dirty="0">
                          <a:latin typeface="Times New Roman" panose="02020603050405020304" pitchFamily="2" charset="0"/>
                          <a:ea typeface="宋体" panose="02010600030101010101" pitchFamily="2" charset="-122"/>
                          <a:sym typeface="Times New Roman" panose="02020603050405020304" pitchFamily="2" charset="0"/>
                        </a:rPr>
                        <a:t>—</a:t>
                      </a:r>
                      <a:endParaRPr lang="zh-CN" altLang="en-US" sz="1200" b="1" dirty="0">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红一厂</a:t>
                      </a:r>
                      <a:endParaRPr lang="zh-CN" altLang="en-US" sz="1200" b="1" i="0" u="none" strike="noStrike" dirty="0">
                        <a:latin typeface="Times New Roman" panose="02020603050405020304" pitchFamily="2" charset="0"/>
                      </a:endParaRPr>
                    </a:p>
                  </a:txBody>
                  <a:tcPr marL="9525" marR="9525" marT="9525" marB="0" anchor="ctr">
                    <a:lnL w="12700" cap="flat" cmpd="sng" algn="ctr">
                      <a:solidFill>
                        <a:srgbClr val="FFFFFF"/>
                      </a:solidFill>
                      <a:prstDash val="solid"/>
                      <a:miter lim="800000"/>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8468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南湖电厂</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1781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r h="292100">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大坝三期电厂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1539</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defTabSz="0">
                        <a:lnSpc>
                          <a:spcPct val="100000"/>
                        </a:lnSpc>
                        <a:buNone/>
                      </a:pPr>
                      <a:r>
                        <a:rPr lang="zh-CN" altLang="en-US" sz="1200" b="1" i="0" kern="1200" baseline="0" dirty="0">
                          <a:latin typeface="Times New Roman" panose="02020603050405020304" pitchFamily="2" charset="0"/>
                          <a:ea typeface="宋体" panose="02010600030101010101" pitchFamily="2" charset="-122"/>
                          <a:cs typeface="+mn-cs"/>
                          <a:sym typeface="Times New Roman" panose="02020603050405020304" pitchFamily="2" charset="0"/>
                        </a:rPr>
                        <a:t>—</a:t>
                      </a:r>
                      <a:endParaRPr lang="zh-CN" altLang="en-US" sz="1200" b="1" i="0" kern="1200" baseline="0" dirty="0">
                        <a:latin typeface="Times New Roman" panose="02020603050405020304" pitchFamily="2" charset="0"/>
                        <a:ea typeface="宋体" panose="02010600030101010101" pitchFamily="2" charset="-122"/>
                        <a:cs typeface="+mn-cs"/>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a:lnSpc>
                          <a:spcPct val="100000"/>
                        </a:lnSpc>
                        <a:spcBef>
                          <a:spcPct val="20000"/>
                        </a:spcBef>
                        <a:buNone/>
                      </a:pPr>
                      <a:r>
                        <a:rPr lang="zh-CN" altLang="en-US" sz="1200" b="1" dirty="0">
                          <a:latin typeface="Times New Roman" panose="02020603050405020304" pitchFamily="2" charset="0"/>
                          <a:ea typeface="宋体" panose="02010600030101010101" pitchFamily="2" charset="-122"/>
                          <a:sym typeface="Times New Roman" panose="02020603050405020304" pitchFamily="2" charset="0"/>
                        </a:rPr>
                        <a:t>—</a:t>
                      </a:r>
                      <a:endParaRPr lang="zh-CN" altLang="en-US" sz="1200" b="1" dirty="0">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汉宾电厂</a:t>
                      </a:r>
                      <a:endParaRPr lang="zh-CN" altLang="en-US" sz="1200" b="1" i="0" u="none" strike="noStrike" dirty="0">
                        <a:latin typeface="Times New Roman" panose="02020603050405020304" pitchFamily="2" charset="0"/>
                      </a:endParaRPr>
                    </a:p>
                  </a:txBody>
                  <a:tcPr marL="9525" marR="9525" marT="9525" marB="0" anchor="ctr">
                    <a:lnL w="12700" cap="flat" cmpd="sng" algn="ctr">
                      <a:solidFill>
                        <a:srgbClr val="FFFFFF"/>
                      </a:solidFill>
                      <a:prstDash val="solid"/>
                      <a:miter lim="800000"/>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8384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绿洲电厂</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645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r>
              <a:tr h="289560">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石嘴山一电厂</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p>
                      <a:pPr marL="342900" indent="-342900" algn="ctr" defTabSz="0" eaLnBrk="0" hangingPunct="0">
                        <a:spcBef>
                          <a:spcPct val="20000"/>
                        </a:spcBef>
                      </a:pPr>
                      <a:r>
                        <a:rPr lang="zh-CN" altLang="en-US" sz="1200" b="1" i="0" u="none" strike="noStrike" dirty="0">
                          <a:latin typeface="Times New Roman" panose="02020603050405020304" pitchFamily="2" charset="0"/>
                          <a:ea typeface="宋体" panose="02010600030101010101" pitchFamily="2" charset="-122"/>
                        </a:rPr>
                        <a:t>1358</a:t>
                      </a:r>
                      <a:endParaRPr lang="zh-CN" altLang="en-US" sz="1200" b="1" i="0" u="none" strike="noStrike" dirty="0">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defTabSz="0">
                        <a:lnSpc>
                          <a:spcPct val="100000"/>
                        </a:lnSpc>
                        <a:buNone/>
                      </a:pPr>
                      <a:r>
                        <a:rPr lang="zh-CN" altLang="en-US" sz="1200" b="1" i="0" kern="1200" baseline="0" dirty="0">
                          <a:latin typeface="Times New Roman" panose="02020603050405020304" pitchFamily="2" charset="0"/>
                          <a:ea typeface="宋体" panose="02010600030101010101" pitchFamily="2" charset="-122"/>
                          <a:cs typeface="+mn-cs"/>
                          <a:sym typeface="Times New Roman" panose="02020603050405020304" pitchFamily="2" charset="0"/>
                        </a:rPr>
                        <a:t>—</a:t>
                      </a:r>
                      <a:endParaRPr lang="zh-CN" altLang="en-US" sz="1200" b="1" i="0" kern="1200" baseline="0" dirty="0">
                        <a:latin typeface="Times New Roman" panose="02020603050405020304" pitchFamily="2" charset="0"/>
                        <a:ea typeface="宋体" panose="02010600030101010101" pitchFamily="2" charset="-122"/>
                        <a:cs typeface="+mn-cs"/>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a:lnSpc>
                          <a:spcPct val="100000"/>
                        </a:lnSpc>
                        <a:spcBef>
                          <a:spcPct val="20000"/>
                        </a:spcBef>
                        <a:buNone/>
                      </a:pPr>
                      <a:r>
                        <a:rPr lang="zh-CN" altLang="en-US" sz="1200" b="1" dirty="0">
                          <a:latin typeface="Times New Roman" panose="02020603050405020304" pitchFamily="2" charset="0"/>
                          <a:ea typeface="宋体" panose="02010600030101010101" pitchFamily="2" charset="-122"/>
                          <a:sym typeface="Times New Roman" panose="02020603050405020304" pitchFamily="2" charset="0"/>
                        </a:rPr>
                        <a:t>—</a:t>
                      </a:r>
                      <a:endParaRPr lang="zh-CN" altLang="en-US" sz="1200" b="1" dirty="0">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启航电厂</a:t>
                      </a:r>
                      <a:endParaRPr lang="zh-CN" altLang="en-US" sz="1200" b="1" i="0" u="none" strike="noStrike" dirty="0">
                        <a:latin typeface="Times New Roman" panose="02020603050405020304" pitchFamily="2" charset="0"/>
                      </a:endParaRPr>
                    </a:p>
                  </a:txBody>
                  <a:tcPr marL="9525" marR="9525" marT="9525" marB="0" anchor="ctr">
                    <a:lnL w="12700" cap="flat" cmpd="sng" algn="ctr">
                      <a:solidFill>
                        <a:srgbClr val="FFFFFF"/>
                      </a:solidFill>
                      <a:prstDash val="solid"/>
                      <a:miter lim="800000"/>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zh-CN" altLang="en-US" sz="1200" b="1" i="0" u="none" strike="noStrike" dirty="0">
                          <a:latin typeface="Times New Roman" panose="02020603050405020304" pitchFamily="2" charset="0"/>
                        </a:rPr>
                        <a:t>8055 </a:t>
                      </a:r>
                      <a:endParaRPr lang="zh-CN" altLang="en-US" sz="1200" b="1" i="0" u="none" strike="noStrike" dirty="0">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a:lnSpc>
                          <a:spcPct val="100000"/>
                        </a:lnSpc>
                        <a:spcBef>
                          <a:spcPct val="20000"/>
                        </a:spcBef>
                        <a:buNone/>
                      </a:pPr>
                      <a:r>
                        <a:rPr lang="zh-CN" altLang="en-US" sz="1200" b="1" dirty="0">
                          <a:latin typeface="Times New Roman" panose="02020603050405020304" pitchFamily="2" charset="0"/>
                          <a:ea typeface="宋体" panose="02010600030101010101" pitchFamily="2" charset="-122"/>
                          <a:sym typeface="Times New Roman" panose="02020603050405020304" pitchFamily="2" charset="0"/>
                        </a:rPr>
                        <a:t>—</a:t>
                      </a:r>
                      <a:endParaRPr lang="zh-CN" altLang="en-US" sz="1200" b="1" dirty="0">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lvl="0" algn="ctr">
                        <a:lnSpc>
                          <a:spcPct val="100000"/>
                        </a:lnSpc>
                        <a:spcBef>
                          <a:spcPct val="20000"/>
                        </a:spcBef>
                        <a:buNone/>
                      </a:pPr>
                      <a:r>
                        <a:rPr lang="zh-CN" altLang="en-US" sz="1200" b="1" dirty="0">
                          <a:latin typeface="Times New Roman" panose="02020603050405020304" pitchFamily="2" charset="0"/>
                          <a:ea typeface="宋体" panose="02010600030101010101" pitchFamily="2" charset="-122"/>
                          <a:sym typeface="Times New Roman" panose="02020603050405020304" pitchFamily="2" charset="0"/>
                        </a:rPr>
                        <a:t>—</a:t>
                      </a:r>
                      <a:endParaRPr lang="zh-CN" altLang="en-US" sz="1200" b="1" dirty="0">
                        <a:latin typeface="Times New Roman" panose="02020603050405020304" pitchFamily="2" charset="0"/>
                        <a:ea typeface="宋体" panose="02010600030101010101" pitchFamily="2" charset="-122"/>
                        <a:sym typeface="Times New Roman" panose="02020603050405020304" pitchFamily="2" charset="0"/>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r h="292100">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200" b="1" dirty="0">
                          <a:solidFill>
                            <a:srgbClr val="FF0000"/>
                          </a:solidFill>
                          <a:latin typeface="Times New Roman" panose="02020603050405020304" pitchFamily="2" charset="0"/>
                          <a:ea typeface="宋体" panose="02010600030101010101" pitchFamily="2" charset="-122"/>
                        </a:rPr>
                        <a:t>宁夏火电机组调峰导致受限电量合计</a:t>
                      </a:r>
                      <a:endParaRPr lang="zh-CN" altLang="en-US" sz="1200" b="1" dirty="0">
                        <a:solidFill>
                          <a:srgbClr val="FF0000"/>
                        </a:solidFill>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hMerge="1">
                  <a:tcPr>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tcPr>
                </a:tc>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en-US" altLang="zh-CN" sz="1200" b="1" dirty="0" smtClean="0">
                          <a:solidFill>
                            <a:srgbClr val="FF0000"/>
                          </a:solidFill>
                          <a:latin typeface="Times New Roman" panose="02020603050405020304" pitchFamily="2" charset="0"/>
                          <a:ea typeface="宋体" panose="02010600030101010101" pitchFamily="2" charset="-122"/>
                        </a:rPr>
                        <a:t>52179</a:t>
                      </a:r>
                      <a:endParaRPr lang="en-US" altLang="zh-CN" sz="1200" b="1" dirty="0" smtClean="0">
                        <a:solidFill>
                          <a:srgbClr val="FF0000"/>
                        </a:solidFill>
                        <a:latin typeface="Times New Roman" panose="02020603050405020304" pitchFamily="2" charset="0"/>
                        <a:ea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hMerge="1">
                  <a:tcPr>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tcPr>
                </a:tc>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hangingPunct="1">
                        <a:lnSpc>
                          <a:spcPct val="100000"/>
                        </a:lnSpc>
                        <a:buNone/>
                      </a:pPr>
                      <a:r>
                        <a:rPr lang="en-US" altLang="zh-CN" sz="1200" b="1" dirty="0" smtClean="0">
                          <a:solidFill>
                            <a:srgbClr val="FF0000"/>
                          </a:solidFill>
                          <a:latin typeface="Times New Roman" panose="02020603050405020304" pitchFamily="2" charset="0"/>
                          <a:ea typeface="宋体" panose="02010600030101010101" pitchFamily="2" charset="-122"/>
                        </a:rPr>
                        <a:t>新疆</a:t>
                      </a:r>
                      <a:r>
                        <a:rPr lang="en-US" altLang="zh-CN" sz="1200" b="1" dirty="0" smtClean="0">
                          <a:solidFill>
                            <a:srgbClr val="FF0000"/>
                          </a:solidFill>
                          <a:latin typeface="Times New Roman" panose="02020603050405020304" pitchFamily="2" charset="0"/>
                          <a:ea typeface="宋体" panose="02010600030101010101" pitchFamily="2" charset="-122"/>
                          <a:sym typeface="宋体" panose="02010600030101010101" pitchFamily="2" charset="-122"/>
                        </a:rPr>
                        <a:t>火电机组调峰导致受限电量合计</a:t>
                      </a:r>
                      <a:endParaRPr lang="en-US" altLang="zh-CN" sz="1200" b="1" dirty="0" smtClean="0">
                        <a:solidFill>
                          <a:srgbClr val="FF0000"/>
                        </a:solidFill>
                        <a:latin typeface="Times New Roman" panose="02020603050405020304" pitchFamily="2" charset="0"/>
                        <a:ea typeface="宋体" panose="02010600030101010101" pitchFamily="2" charset="-122"/>
                        <a:sym typeface="宋体" panose="02010600030101010101" pitchFamily="2" charset="-122"/>
                      </a:endParaRPr>
                    </a:p>
                  </a:txBody>
                  <a:tcPr anchor="ctr">
                    <a:lnL w="12700" cap="flat" cmpd="sng" algn="ctr">
                      <a:solidFill>
                        <a:srgbClr val="FFFFFF"/>
                      </a:solidFill>
                      <a:prstDash val="solid"/>
                      <a:miter lim="800000"/>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hMerge="1">
                  <a:tcPr>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tcPr>
                </a:tc>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hangingPunct="1">
                        <a:buNone/>
                      </a:pPr>
                      <a:r>
                        <a:rPr lang="en-US" altLang="zh-CN" sz="1200" b="1" i="0" u="none" strike="noStrike" dirty="0" smtClean="0">
                          <a:solidFill>
                            <a:srgbClr val="FF0000"/>
                          </a:solidFill>
                          <a:latin typeface="Times New Roman" panose="02020603050405020304" pitchFamily="2" charset="0"/>
                        </a:rPr>
                        <a:t>215325  </a:t>
                      </a:r>
                      <a:endParaRPr lang="en-US" altLang="zh-CN" sz="1200" b="1" i="0" u="none" strike="noStrike" dirty="0" smtClean="0">
                        <a:solidFill>
                          <a:srgbClr val="FF0000"/>
                        </a:solidFill>
                        <a:latin typeface="Times New Roman" panose="02020603050405020304" pitchFamily="2" charset="0"/>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hMerge="1">
                  <a:tcPr>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tcPr>
                </a:tc>
              </a:tr>
            </a:tbl>
          </a:graphicData>
        </a:graphic>
      </p:graphicFrame>
      <p:sp>
        <p:nvSpPr>
          <p:cNvPr id="41119" name="Text Box 188"/>
          <p:cNvSpPr/>
          <p:nvPr/>
        </p:nvSpPr>
        <p:spPr>
          <a:xfrm>
            <a:off x="10169525" y="1136650"/>
            <a:ext cx="1784350" cy="368300"/>
          </a:xfrm>
          <a:prstGeom prst="rect">
            <a:avLst/>
          </a:prstGeom>
          <a:noFill/>
          <a:ln w="9525">
            <a:noFill/>
          </a:ln>
        </p:spPr>
        <p:txBody>
          <a:bodyPr wrap="none" anchor="t">
            <a:spAutoFit/>
          </a:bodyPr>
          <a:lstStyle/>
          <a:p>
            <a:pPr marL="342900" indent="-342900"/>
            <a:r>
              <a:rPr lang="zh-CN" altLang="en-US" dirty="0">
                <a:solidFill>
                  <a:srgbClr val="000000"/>
                </a:solidFill>
                <a:latin typeface="宋体" panose="02010600030101010101" pitchFamily="2" charset="-122"/>
                <a:ea typeface="方正黑体_GBK" panose="03000509000000000000" pitchFamily="1" charset="-122"/>
                <a:sym typeface="宋体" panose="02010600030101010101" pitchFamily="2" charset="-122"/>
              </a:rPr>
              <a:t>单位：万千瓦时</a:t>
            </a:r>
            <a:endParaRPr lang="zh-CN" altLang="en-US"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2" name="Text Box 188"/>
          <p:cNvSpPr/>
          <p:nvPr/>
        </p:nvSpPr>
        <p:spPr>
          <a:xfrm>
            <a:off x="146368" y="6459220"/>
            <a:ext cx="11950700" cy="337185"/>
          </a:xfrm>
          <a:prstGeom prst="rect">
            <a:avLst/>
          </a:prstGeom>
          <a:noFill/>
          <a:ln w="9525">
            <a:noFill/>
          </a:ln>
        </p:spPr>
        <p:txBody>
          <a:bodyPr wrap="none" anchor="t">
            <a:spAutoFit/>
          </a:bodyPr>
          <a:lstStyle/>
          <a:p>
            <a:pPr marL="342900" indent="-342900"/>
            <a:r>
              <a:rPr lang="zh-CN" altLang="en-US" sz="1600" dirty="0">
                <a:solidFill>
                  <a:srgbClr val="000000"/>
                </a:solidFill>
                <a:latin typeface="Calibri" panose="020F0502020204030204" pitchFamily="2" charset="0"/>
                <a:ea typeface="宋体" panose="02010600030101010101" pitchFamily="2" charset="-122"/>
                <a:sym typeface="Calibri" panose="020F0502020204030204" pitchFamily="2" charset="0"/>
              </a:rPr>
              <a:t>注：非供热火电机组按</a:t>
            </a:r>
            <a:r>
              <a:rPr lang="en-US" altLang="zh-CN" sz="1600" dirty="0">
                <a:solidFill>
                  <a:srgbClr val="000000"/>
                </a:solidFill>
                <a:latin typeface="Calibri" panose="020F0502020204030204" pitchFamily="2" charset="0"/>
                <a:ea typeface="宋体" panose="02010600030101010101" pitchFamily="2" charset="-122"/>
                <a:sym typeface="Calibri" panose="020F0502020204030204" pitchFamily="2" charset="0"/>
              </a:rPr>
              <a:t>40%</a:t>
            </a:r>
            <a:r>
              <a:rPr lang="zh-CN" altLang="en-US" sz="1600" dirty="0">
                <a:solidFill>
                  <a:srgbClr val="000000"/>
                </a:solidFill>
                <a:latin typeface="Calibri" panose="020F0502020204030204" pitchFamily="2" charset="0"/>
                <a:ea typeface="宋体" panose="02010600030101010101" pitchFamily="2" charset="-122"/>
                <a:sym typeface="Calibri" panose="020F0502020204030204" pitchFamily="2" charset="0"/>
              </a:rPr>
              <a:t>调峰能力计算，</a:t>
            </a:r>
            <a:r>
              <a:rPr lang="zh-CN" altLang="en-US" sz="1600" dirty="0">
                <a:latin typeface="Calibri" panose="020F0502020204030204" pitchFamily="2" charset="0"/>
                <a:ea typeface="宋体" panose="02010600030101010101" pitchFamily="2" charset="-122"/>
                <a:sym typeface="Calibri" panose="020F0502020204030204" pitchFamily="2" charset="0"/>
              </a:rPr>
              <a:t>供热机组按</a:t>
            </a:r>
            <a:r>
              <a:rPr lang="en-US" altLang="zh-CN" sz="1600" dirty="0">
                <a:latin typeface="Calibri" panose="020F0502020204030204" pitchFamily="2" charset="0"/>
                <a:ea typeface="宋体" panose="02010600030101010101" pitchFamily="2" charset="-122"/>
                <a:sym typeface="Calibri" panose="020F0502020204030204" pitchFamily="2" charset="0"/>
              </a:rPr>
              <a:t>50%</a:t>
            </a:r>
            <a:r>
              <a:rPr lang="zh-CN" altLang="en-US" sz="1600" dirty="0">
                <a:latin typeface="Calibri" panose="020F0502020204030204" pitchFamily="2" charset="0"/>
                <a:ea typeface="宋体" panose="02010600030101010101" pitchFamily="2" charset="-122"/>
                <a:sym typeface="Calibri" panose="020F0502020204030204" pitchFamily="2" charset="0"/>
              </a:rPr>
              <a:t>计算</a:t>
            </a:r>
            <a:r>
              <a:rPr lang="zh-CN" altLang="en-US" sz="1600" dirty="0">
                <a:solidFill>
                  <a:srgbClr val="000000"/>
                </a:solidFill>
                <a:latin typeface="Calibri" panose="020F0502020204030204" pitchFamily="2" charset="0"/>
                <a:ea typeface="宋体" panose="02010600030101010101" pitchFamily="2" charset="-122"/>
                <a:sym typeface="Calibri" panose="020F0502020204030204" pitchFamily="2" charset="0"/>
              </a:rPr>
              <a:t>。陕西、甘肃、宁夏火电实际最小技术出力按</a:t>
            </a:r>
            <a:r>
              <a:rPr lang="en-US" altLang="zh-CN" sz="1600" dirty="0">
                <a:solidFill>
                  <a:srgbClr val="000000"/>
                </a:solidFill>
                <a:latin typeface="Calibri" panose="020F0502020204030204" pitchFamily="2" charset="0"/>
                <a:ea typeface="宋体" panose="02010600030101010101" pitchFamily="2" charset="-122"/>
                <a:sym typeface="Calibri" panose="020F0502020204030204" pitchFamily="2" charset="0"/>
              </a:rPr>
              <a:t>50%</a:t>
            </a:r>
            <a:r>
              <a:rPr lang="zh-CN" altLang="en-US" sz="1600" dirty="0">
                <a:solidFill>
                  <a:srgbClr val="000000"/>
                </a:solidFill>
                <a:latin typeface="Calibri" panose="020F0502020204030204" pitchFamily="2" charset="0"/>
                <a:ea typeface="宋体" panose="02010600030101010101" pitchFamily="2" charset="-122"/>
                <a:sym typeface="Calibri" panose="020F0502020204030204" pitchFamily="2" charset="0"/>
              </a:rPr>
              <a:t>，新疆按</a:t>
            </a:r>
            <a:r>
              <a:rPr lang="en-US" altLang="zh-CN" sz="1600" dirty="0">
                <a:solidFill>
                  <a:srgbClr val="000000"/>
                </a:solidFill>
                <a:latin typeface="Calibri" panose="020F0502020204030204" pitchFamily="2" charset="0"/>
                <a:ea typeface="宋体" panose="02010600030101010101" pitchFamily="2" charset="-122"/>
                <a:sym typeface="Calibri" panose="020F0502020204030204" pitchFamily="2" charset="0"/>
              </a:rPr>
              <a:t>45%</a:t>
            </a:r>
            <a:r>
              <a:rPr lang="zh-CN" altLang="en-US" sz="1600" dirty="0">
                <a:solidFill>
                  <a:srgbClr val="000000"/>
                </a:solidFill>
                <a:latin typeface="Calibri" panose="020F0502020204030204" pitchFamily="2" charset="0"/>
                <a:ea typeface="宋体" panose="02010600030101010101" pitchFamily="2" charset="-122"/>
                <a:sym typeface="Calibri" panose="020F0502020204030204" pitchFamily="2" charset="0"/>
              </a:rPr>
              <a:t>执行。</a:t>
            </a:r>
            <a:endParaRPr lang="zh-CN" altLang="en-US" sz="1600"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rPr>
            </a:fld>
            <a:endPar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endParaRPr>
          </a:p>
        </p:txBody>
      </p:sp>
      <p:sp>
        <p:nvSpPr>
          <p:cNvPr id="45059" name="文本框 2"/>
          <p:cNvSpPr/>
          <p:nvPr/>
        </p:nvSpPr>
        <p:spPr>
          <a:xfrm>
            <a:off x="1196975" y="1231900"/>
            <a:ext cx="2330450" cy="460375"/>
          </a:xfrm>
          <a:prstGeom prst="rect">
            <a:avLst/>
          </a:prstGeom>
          <a:noFill/>
          <a:ln w="9525">
            <a:noFill/>
          </a:ln>
        </p:spPr>
        <p:txBody>
          <a:bodyPr wrap="square" anchor="t">
            <a:spAutoFit/>
          </a:bodyPr>
          <a:lstStyle/>
          <a:p>
            <a:pPr>
              <a:lnSpc>
                <a:spcPct val="120000"/>
              </a:lnSpc>
            </a:pPr>
            <a:r>
              <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rPr>
              <a:t>断面受阻责任分析</a:t>
            </a:r>
            <a:endPar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45060" name="六边形 23"/>
          <p:cNvSpPr/>
          <p:nvPr/>
        </p:nvSpPr>
        <p:spPr>
          <a:xfrm rot="-5400000">
            <a:off x="704850" y="1212850"/>
            <a:ext cx="508000" cy="488950"/>
          </a:xfrm>
          <a:prstGeom prst="hexagon">
            <a:avLst>
              <a:gd name="adj" fmla="val 25050"/>
              <a:gd name="vf" fmla="val 115470"/>
            </a:avLst>
          </a:prstGeom>
          <a:solidFill>
            <a:schemeClr val="tx1"/>
          </a:solidFill>
          <a:ln w="9525">
            <a:noFill/>
          </a:ln>
        </p:spPr>
        <p:txBody>
          <a:bodyPr anchor="ctr"/>
          <a:lstStyle/>
          <a:p>
            <a:pPr algn="ctr"/>
            <a:endParaRPr lang="zh-CN" altLang="zh-CN" i="1">
              <a:solidFill>
                <a:schemeClr val="bg1"/>
              </a:solidFill>
              <a:latin typeface="Arial" panose="020B0604020202020204" pitchFamily="34" charset="0"/>
              <a:ea typeface="黑体" panose="02010609060101010101" pitchFamily="1" charset="-122"/>
              <a:sym typeface="Arial" panose="020B0604020202020204" pitchFamily="34" charset="0"/>
            </a:endParaRPr>
          </a:p>
        </p:txBody>
      </p:sp>
      <p:sp>
        <p:nvSpPr>
          <p:cNvPr id="45061" name="TextBox 7"/>
          <p:cNvSpPr/>
          <p:nvPr/>
        </p:nvSpPr>
        <p:spPr>
          <a:xfrm>
            <a:off x="768350" y="1193800"/>
            <a:ext cx="361950" cy="460375"/>
          </a:xfrm>
          <a:prstGeom prst="rect">
            <a:avLst/>
          </a:prstGeom>
          <a:noFill/>
          <a:ln w="9525">
            <a:noFill/>
          </a:ln>
        </p:spPr>
        <p:txBody>
          <a:bodyPr wrap="none" anchor="t">
            <a:spAutoFit/>
          </a:bodyPr>
          <a:lstStyle/>
          <a:p>
            <a:r>
              <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1</a:t>
            </a:r>
            <a:endPar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45062" name="组合 41989"/>
          <p:cNvGrpSpPr/>
          <p:nvPr/>
        </p:nvGrpSpPr>
        <p:grpSpPr>
          <a:xfrm>
            <a:off x="6350" y="-12700"/>
            <a:ext cx="11733213" cy="812800"/>
            <a:chOff x="0" y="0"/>
            <a:chExt cx="18478" cy="1284"/>
          </a:xfrm>
        </p:grpSpPr>
        <p:sp>
          <p:nvSpPr>
            <p:cNvPr id="45063" name="矩形 3"/>
            <p:cNvSpPr/>
            <p:nvPr/>
          </p:nvSpPr>
          <p:spPr>
            <a:xfrm>
              <a:off x="1085" y="0"/>
              <a:ext cx="17393" cy="1230"/>
            </a:xfrm>
            <a:prstGeom prst="rect">
              <a:avLst/>
            </a:prstGeom>
            <a:noFill/>
            <a:ln w="9525">
              <a:noFill/>
            </a:ln>
          </p:spPr>
          <p:txBody>
            <a:bodyPr anchor="t">
              <a:spAutoFit/>
            </a:bodyPr>
            <a:lstStyle/>
            <a:p>
              <a:pPr>
                <a:lnSpc>
                  <a:spcPct val="160000"/>
                </a:lnSpc>
              </a:pPr>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新能源限电分析及评价报告</a:t>
              </a:r>
              <a:endParaRPr lang="en-US" altLang="zh-CN" sz="20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45064" name="组合 41991"/>
            <p:cNvGrpSpPr/>
            <p:nvPr/>
          </p:nvGrpSpPr>
          <p:grpSpPr>
            <a:xfrm>
              <a:off x="0" y="104"/>
              <a:ext cx="1008" cy="1180"/>
              <a:chOff x="0" y="0"/>
              <a:chExt cx="480244" cy="564356"/>
            </a:xfrm>
          </p:grpSpPr>
          <p:sp>
            <p:nvSpPr>
              <p:cNvPr id="45065" name="矩形 36"/>
              <p:cNvSpPr/>
              <p:nvPr/>
            </p:nvSpPr>
            <p:spPr>
              <a:xfrm>
                <a:off x="0" y="374"/>
                <a:ext cx="425449" cy="564610"/>
              </a:xfrm>
              <a:prstGeom prst="rect">
                <a:avLst/>
              </a:prstGeom>
              <a:solidFill>
                <a:srgbClr val="803D06"/>
              </a:solidFill>
              <a:ln w="9525">
                <a:noFill/>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5066" name="直接连接符 37"/>
              <p:cNvSpPr/>
              <p:nvPr/>
            </p:nvSpPr>
            <p:spPr>
              <a:xfrm>
                <a:off x="481012" y="374"/>
                <a:ext cx="1" cy="564610"/>
              </a:xfrm>
              <a:prstGeom prst="line">
                <a:avLst/>
              </a:prstGeom>
              <a:ln w="28575" cap="flat" cmpd="sng">
                <a:solidFill>
                  <a:srgbClr val="595959"/>
                </a:solidFill>
                <a:prstDash val="solid"/>
                <a:round/>
                <a:headEnd type="none" w="med" len="med"/>
                <a:tailEnd type="none" w="med" len="med"/>
              </a:ln>
            </p:spPr>
          </p:sp>
        </p:grpSp>
      </p:grpSp>
      <p:graphicFrame>
        <p:nvGraphicFramePr>
          <p:cNvPr id="41995" name="表格 41994"/>
          <p:cNvGraphicFramePr/>
          <p:nvPr/>
        </p:nvGraphicFramePr>
        <p:xfrm>
          <a:off x="894080" y="3296920"/>
          <a:ext cx="10845800" cy="3037840"/>
        </p:xfrm>
        <a:graphic>
          <a:graphicData uri="http://schemas.openxmlformats.org/drawingml/2006/table">
            <a:tbl>
              <a:tblPr/>
              <a:tblGrid>
                <a:gridCol w="1180465"/>
                <a:gridCol w="1158240"/>
                <a:gridCol w="8507095"/>
              </a:tblGrid>
              <a:tr h="36576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800" b="1" dirty="0">
                          <a:solidFill>
                            <a:srgbClr val="FFFFFF"/>
                          </a:solidFill>
                          <a:latin typeface="Calibri" panose="020F0502020204030204" pitchFamily="2" charset="0"/>
                          <a:ea typeface="宋体" panose="02010600030101010101" pitchFamily="2" charset="-122"/>
                          <a:sym typeface="Calibri" panose="020F0502020204030204" pitchFamily="2" charset="0"/>
                        </a:rPr>
                        <a:t>省份</a:t>
                      </a:r>
                      <a:endParaRPr lang="zh-CN" altLang="en-US" sz="1800" b="1" dirty="0">
                        <a:solidFill>
                          <a:srgbClr val="FFFFFF"/>
                        </a:solidFill>
                        <a:latin typeface="Calibri" panose="020F0502020204030204" pitchFamily="2" charset="0"/>
                        <a:ea typeface="宋体" panose="02010600030101010101" pitchFamily="2" charset="-122"/>
                        <a:sym typeface="Calibri" panose="020F0502020204030204" pitchFamily="2" charset="0"/>
                      </a:endParaRPr>
                    </a:p>
                  </a:txBody>
                  <a:tcPr anchor="ctr" anchorCtr="1">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solidFill>
                        <a:srgbClr val="FFFFFF"/>
                      </a:solidFill>
                      <a:prstDash val="solid"/>
                      <a:miter/>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800" b="1">
                          <a:solidFill>
                            <a:srgbClr val="FFFFFF"/>
                          </a:solidFill>
                          <a:latin typeface="Calibri" panose="020F0502020204030204" pitchFamily="2" charset="0"/>
                          <a:ea typeface="宋体" panose="02010600030101010101" pitchFamily="2" charset="-122"/>
                          <a:sym typeface="Calibri" panose="020F0502020204030204" pitchFamily="2" charset="0"/>
                        </a:rPr>
                        <a:t>责任电量</a:t>
                      </a:r>
                      <a:endParaRPr lang="zh-CN" altLang="en-US" sz="1800" b="1">
                        <a:solidFill>
                          <a:srgbClr val="FFFFFF"/>
                        </a:solidFill>
                        <a:latin typeface="Calibri" panose="020F0502020204030204" pitchFamily="2" charset="0"/>
                        <a:ea typeface="宋体" panose="02010600030101010101" pitchFamily="2" charset="-122"/>
                        <a:sym typeface="Calibri" panose="020F0502020204030204" pitchFamily="2" charset="0"/>
                      </a:endParaRPr>
                    </a:p>
                  </a:txBody>
                  <a:tcPr anchor="ctr" anchorCtr="1">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hangingPunct="1">
                        <a:lnSpc>
                          <a:spcPct val="100000"/>
                        </a:lnSpc>
                        <a:spcBef>
                          <a:spcPct val="0"/>
                        </a:spcBef>
                        <a:buNone/>
                      </a:pPr>
                      <a:r>
                        <a:rPr lang="zh-CN" altLang="en-US" sz="1800" b="1">
                          <a:solidFill>
                            <a:srgbClr val="FFFFFF"/>
                          </a:solidFill>
                          <a:latin typeface="Calibri" panose="020F0502020204030204" pitchFamily="2" charset="0"/>
                          <a:ea typeface="宋体" panose="02010600030101010101" pitchFamily="2" charset="-122"/>
                          <a:sym typeface="Calibri" panose="020F0502020204030204" pitchFamily="2" charset="0"/>
                        </a:rPr>
                        <a:t>主要原因</a:t>
                      </a:r>
                      <a:endParaRPr lang="zh-CN" altLang="en-US" sz="1800" b="1">
                        <a:solidFill>
                          <a:srgbClr val="FFFFFF"/>
                        </a:solidFill>
                        <a:latin typeface="Calibri" panose="020F0502020204030204" pitchFamily="2" charset="0"/>
                        <a:ea typeface="宋体" panose="02010600030101010101" pitchFamily="2" charset="-122"/>
                        <a:sym typeface="Calibri" panose="020F0502020204030204" pitchFamily="2" charset="0"/>
                      </a:endParaRPr>
                    </a:p>
                  </a:txBody>
                  <a:tcPr anchor="ctr" anchorCtr="1">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38100" cap="flat" cmpd="sng" algn="ctr">
                      <a:solidFill>
                        <a:srgbClr val="FFFFFF"/>
                      </a:solidFill>
                      <a:prstDash val="solid"/>
                      <a:miter lim="800000"/>
                      <a:headEnd type="none" w="med" len="med"/>
                      <a:tailEnd type="none" w="med" len="med"/>
                    </a:lnB>
                    <a:lnTlToBr>
                      <a:noFill/>
                    </a:lnTlToBr>
                    <a:lnBlToTr>
                      <a:noFill/>
                    </a:lnBlToTr>
                    <a:solidFill>
                      <a:srgbClr val="4F81BD">
                        <a:alpha val="100000"/>
                      </a:srgbClr>
                    </a:solidFill>
                  </a:tcPr>
                </a:tc>
              </a:tr>
              <a:tr h="45720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0"/>
                        </a:spcBef>
                        <a:buNone/>
                      </a:pPr>
                      <a:r>
                        <a:rPr lang="zh-CN" altLang="en-US" sz="1400" b="1" dirty="0">
                          <a:solidFill>
                            <a:schemeClr val="tx1"/>
                          </a:solidFill>
                          <a:latin typeface="宋体" panose="02010600030101010101" pitchFamily="2" charset="-122"/>
                          <a:ea typeface="宋体" panose="02010600030101010101" pitchFamily="2" charset="-122"/>
                          <a:sym typeface="宋体" panose="02010600030101010101" pitchFamily="2" charset="-122"/>
                        </a:rPr>
                        <a:t>陕西</a:t>
                      </a:r>
                      <a:endParaRPr lang="zh-CN" altLang="en-US" sz="14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a:lnL w="12700" cap="flat" cmpd="sng">
                      <a:solidFill>
                        <a:srgbClr val="FFFFFF"/>
                      </a:solidFill>
                      <a:prstDash val="solid"/>
                      <a:miter/>
                      <a:headEnd type="none" w="med" len="med"/>
                      <a:tailEnd type="none" w="med" len="med"/>
                    </a:lnL>
                    <a:lnR w="12700" cap="flat" cmpd="sng" algn="ctr">
                      <a:solidFill>
                        <a:srgbClr val="FFFFFF"/>
                      </a:solidFill>
                      <a:prstDash val="solid"/>
                      <a:miter lim="800000"/>
                      <a:headEnd type="none" w="med" len="med"/>
                      <a:tailEnd type="none" w="med" len="med"/>
                    </a:lnR>
                    <a:lnT w="381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ct val="100000"/>
                        </a:lnSpc>
                        <a:spcBef>
                          <a:spcPct val="20000"/>
                        </a:spcBef>
                        <a:buNone/>
                      </a:pPr>
                      <a:r>
                        <a:rPr lang="en-US" altLang="zh-CN" sz="1400" b="1" dirty="0" smtClean="0">
                          <a:solidFill>
                            <a:schemeClr val="tx1"/>
                          </a:solidFill>
                          <a:latin typeface="宋体" panose="02010600030101010101" pitchFamily="2" charset="-122"/>
                          <a:ea typeface="宋体" panose="02010600030101010101" pitchFamily="2" charset="-122"/>
                          <a:sym typeface="宋体" panose="02010600030101010101" pitchFamily="2" charset="-122"/>
                        </a:rPr>
                        <a:t>14540</a:t>
                      </a:r>
                      <a:endParaRPr lang="en-US" altLang="zh-CN" sz="1400" b="1" dirty="0" smtClean="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defRPr/>
                      </a:pPr>
                      <a:r>
                        <a:rPr lang="zh-CN" altLang="en-US" sz="1200" baseline="0" dirty="0">
                          <a:solidFill>
                            <a:schemeClr val="tx1"/>
                          </a:solidFill>
                          <a:latin typeface="宋体" panose="02010600030101010101" pitchFamily="2" charset="-122"/>
                          <a:ea typeface="宋体" panose="02010600030101010101" pitchFamily="2" charset="-122"/>
                          <a:sym typeface="宋体" panose="02010600030101010101" pitchFamily="2" charset="-122"/>
                        </a:rPr>
                        <a:t>陕北稳控升级改造、陕北送出断面相关设备检修导致陕北送出断面</a:t>
                      </a:r>
                      <a:r>
                        <a:rPr lang="zh-CN" altLang="en-US" sz="1200" dirty="0">
                          <a:latin typeface="宋体" panose="02010600030101010101" pitchFamily="2" charset="-122"/>
                          <a:sym typeface="宋体" panose="02010600030101010101" pitchFamily="2" charset="-122"/>
                        </a:rPr>
                        <a:t>限额下降</a:t>
                      </a:r>
                      <a:r>
                        <a:rPr lang="zh-CN" altLang="en-US" sz="1200" baseline="0" dirty="0">
                          <a:solidFill>
                            <a:schemeClr val="tx1"/>
                          </a:solidFill>
                          <a:latin typeface="宋体" panose="02010600030101010101" pitchFamily="2" charset="-122"/>
                          <a:ea typeface="宋体" panose="02010600030101010101" pitchFamily="2" charset="-122"/>
                          <a:sym typeface="宋体" panose="02010600030101010101" pitchFamily="2" charset="-122"/>
                        </a:rPr>
                        <a:t>，榆横</a:t>
                      </a:r>
                      <a:r>
                        <a:rPr lang="en-US" altLang="zh-CN" sz="1200" baseline="0" dirty="0">
                          <a:solidFill>
                            <a:schemeClr val="tx1"/>
                          </a:solidFill>
                          <a:latin typeface="宋体" panose="02010600030101010101" pitchFamily="2" charset="-122"/>
                          <a:ea typeface="宋体" panose="02010600030101010101" pitchFamily="2" charset="-122"/>
                          <a:sym typeface="宋体" panose="02010600030101010101" pitchFamily="2" charset="-122"/>
                        </a:rPr>
                        <a:t>1</a:t>
                      </a:r>
                      <a:r>
                        <a:rPr lang="zh-CN" altLang="en-US" sz="1200" baseline="0" dirty="0">
                          <a:solidFill>
                            <a:schemeClr val="tx1"/>
                          </a:solidFill>
                          <a:latin typeface="宋体" panose="02010600030101010101" pitchFamily="2" charset="-122"/>
                          <a:ea typeface="宋体" panose="02010600030101010101" pitchFamily="2" charset="-122"/>
                          <a:sym typeface="宋体" panose="02010600030101010101" pitchFamily="2" charset="-122"/>
                        </a:rPr>
                        <a:t>线、当榆双回、大保当、神木变、统万变主变</a:t>
                      </a:r>
                      <a:r>
                        <a:rPr lang="zh-CN" altLang="en-US" sz="1200" baseline="0" dirty="0" smtClean="0">
                          <a:solidFill>
                            <a:schemeClr val="tx1"/>
                          </a:solidFill>
                          <a:latin typeface="宋体" panose="02010600030101010101" pitchFamily="2" charset="-122"/>
                          <a:ea typeface="宋体" panose="02010600030101010101" pitchFamily="2" charset="-122"/>
                          <a:sym typeface="宋体" panose="02010600030101010101" pitchFamily="2" charset="-122"/>
                        </a:rPr>
                        <a:t>上网、</a:t>
                      </a:r>
                      <a:r>
                        <a:rPr lang="en-US" altLang="zh-CN" sz="1200" baseline="0" dirty="0" smtClean="0">
                          <a:solidFill>
                            <a:schemeClr val="tx1"/>
                          </a:solidFill>
                          <a:latin typeface="宋体" panose="02010600030101010101" pitchFamily="2" charset="-122"/>
                          <a:ea typeface="宋体" panose="02010600030101010101" pitchFamily="2" charset="-122"/>
                          <a:sym typeface="宋体" panose="02010600030101010101" pitchFamily="2" charset="-122"/>
                        </a:rPr>
                        <a:t>110kV</a:t>
                      </a:r>
                      <a:r>
                        <a:rPr lang="zh-CN" altLang="en-US" sz="1200" baseline="0" dirty="0" smtClean="0">
                          <a:solidFill>
                            <a:schemeClr val="tx1"/>
                          </a:solidFill>
                          <a:latin typeface="宋体" panose="02010600030101010101" pitchFamily="2" charset="-122"/>
                          <a:ea typeface="宋体" panose="02010600030101010101" pitchFamily="2" charset="-122"/>
                          <a:sym typeface="宋体" panose="02010600030101010101" pitchFamily="2" charset="-122"/>
                        </a:rPr>
                        <a:t>当湾双回、</a:t>
                      </a:r>
                      <a:r>
                        <a:rPr lang="en-US" altLang="zh-CN" sz="1200" baseline="0" dirty="0" smtClean="0">
                          <a:solidFill>
                            <a:schemeClr val="tx1"/>
                          </a:solidFill>
                          <a:latin typeface="宋体" panose="02010600030101010101" pitchFamily="2" charset="-122"/>
                          <a:ea typeface="宋体" panose="02010600030101010101" pitchFamily="2" charset="-122"/>
                          <a:sym typeface="宋体" panose="02010600030101010101" pitchFamily="2" charset="-122"/>
                        </a:rPr>
                        <a:t>110kV</a:t>
                      </a:r>
                      <a:r>
                        <a:rPr lang="zh-CN" altLang="en-US" sz="1200" baseline="0" dirty="0" smtClean="0">
                          <a:solidFill>
                            <a:schemeClr val="tx1"/>
                          </a:solidFill>
                          <a:latin typeface="宋体" panose="02010600030101010101" pitchFamily="2" charset="-122"/>
                          <a:ea typeface="宋体" panose="02010600030101010101" pitchFamily="2" charset="-122"/>
                          <a:sym typeface="宋体" panose="02010600030101010101" pitchFamily="2" charset="-122"/>
                        </a:rPr>
                        <a:t>统鲁线等纯</a:t>
                      </a:r>
                      <a:r>
                        <a:rPr lang="zh-CN" altLang="en-US" sz="1200" baseline="0" dirty="0">
                          <a:solidFill>
                            <a:schemeClr val="tx1"/>
                          </a:solidFill>
                          <a:latin typeface="宋体" panose="02010600030101010101" pitchFamily="2" charset="-122"/>
                          <a:ea typeface="宋体" panose="02010600030101010101" pitchFamily="2" charset="-122"/>
                          <a:sym typeface="宋体" panose="02010600030101010101" pitchFamily="2" charset="-122"/>
                        </a:rPr>
                        <a:t>新能源断面</a:t>
                      </a:r>
                      <a:r>
                        <a:rPr lang="zh-CN" altLang="en-US" sz="1200" baseline="0" dirty="0" smtClean="0">
                          <a:solidFill>
                            <a:schemeClr val="tx1"/>
                          </a:solidFill>
                          <a:latin typeface="宋体" panose="02010600030101010101" pitchFamily="2" charset="-122"/>
                          <a:ea typeface="宋体" panose="02010600030101010101" pitchFamily="2" charset="-122"/>
                          <a:sym typeface="宋体" panose="02010600030101010101" pitchFamily="2" charset="-122"/>
                        </a:rPr>
                        <a:t>受阻。</a:t>
                      </a:r>
                      <a:endParaRPr lang="zh-CN" altLang="en-US" sz="1200" baseline="0" dirty="0" smtClean="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381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CFD8E7">
                        <a:alpha val="100000"/>
                      </a:srgbClr>
                    </a:solidFill>
                  </a:tcPr>
                </a:tc>
              </a:tr>
              <a:tr h="64008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甘肃</a:t>
                      </a:r>
                      <a:endParaRPr kumimoji="0" lang="zh-CN" altLang="en-US"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47068</a:t>
                      </a:r>
                      <a:endParaRPr kumimoji="0" lang="en-US" altLang="zh-CN" sz="14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750</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千伏东白</a:t>
                      </a: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Ⅰ</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线、</a:t>
                      </a:r>
                      <a:r>
                        <a:rPr lang="en-US" altLang="zh-CN" sz="1200" smtClean="0">
                          <a:ln>
                            <a:noFill/>
                          </a:ln>
                          <a:effectLst/>
                          <a:latin typeface="宋体" panose="02010600030101010101" pitchFamily="2" charset="-122"/>
                          <a:sym typeface="宋体" panose="02010600030101010101" pitchFamily="2" charset="-122"/>
                        </a:rPr>
                        <a:t>1</a:t>
                      </a:r>
                      <a:r>
                        <a:rPr lang="zh-CN" altLang="en-US" sz="1200" smtClean="0">
                          <a:ln>
                            <a:noFill/>
                          </a:ln>
                          <a:effectLst/>
                          <a:latin typeface="宋体" panose="02010600030101010101" pitchFamily="2" charset="-122"/>
                          <a:sym typeface="宋体" panose="02010600030101010101" pitchFamily="2" charset="-122"/>
                        </a:rPr>
                        <a:t>东官</a:t>
                      </a:r>
                      <a:r>
                        <a:rPr lang="en-US" altLang="zh-CN" sz="1200" smtClean="0">
                          <a:ln>
                            <a:noFill/>
                          </a:ln>
                          <a:effectLst/>
                          <a:latin typeface="宋体" panose="02010600030101010101" pitchFamily="2" charset="-122"/>
                          <a:sym typeface="宋体" panose="02010600030101010101" pitchFamily="2" charset="-122"/>
                        </a:rPr>
                        <a:t>Ⅰ</a:t>
                      </a:r>
                      <a:r>
                        <a:rPr lang="zh-CN" altLang="en-US" sz="1200" smtClean="0">
                          <a:ln>
                            <a:noFill/>
                          </a:ln>
                          <a:effectLst/>
                          <a:latin typeface="宋体" panose="02010600030101010101" pitchFamily="2" charset="-122"/>
                          <a:sym typeface="宋体" panose="02010600030101010101" pitchFamily="2" charset="-122"/>
                        </a:rPr>
                        <a:t>线、</a:t>
                      </a:r>
                      <a:r>
                        <a:rPr lang="zh-CN" altLang="en-US" sz="1200" smtClean="0">
                          <a:ln>
                            <a:noFill/>
                          </a:ln>
                          <a:effectLst/>
                          <a:latin typeface="宋体" panose="02010600030101010101" pitchFamily="2" charset="-122"/>
                          <a:sym typeface="+mn-ea"/>
                        </a:rPr>
                        <a:t>武白</a:t>
                      </a:r>
                      <a:r>
                        <a:rPr lang="en-US" altLang="zh-CN" sz="1200" smtClean="0">
                          <a:ln>
                            <a:noFill/>
                          </a:ln>
                          <a:effectLst/>
                          <a:latin typeface="宋体" panose="02010600030101010101" pitchFamily="2" charset="-122"/>
                          <a:sym typeface="+mn-ea"/>
                        </a:rPr>
                        <a:t>Ⅰ</a:t>
                      </a:r>
                      <a:r>
                        <a:rPr lang="zh-CN" altLang="en-US" sz="1200" smtClean="0">
                          <a:ln>
                            <a:noFill/>
                          </a:ln>
                          <a:effectLst/>
                          <a:latin typeface="宋体" panose="02010600030101010101" pitchFamily="2" charset="-122"/>
                          <a:sym typeface="+mn-ea"/>
                        </a:rPr>
                        <a:t>、</a:t>
                      </a:r>
                      <a:r>
                        <a:rPr lang="en-US" altLang="zh-CN" sz="1200" smtClean="0">
                          <a:ln>
                            <a:noFill/>
                          </a:ln>
                          <a:effectLst/>
                          <a:latin typeface="宋体" panose="02010600030101010101" pitchFamily="2" charset="-122"/>
                          <a:sym typeface="+mn-ea"/>
                        </a:rPr>
                        <a:t>Ⅱ</a:t>
                      </a:r>
                      <a:r>
                        <a:rPr lang="zh-CN" altLang="en-US" sz="1200" smtClean="0">
                          <a:ln>
                            <a:noFill/>
                          </a:ln>
                          <a:effectLst/>
                          <a:latin typeface="宋体" panose="02010600030101010101" pitchFamily="2" charset="-122"/>
                          <a:sym typeface="+mn-ea"/>
                        </a:rPr>
                        <a:t>线</a:t>
                      </a:r>
                      <a:r>
                        <a:rPr lang="zh-CN" altLang="en-US" sz="1200" smtClean="0">
                          <a:ln>
                            <a:noFill/>
                          </a:ln>
                          <a:effectLst/>
                          <a:latin typeface="宋体" panose="02010600030101010101" pitchFamily="2" charset="-122"/>
                          <a:sym typeface="宋体" panose="02010600030101010101" pitchFamily="2" charset="-122"/>
                        </a:rPr>
                        <a:t>，</a:t>
                      </a: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750</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千伏泉河双回线、</a:t>
                      </a:r>
                      <a:r>
                        <a:rPr lang="zh-CN" altLang="en-US" sz="1200" smtClean="0">
                          <a:ln>
                            <a:noFill/>
                          </a:ln>
                          <a:effectLst/>
                          <a:latin typeface="宋体" panose="02010600030101010101" pitchFamily="2" charset="-122"/>
                          <a:sym typeface="宋体" panose="02010600030101010101" pitchFamily="2" charset="-122"/>
                        </a:rPr>
                        <a:t>沙鱼</a:t>
                      </a:r>
                      <a:r>
                        <a:rPr lang="en-US" altLang="zh-CN" sz="1200" smtClean="0">
                          <a:ln>
                            <a:noFill/>
                          </a:ln>
                          <a:effectLst/>
                          <a:latin typeface="宋体" panose="02010600030101010101" pitchFamily="2" charset="-122"/>
                          <a:sym typeface="宋体" panose="02010600030101010101" pitchFamily="2" charset="-122"/>
                        </a:rPr>
                        <a:t>Ⅰ</a:t>
                      </a:r>
                      <a:r>
                        <a:rPr lang="zh-CN" altLang="en-US" sz="1200" smtClean="0">
                          <a:ln>
                            <a:noFill/>
                          </a:ln>
                          <a:effectLst/>
                          <a:latin typeface="宋体" panose="02010600030101010101" pitchFamily="2" charset="-122"/>
                          <a:sym typeface="宋体" panose="02010600030101010101" pitchFamily="2" charset="-122"/>
                        </a:rPr>
                        <a:t>线，</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敦煌变</a:t>
                      </a: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750kVⅠ</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a:t>
                      </a:r>
                      <a:r>
                        <a:rPr lang="en-US" altLang="zh-CN" sz="1200" smtClean="0">
                          <a:ln>
                            <a:noFill/>
                          </a:ln>
                          <a:effectLst/>
                          <a:latin typeface="宋体" panose="02010600030101010101" pitchFamily="2" charset="-122"/>
                          <a:sym typeface="宋体" panose="02010600030101010101" pitchFamily="2" charset="-122"/>
                        </a:rPr>
                        <a:t>Ⅱ</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母，</a:t>
                      </a: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750kV</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酒泉变</a:t>
                      </a: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750kVⅠ</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a:t>
                      </a: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Ⅱ</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母线及</a:t>
                      </a:r>
                      <a:r>
                        <a:rPr kumimoji="0" lang="en-US" altLang="zh-CN"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#1</a:t>
                      </a:r>
                      <a:r>
                        <a:rPr kumimoji="0" lang="zh-CN" altLang="en-US" sz="12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主变等检修</a:t>
                      </a:r>
                      <a:r>
                        <a:rPr lang="zh-CN" altLang="en-US" sz="1200" dirty="0">
                          <a:latin typeface="宋体" panose="02010600030101010101" pitchFamily="2" charset="-122"/>
                          <a:sym typeface="宋体" panose="02010600030101010101" pitchFamily="2" charset="-122"/>
                        </a:rPr>
                        <a:t>导致联网通道送出断面限额下降；祁韶近区、</a:t>
                      </a:r>
                      <a:r>
                        <a:rPr lang="en-US" altLang="zh-CN" sz="1200" dirty="0">
                          <a:latin typeface="宋体" panose="02010600030101010101" pitchFamily="2" charset="-122"/>
                          <a:sym typeface="宋体" panose="02010600030101010101" pitchFamily="2" charset="-122"/>
                        </a:rPr>
                        <a:t>330</a:t>
                      </a:r>
                      <a:r>
                        <a:rPr lang="zh-CN" altLang="en-US" sz="1200" dirty="0">
                          <a:latin typeface="宋体" panose="02010600030101010101" pitchFamily="2" charset="-122"/>
                          <a:sym typeface="宋体" panose="02010600030101010101" pitchFamily="2" charset="-122"/>
                        </a:rPr>
                        <a:t>千伏环甜断面、玉门主变等</a:t>
                      </a:r>
                      <a:r>
                        <a:rPr lang="zh-CN" altLang="en-US" sz="1200" dirty="0" smtClean="0">
                          <a:latin typeface="宋体" panose="02010600030101010101" pitchFamily="2" charset="-122"/>
                          <a:sym typeface="宋体" panose="02010600030101010101" pitchFamily="2" charset="-122"/>
                        </a:rPr>
                        <a:t>纯</a:t>
                      </a:r>
                      <a:r>
                        <a:rPr lang="zh-CN" altLang="en-US" sz="1200" dirty="0">
                          <a:latin typeface="宋体" panose="02010600030101010101" pitchFamily="2" charset="-122"/>
                          <a:sym typeface="宋体" panose="02010600030101010101" pitchFamily="2" charset="-122"/>
                        </a:rPr>
                        <a:t>新能源断面</a:t>
                      </a:r>
                      <a:r>
                        <a:rPr lang="zh-CN" altLang="en-US" sz="1200" dirty="0" smtClean="0">
                          <a:latin typeface="宋体" panose="02010600030101010101" pitchFamily="2" charset="-122"/>
                          <a:sym typeface="宋体" panose="02010600030101010101" pitchFamily="2" charset="-122"/>
                        </a:rPr>
                        <a:t>受阻。</a:t>
                      </a:r>
                      <a:endParaRPr kumimoji="0" lang="zh-CN" altLang="en-US" sz="12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anchor="ctr" horzOverflow="overflow">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r h="547370">
                <a:tc>
                  <a:txBody>
                    <a:bodyPr/>
                    <a:p>
                      <a:pPr marL="0" lvl="0" algn="ctr" eaLnBrk="1" latinLnBrk="0" hangingPunct="1">
                        <a:lnSpc>
                          <a:spcPct val="100000"/>
                        </a:lnSpc>
                        <a:buNone/>
                      </a:pPr>
                      <a:r>
                        <a:rPr lang="zh-CN" altLang="en-US" sz="1400" b="1">
                          <a:solidFill>
                            <a:schemeClr val="tx1"/>
                          </a:solidFill>
                          <a:latin typeface="宋体" panose="02010600030101010101" pitchFamily="2" charset="-122"/>
                          <a:ea typeface="宋体" panose="02010600030101010101" pitchFamily="2" charset="-122"/>
                          <a:sym typeface="宋体" panose="02010600030101010101" pitchFamily="2" charset="-122"/>
                        </a:rPr>
                        <a:t>青海</a:t>
                      </a:r>
                      <a:endParaRPr lang="zh-CN" altLang="en-US" sz="1400" b="1">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anchorCtr="1">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p>
                      <a:pPr marL="0" lvl="0" indent="0" algn="ctr" eaLnBrk="1" hangingPunct="1">
                        <a:lnSpc>
                          <a:spcPct val="100000"/>
                        </a:lnSpc>
                        <a:spcBef>
                          <a:spcPct val="0"/>
                        </a:spcBef>
                        <a:buNone/>
                      </a:pPr>
                      <a:r>
                        <a:rPr lang="en-US" altLang="zh-CN" sz="1400" b="1" dirty="0" smtClean="0">
                          <a:solidFill>
                            <a:schemeClr val="tx1"/>
                          </a:solidFill>
                          <a:latin typeface="宋体" panose="02010600030101010101" pitchFamily="2" charset="-122"/>
                          <a:ea typeface="宋体" panose="02010600030101010101" pitchFamily="2" charset="-122"/>
                          <a:sym typeface="宋体" panose="02010600030101010101" pitchFamily="2" charset="-122"/>
                        </a:rPr>
                        <a:t>32586</a:t>
                      </a:r>
                      <a:endParaRPr lang="en-US" altLang="zh-CN" sz="1400" b="1" dirty="0" smtClean="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nchorCtr="1">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p>
                      <a:pPr marL="0" lvl="0" indent="0" algn="l" eaLnBrk="1" hangingPunct="1">
                        <a:lnSpc>
                          <a:spcPct val="100000"/>
                        </a:lnSpc>
                        <a:spcBef>
                          <a:spcPct val="0"/>
                        </a:spcBef>
                        <a:buNone/>
                      </a:pPr>
                      <a:r>
                        <a:rPr lang="en-US" altLang="zh-CN" sz="1200" dirty="0">
                          <a:solidFill>
                            <a:schemeClr val="tx1"/>
                          </a:solidFill>
                          <a:latin typeface="宋体" panose="02010600030101010101" pitchFamily="2" charset="-122"/>
                          <a:ea typeface="宋体" panose="02010600030101010101" pitchFamily="2" charset="-122"/>
                          <a:sym typeface="宋体" panose="02010600030101010101" pitchFamily="2" charset="-122"/>
                        </a:rPr>
                        <a:t>750</a:t>
                      </a:r>
                      <a:r>
                        <a:rPr lang="zh-CN" altLang="en-US" sz="1200" dirty="0">
                          <a:solidFill>
                            <a:schemeClr val="tx1"/>
                          </a:solidFill>
                          <a:latin typeface="宋体" panose="02010600030101010101" pitchFamily="2" charset="-122"/>
                          <a:ea typeface="宋体" panose="02010600030101010101" pitchFamily="2" charset="-122"/>
                          <a:sym typeface="宋体" panose="02010600030101010101" pitchFamily="2" charset="-122"/>
                        </a:rPr>
                        <a:t>千伏柴海</a:t>
                      </a:r>
                      <a:r>
                        <a:rPr lang="en-US" altLang="zh-CN" sz="1200" dirty="0">
                          <a:solidFill>
                            <a:schemeClr val="tx1"/>
                          </a:solidFill>
                          <a:latin typeface="宋体" panose="02010600030101010101" pitchFamily="2" charset="-122"/>
                          <a:ea typeface="宋体" panose="02010600030101010101" pitchFamily="2" charset="-122"/>
                          <a:sym typeface="宋体" panose="02010600030101010101" pitchFamily="2" charset="-122"/>
                        </a:rPr>
                        <a:t>I</a:t>
                      </a:r>
                      <a:r>
                        <a:rPr lang="zh-CN" altLang="en-US" sz="1200" dirty="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en-US" altLang="zh-CN" sz="1200" dirty="0">
                          <a:solidFill>
                            <a:schemeClr val="tx1"/>
                          </a:solidFill>
                          <a:latin typeface="宋体" panose="02010600030101010101" pitchFamily="2" charset="-122"/>
                          <a:ea typeface="宋体" panose="02010600030101010101" pitchFamily="2" charset="-122"/>
                          <a:sym typeface="宋体" panose="02010600030101010101" pitchFamily="2" charset="-122"/>
                        </a:rPr>
                        <a:t>II</a:t>
                      </a:r>
                      <a:r>
                        <a:rPr lang="zh-CN" altLang="en-US" sz="1200" dirty="0">
                          <a:solidFill>
                            <a:schemeClr val="tx1"/>
                          </a:solidFill>
                          <a:latin typeface="宋体" panose="02010600030101010101" pitchFamily="2" charset="-122"/>
                          <a:ea typeface="宋体" panose="02010600030101010101" pitchFamily="2" charset="-122"/>
                          <a:sym typeface="宋体" panose="02010600030101010101" pitchFamily="2" charset="-122"/>
                        </a:rPr>
                        <a:t>线、宁月</a:t>
                      </a:r>
                      <a:r>
                        <a:rPr lang="en-US" altLang="zh-CN" sz="1200" dirty="0">
                          <a:solidFill>
                            <a:schemeClr val="tx1"/>
                          </a:solidFill>
                          <a:latin typeface="宋体" panose="02010600030101010101" pitchFamily="2" charset="-122"/>
                          <a:ea typeface="宋体" panose="02010600030101010101" pitchFamily="2" charset="-122"/>
                          <a:sym typeface="宋体" panose="02010600030101010101" pitchFamily="2" charset="-122"/>
                        </a:rPr>
                        <a:t>II</a:t>
                      </a:r>
                      <a:r>
                        <a:rPr lang="zh-CN" altLang="en-US" sz="1200" dirty="0">
                          <a:solidFill>
                            <a:schemeClr val="tx1"/>
                          </a:solidFill>
                          <a:latin typeface="宋体" panose="02010600030101010101" pitchFamily="2" charset="-122"/>
                          <a:ea typeface="宋体" panose="02010600030101010101" pitchFamily="2" charset="-122"/>
                          <a:sym typeface="宋体" panose="02010600030101010101" pitchFamily="2" charset="-122"/>
                        </a:rPr>
                        <a:t>线、月海</a:t>
                      </a:r>
                      <a:r>
                        <a:rPr lang="en-US" altLang="zh-CN" sz="1200" dirty="0" smtClean="0">
                          <a:solidFill>
                            <a:schemeClr val="tx1"/>
                          </a:solidFill>
                          <a:latin typeface="宋体" panose="02010600030101010101" pitchFamily="2" charset="-122"/>
                          <a:ea typeface="宋体" panose="02010600030101010101" pitchFamily="2" charset="-122"/>
                          <a:sym typeface="宋体" panose="02010600030101010101" pitchFamily="2" charset="-122"/>
                        </a:rPr>
                        <a:t>I</a:t>
                      </a:r>
                      <a:r>
                        <a:rPr lang="zh-CN" altLang="en-US" sz="1200" dirty="0" smtClean="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en-US" altLang="zh-CN" sz="1200" dirty="0" smtClean="0">
                          <a:solidFill>
                            <a:schemeClr val="tx1"/>
                          </a:solidFill>
                          <a:latin typeface="宋体" panose="02010600030101010101" pitchFamily="2" charset="-122"/>
                          <a:ea typeface="宋体" panose="02010600030101010101" pitchFamily="2" charset="-122"/>
                          <a:sym typeface="宋体" panose="02010600030101010101" pitchFamily="2" charset="-122"/>
                        </a:rPr>
                        <a:t>II</a:t>
                      </a:r>
                      <a:r>
                        <a:rPr lang="zh-CN" altLang="en-US" sz="1200" dirty="0" smtClean="0">
                          <a:solidFill>
                            <a:schemeClr val="tx1"/>
                          </a:solidFill>
                          <a:latin typeface="宋体" panose="02010600030101010101" pitchFamily="2" charset="-122"/>
                          <a:ea typeface="宋体" panose="02010600030101010101" pitchFamily="2" charset="-122"/>
                          <a:sym typeface="宋体" panose="02010600030101010101" pitchFamily="2" charset="-122"/>
                        </a:rPr>
                        <a:t>线、</a:t>
                      </a:r>
                      <a:r>
                        <a:rPr lang="zh-CN" altLang="en-US" sz="1200" dirty="0">
                          <a:solidFill>
                            <a:schemeClr val="tx1"/>
                          </a:solidFill>
                          <a:latin typeface="宋体" panose="02010600030101010101" pitchFamily="2" charset="-122"/>
                          <a:sym typeface="宋体" panose="02010600030101010101" pitchFamily="2" charset="-122"/>
                        </a:rPr>
                        <a:t>宁月</a:t>
                      </a:r>
                      <a:r>
                        <a:rPr lang="en-US" altLang="zh-CN" sz="1200" dirty="0">
                          <a:solidFill>
                            <a:schemeClr val="tx1"/>
                          </a:solidFill>
                          <a:latin typeface="宋体" panose="02010600030101010101" pitchFamily="2" charset="-122"/>
                          <a:sym typeface="宋体" panose="02010600030101010101" pitchFamily="2" charset="-122"/>
                        </a:rPr>
                        <a:t>I</a:t>
                      </a:r>
                      <a:r>
                        <a:rPr lang="zh-CN" altLang="en-US" sz="1200" dirty="0">
                          <a:solidFill>
                            <a:schemeClr val="tx1"/>
                          </a:solidFill>
                          <a:latin typeface="宋体" panose="02010600030101010101" pitchFamily="2" charset="-122"/>
                          <a:sym typeface="宋体" panose="02010600030101010101" pitchFamily="2" charset="-122"/>
                        </a:rPr>
                        <a:t>线，</a:t>
                      </a:r>
                      <a:r>
                        <a:rPr lang="en-US" altLang="zh-CN" sz="1200" dirty="0">
                          <a:solidFill>
                            <a:schemeClr val="tx1"/>
                          </a:solidFill>
                          <a:latin typeface="宋体" panose="02010600030101010101" pitchFamily="2" charset="-122"/>
                          <a:sym typeface="宋体" panose="02010600030101010101" pitchFamily="2" charset="-122"/>
                        </a:rPr>
                        <a:t>750</a:t>
                      </a:r>
                      <a:r>
                        <a:rPr lang="zh-CN" altLang="en-US" sz="1200" dirty="0">
                          <a:solidFill>
                            <a:schemeClr val="tx1"/>
                          </a:solidFill>
                          <a:latin typeface="宋体" panose="02010600030101010101" pitchFamily="2" charset="-122"/>
                          <a:sym typeface="宋体" panose="02010600030101010101" pitchFamily="2" charset="-122"/>
                        </a:rPr>
                        <a:t>千伏西宁变</a:t>
                      </a:r>
                      <a:r>
                        <a:rPr lang="en-US" altLang="zh-CN" sz="1200" dirty="0">
                          <a:solidFill>
                            <a:schemeClr val="tx1"/>
                          </a:solidFill>
                          <a:latin typeface="宋体" panose="02010600030101010101" pitchFamily="2" charset="-122"/>
                          <a:sym typeface="宋体" panose="02010600030101010101" pitchFamily="2" charset="-122"/>
                        </a:rPr>
                        <a:t>I</a:t>
                      </a:r>
                      <a:r>
                        <a:rPr lang="zh-CN" altLang="en-US" sz="1200" dirty="0">
                          <a:solidFill>
                            <a:schemeClr val="tx1"/>
                          </a:solidFill>
                          <a:latin typeface="宋体" panose="02010600030101010101" pitchFamily="2" charset="-122"/>
                          <a:sym typeface="宋体" panose="02010600030101010101" pitchFamily="2" charset="-122"/>
                        </a:rPr>
                        <a:t>母、海西变</a:t>
                      </a:r>
                      <a:r>
                        <a:rPr lang="en-US" altLang="zh-CN" sz="1200" dirty="0">
                          <a:solidFill>
                            <a:schemeClr val="tx1"/>
                          </a:solidFill>
                          <a:latin typeface="宋体" panose="02010600030101010101" pitchFamily="2" charset="-122"/>
                          <a:sym typeface="宋体" panose="02010600030101010101" pitchFamily="2" charset="-122"/>
                        </a:rPr>
                        <a:t>I</a:t>
                      </a:r>
                      <a:r>
                        <a:rPr lang="zh-CN" altLang="en-US" sz="1200" dirty="0">
                          <a:solidFill>
                            <a:schemeClr val="tx1"/>
                          </a:solidFill>
                          <a:latin typeface="宋体" panose="02010600030101010101" pitchFamily="2" charset="-122"/>
                          <a:sym typeface="宋体" panose="02010600030101010101" pitchFamily="2" charset="-122"/>
                        </a:rPr>
                        <a:t>、</a:t>
                      </a:r>
                      <a:r>
                        <a:rPr lang="en-US" altLang="zh-CN" sz="1200" dirty="0">
                          <a:solidFill>
                            <a:schemeClr val="tx1"/>
                          </a:solidFill>
                          <a:latin typeface="宋体" panose="02010600030101010101" pitchFamily="2" charset="-122"/>
                          <a:sym typeface="宋体" panose="02010600030101010101" pitchFamily="2" charset="-122"/>
                        </a:rPr>
                        <a:t>II</a:t>
                      </a:r>
                      <a:r>
                        <a:rPr lang="zh-CN" altLang="en-US" sz="1200" dirty="0">
                          <a:solidFill>
                            <a:schemeClr val="tx1"/>
                          </a:solidFill>
                          <a:latin typeface="宋体" panose="02010600030101010101" pitchFamily="2" charset="-122"/>
                          <a:sym typeface="宋体" panose="02010600030101010101" pitchFamily="2" charset="-122"/>
                        </a:rPr>
                        <a:t>母、</a:t>
                      </a:r>
                      <a:r>
                        <a:rPr lang="zh-CN" altLang="en-US" sz="1200" dirty="0">
                          <a:latin typeface="宋体" panose="02010600030101010101" pitchFamily="2" charset="-122"/>
                          <a:sym typeface="宋体" panose="02010600030101010101" pitchFamily="2" charset="-122"/>
                        </a:rPr>
                        <a:t>塔拉变</a:t>
                      </a:r>
                      <a:r>
                        <a:rPr lang="en-US" altLang="zh-CN" sz="1200" dirty="0">
                          <a:latin typeface="宋体" panose="02010600030101010101" pitchFamily="2" charset="-122"/>
                          <a:sym typeface="宋体" panose="02010600030101010101" pitchFamily="2" charset="-122"/>
                        </a:rPr>
                        <a:t>#1</a:t>
                      </a:r>
                      <a:r>
                        <a:rPr lang="zh-CN" altLang="en-US" sz="1200" dirty="0">
                          <a:latin typeface="宋体" panose="02010600030101010101" pitchFamily="2" charset="-122"/>
                          <a:sym typeface="宋体" panose="02010600030101010101" pitchFamily="2" charset="-122"/>
                        </a:rPr>
                        <a:t>、</a:t>
                      </a:r>
                      <a:r>
                        <a:rPr lang="en-US" altLang="zh-CN" sz="1200" dirty="0">
                          <a:latin typeface="宋体" panose="02010600030101010101" pitchFamily="2" charset="-122"/>
                          <a:sym typeface="宋体" panose="02010600030101010101" pitchFamily="2" charset="-122"/>
                        </a:rPr>
                        <a:t>#3</a:t>
                      </a:r>
                      <a:r>
                        <a:rPr lang="zh-CN" altLang="en-US" sz="1200" dirty="0">
                          <a:latin typeface="宋体" panose="02010600030101010101" pitchFamily="2" charset="-122"/>
                          <a:sym typeface="宋体" panose="02010600030101010101" pitchFamily="2" charset="-122"/>
                        </a:rPr>
                        <a:t>主变，</a:t>
                      </a:r>
                      <a:r>
                        <a:rPr lang="en-US" altLang="zh-CN" sz="1200" dirty="0">
                          <a:solidFill>
                            <a:schemeClr val="tx1"/>
                          </a:solidFill>
                          <a:latin typeface="宋体" panose="02010600030101010101" pitchFamily="2" charset="-122"/>
                          <a:sym typeface="宋体" panose="02010600030101010101" pitchFamily="2" charset="-122"/>
                        </a:rPr>
                        <a:t>330</a:t>
                      </a:r>
                      <a:r>
                        <a:rPr lang="zh-CN" altLang="en-US" sz="1200" dirty="0">
                          <a:solidFill>
                            <a:schemeClr val="tx1"/>
                          </a:solidFill>
                          <a:latin typeface="宋体" panose="02010600030101010101" pitchFamily="2" charset="-122"/>
                          <a:sym typeface="宋体" panose="02010600030101010101" pitchFamily="2" charset="-122"/>
                        </a:rPr>
                        <a:t>千伏</a:t>
                      </a:r>
                      <a:r>
                        <a:rPr lang="zh-CN" altLang="en-US" sz="1200" dirty="0">
                          <a:latin typeface="宋体" panose="02010600030101010101" pitchFamily="2" charset="-122"/>
                          <a:sym typeface="宋体" panose="02010600030101010101" pitchFamily="2" charset="-122"/>
                        </a:rPr>
                        <a:t>花丁</a:t>
                      </a:r>
                      <a:r>
                        <a:rPr lang="en-US" altLang="zh-CN" sz="1200" dirty="0">
                          <a:latin typeface="宋体" panose="02010600030101010101" pitchFamily="2" charset="-122"/>
                          <a:sym typeface="宋体" panose="02010600030101010101" pitchFamily="2" charset="-122"/>
                        </a:rPr>
                        <a:t>I</a:t>
                      </a:r>
                      <a:r>
                        <a:rPr lang="zh-CN" altLang="en-US" sz="1200" dirty="0">
                          <a:latin typeface="宋体" panose="02010600030101010101" pitchFamily="2" charset="-122"/>
                          <a:sym typeface="宋体" panose="02010600030101010101" pitchFamily="2" charset="-122"/>
                        </a:rPr>
                        <a:t>、</a:t>
                      </a:r>
                      <a:r>
                        <a:rPr lang="en-US" altLang="zh-CN" sz="1200" dirty="0">
                          <a:latin typeface="宋体" panose="02010600030101010101" pitchFamily="2" charset="-122"/>
                          <a:sym typeface="宋体" panose="02010600030101010101" pitchFamily="2" charset="-122"/>
                        </a:rPr>
                        <a:t>II</a:t>
                      </a:r>
                      <a:r>
                        <a:rPr lang="zh-CN" altLang="en-US" sz="1200" dirty="0">
                          <a:latin typeface="宋体" panose="02010600030101010101" pitchFamily="2" charset="-122"/>
                          <a:sym typeface="宋体" panose="02010600030101010101" pitchFamily="2" charset="-122"/>
                        </a:rPr>
                        <a:t>线</a:t>
                      </a:r>
                      <a:r>
                        <a:rPr lang="zh-CN" altLang="en-US" sz="1200" dirty="0">
                          <a:solidFill>
                            <a:schemeClr val="tx1"/>
                          </a:solidFill>
                          <a:latin typeface="宋体" panose="02010600030101010101" pitchFamily="2" charset="-122"/>
                          <a:sym typeface="宋体" panose="02010600030101010101" pitchFamily="2" charset="-122"/>
                        </a:rPr>
                        <a:t>、</a:t>
                      </a:r>
                      <a:r>
                        <a:rPr lang="zh-CN" altLang="en-US" sz="1200" dirty="0">
                          <a:latin typeface="宋体" panose="02010600030101010101" pitchFamily="2" charset="-122"/>
                          <a:sym typeface="宋体" panose="02010600030101010101" pitchFamily="2" charset="-122"/>
                        </a:rPr>
                        <a:t>月康</a:t>
                      </a:r>
                      <a:r>
                        <a:rPr lang="en-US" altLang="zh-CN" sz="1200" dirty="0">
                          <a:latin typeface="宋体" panose="02010600030101010101" pitchFamily="2" charset="-122"/>
                          <a:sym typeface="宋体" panose="02010600030101010101" pitchFamily="2" charset="-122"/>
                        </a:rPr>
                        <a:t>I</a:t>
                      </a:r>
                      <a:r>
                        <a:rPr lang="zh-CN" altLang="en-US" sz="1200" dirty="0">
                          <a:latin typeface="宋体" panose="02010600030101010101" pitchFamily="2" charset="-122"/>
                          <a:sym typeface="宋体" panose="02010600030101010101" pitchFamily="2" charset="-122"/>
                        </a:rPr>
                        <a:t>、</a:t>
                      </a:r>
                      <a:r>
                        <a:rPr lang="en-US" altLang="zh-CN" sz="1200" dirty="0">
                          <a:latin typeface="宋体" panose="02010600030101010101" pitchFamily="2" charset="-122"/>
                          <a:sym typeface="宋体" panose="02010600030101010101" pitchFamily="2" charset="-122"/>
                        </a:rPr>
                        <a:t>II</a:t>
                      </a:r>
                      <a:r>
                        <a:rPr lang="zh-CN" altLang="en-US" sz="1200" dirty="0">
                          <a:latin typeface="宋体" panose="02010600030101010101" pitchFamily="2" charset="-122"/>
                          <a:sym typeface="宋体" panose="02010600030101010101" pitchFamily="2" charset="-122"/>
                        </a:rPr>
                        <a:t>线、</a:t>
                      </a:r>
                      <a:r>
                        <a:rPr lang="zh-CN" altLang="en-US" sz="1200" dirty="0">
                          <a:solidFill>
                            <a:schemeClr val="tx1"/>
                          </a:solidFill>
                          <a:latin typeface="宋体" panose="02010600030101010101" pitchFamily="2" charset="-122"/>
                          <a:sym typeface="宋体" panose="02010600030101010101" pitchFamily="2" charset="-122"/>
                        </a:rPr>
                        <a:t>加珠线等设备检修导致相关新能源送出断面限额下降以及部分纯新能源断面受限</a:t>
                      </a:r>
                      <a:r>
                        <a:rPr lang="zh-CN" altLang="en-US" sz="1200" dirty="0" smtClean="0">
                          <a:solidFill>
                            <a:schemeClr val="tx1"/>
                          </a:solidFill>
                          <a:latin typeface="宋体" panose="02010600030101010101" pitchFamily="2" charset="-122"/>
                          <a:sym typeface="宋体" panose="02010600030101010101" pitchFamily="2" charset="-122"/>
                        </a:rPr>
                        <a:t>。</a:t>
                      </a:r>
                      <a:endParaRPr lang="zh-CN" altLang="en-US" sz="1200" dirty="0" smtClean="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nchorCtr="1">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r h="387350">
                <a:tc>
                  <a:txBody>
                    <a:bodyPr/>
                    <a:p>
                      <a:pPr marL="0" lvl="0" algn="ctr" eaLnBrk="1" latinLnBrk="0" hangingPunct="1">
                        <a:lnSpc>
                          <a:spcPct val="100000"/>
                        </a:lnSpc>
                        <a:buNone/>
                      </a:pPr>
                      <a:r>
                        <a:rPr lang="zh-CN" altLang="en-US" sz="1400" b="1" dirty="0">
                          <a:solidFill>
                            <a:schemeClr val="tx1"/>
                          </a:solidFill>
                          <a:latin typeface="宋体" panose="02010600030101010101" pitchFamily="2" charset="-122"/>
                          <a:ea typeface="宋体" panose="02010600030101010101" pitchFamily="2" charset="-122"/>
                          <a:sym typeface="宋体" panose="02010600030101010101" pitchFamily="2" charset="-122"/>
                        </a:rPr>
                        <a:t>宁夏</a:t>
                      </a:r>
                      <a:endParaRPr lang="zh-CN" altLang="en-US" sz="14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p>
                      <a:pPr marL="0" lvl="0" algn="ctr" eaLnBrk="1" hangingPunct="1">
                        <a:lnSpc>
                          <a:spcPct val="100000"/>
                        </a:lnSpc>
                        <a:buNone/>
                      </a:pPr>
                      <a:r>
                        <a:rPr lang="en-US" altLang="zh-CN" sz="1400" b="1" dirty="0" smtClean="0">
                          <a:solidFill>
                            <a:schemeClr val="tx1"/>
                          </a:solidFill>
                          <a:latin typeface="宋体" panose="02010600030101010101" pitchFamily="2" charset="-122"/>
                          <a:ea typeface="宋体" panose="02010600030101010101" pitchFamily="2" charset="-122"/>
                          <a:sym typeface="宋体" panose="02010600030101010101" pitchFamily="2" charset="-122"/>
                        </a:rPr>
                        <a:t>11371</a:t>
                      </a:r>
                      <a:endParaRPr lang="en-US" altLang="zh-CN" sz="1400" b="1" dirty="0" smtClean="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p>
                      <a:pPr marL="0" marR="0" lvl="0" indent="0" algn="l" defTabSz="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1200" dirty="0" smtClean="0">
                          <a:solidFill>
                            <a:schemeClr val="tx1"/>
                          </a:solidFill>
                          <a:latin typeface="宋体" panose="02010600030101010101" pitchFamily="2" charset="-122"/>
                          <a:ea typeface="宋体" panose="02010600030101010101" pitchFamily="2" charset="-122"/>
                          <a:sym typeface="宋体" panose="02010600030101010101" pitchFamily="2" charset="-122"/>
                        </a:rPr>
                        <a:t>主要为盘清双回断面、坡中双回断面、五里坡送出断面、大侯黄侯断面、宋灵州双回断面等纯新能源断面受限。</a:t>
                      </a:r>
                      <a:endParaRPr lang="zh-CN" altLang="en-US" sz="1200" dirty="0" smtClean="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r h="640080">
                <a:tc>
                  <a:txBody>
                    <a:bodyPr/>
                    <a:p>
                      <a:pPr marL="0" lvl="0" algn="ctr" eaLnBrk="1" latinLnBrk="0" hangingPunct="1">
                        <a:lnSpc>
                          <a:spcPct val="100000"/>
                        </a:lnSpc>
                        <a:buNone/>
                      </a:pPr>
                      <a:r>
                        <a:rPr lang="zh-CN" altLang="en-US" sz="1400" b="1" dirty="0">
                          <a:solidFill>
                            <a:schemeClr val="tx1"/>
                          </a:solidFill>
                          <a:latin typeface="宋体" panose="02010600030101010101" pitchFamily="2" charset="-122"/>
                          <a:ea typeface="宋体" panose="02010600030101010101" pitchFamily="2" charset="-122"/>
                          <a:sym typeface="宋体" panose="02010600030101010101" pitchFamily="2" charset="-122"/>
                        </a:rPr>
                        <a:t>新疆</a:t>
                      </a:r>
                      <a:endParaRPr lang="zh-CN" altLang="en-US" sz="14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solidFill>
                        <a:srgbClr val="FFFFFF"/>
                      </a:solidFill>
                      <a:prstDash val="solid"/>
                      <a:miter/>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p>
                      <a:pPr marL="0" algn="ctr" eaLnBrk="1" hangingPunct="1">
                        <a:buNone/>
                      </a:pPr>
                      <a:r>
                        <a:rPr lang="en-US" altLang="zh-CN" sz="1400" b="1" i="0" u="none" strike="noStrike" dirty="0" smtClean="0">
                          <a:solidFill>
                            <a:schemeClr val="tx1"/>
                          </a:solidFill>
                          <a:latin typeface="宋体" panose="02010600030101010101" pitchFamily="2" charset="-122"/>
                        </a:rPr>
                        <a:t>402050</a:t>
                      </a:r>
                      <a:endParaRPr lang="en-US" altLang="zh-CN" sz="1400" b="1" i="0" u="none" strike="noStrike" dirty="0" smtClean="0">
                        <a:solidFill>
                          <a:schemeClr val="tx1"/>
                        </a:solidFill>
                        <a:latin typeface="宋体" panose="02010600030101010101" pitchFamily="2" charset="-122"/>
                      </a:endParaRPr>
                    </a:p>
                  </a:txBody>
                  <a:tcPr marL="9525" marR="9525" marT="9525" marB="0"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c>
                  <a:txBody>
                    <a:bodyPr/>
                    <a:p>
                      <a:pPr marL="0" lvl="0" algn="l" eaLnBrk="1" hangingPunct="1">
                        <a:lnSpc>
                          <a:spcPct val="100000"/>
                        </a:lnSpc>
                        <a:buClrTx/>
                        <a:buSzTx/>
                        <a:buNone/>
                      </a:pPr>
                      <a:r>
                        <a:rPr lang="en-US" altLang="zh-CN"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750</a:t>
                      </a:r>
                      <a:r>
                        <a:rPr lang="zh-CN" altLang="en-US"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千伏</a:t>
                      </a:r>
                      <a:r>
                        <a:rPr lang="en-US" altLang="zh-CN"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达吐</a:t>
                      </a:r>
                      <a:r>
                        <a:rPr lang="en-US" altLang="zh-CN" sz="1200" dirty="0">
                          <a:latin typeface="宋体" panose="02010600030101010101" pitchFamily="2" charset="-122"/>
                          <a:sym typeface="宋体" panose="02010600030101010101" pitchFamily="2" charset="-122"/>
                        </a:rPr>
                        <a:t>II</a:t>
                      </a:r>
                      <a:r>
                        <a:rPr lang="en-US" altLang="zh-CN"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线</a:t>
                      </a:r>
                      <a:r>
                        <a:rPr lang="zh-CN" altLang="en-US"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en-US" altLang="zh-CN" sz="1200" dirty="0" err="1" smtClean="0">
                          <a:latin typeface="宋体" panose="02010600030101010101" pitchFamily="2" charset="-122"/>
                          <a:sym typeface="宋体" panose="02010600030101010101" pitchFamily="2" charset="-122"/>
                        </a:rPr>
                        <a:t>彩芨</a:t>
                      </a:r>
                      <a:r>
                        <a:rPr lang="en-US" altLang="zh-CN" sz="1200" dirty="0">
                          <a:latin typeface="宋体" panose="02010600030101010101" pitchFamily="2" charset="-122"/>
                          <a:sym typeface="宋体" panose="02010600030101010101" pitchFamily="2" charset="-122"/>
                        </a:rPr>
                        <a:t>I</a:t>
                      </a:r>
                      <a:r>
                        <a:rPr lang="en-US" altLang="zh-CN" sz="1200" dirty="0" err="1" smtClean="0">
                          <a:latin typeface="宋体" panose="02010600030101010101" pitchFamily="2" charset="-122"/>
                          <a:sym typeface="宋体" panose="02010600030101010101" pitchFamily="2" charset="-122"/>
                        </a:rPr>
                        <a:t>线</a:t>
                      </a:r>
                      <a:r>
                        <a:rPr lang="zh-CN" altLang="en-US" sz="1200" dirty="0" err="1" smtClean="0">
                          <a:latin typeface="宋体" panose="02010600030101010101" pitchFamily="2" charset="-122"/>
                          <a:sym typeface="宋体" panose="02010600030101010101" pitchFamily="2" charset="-122"/>
                        </a:rPr>
                        <a:t>、</a:t>
                      </a:r>
                      <a:r>
                        <a:rPr lang="en-US" altLang="zh-CN" sz="1200" dirty="0" err="1" smtClean="0">
                          <a:latin typeface="宋体" panose="02010600030101010101" pitchFamily="2" charset="-122"/>
                          <a:sym typeface="宋体" panose="02010600030101010101" pitchFamily="2" charset="-122"/>
                        </a:rPr>
                        <a:t>塘芨</a:t>
                      </a:r>
                      <a:r>
                        <a:rPr lang="en-US" altLang="zh-CN" sz="1200" dirty="0">
                          <a:latin typeface="宋体" panose="02010600030101010101" pitchFamily="2" charset="-122"/>
                          <a:sym typeface="宋体" panose="02010600030101010101" pitchFamily="2" charset="-122"/>
                        </a:rPr>
                        <a:t>I</a:t>
                      </a:r>
                      <a:r>
                        <a:rPr lang="en-US" altLang="zh-CN" sz="1200" dirty="0" err="1" smtClean="0">
                          <a:latin typeface="宋体" panose="02010600030101010101" pitchFamily="2" charset="-122"/>
                          <a:sym typeface="宋体" panose="02010600030101010101" pitchFamily="2" charset="-122"/>
                        </a:rPr>
                        <a:t>线</a:t>
                      </a:r>
                      <a:r>
                        <a:rPr lang="zh-CN" altLang="en-US" sz="1200" dirty="0" err="1" smtClean="0">
                          <a:latin typeface="宋体" panose="02010600030101010101" pitchFamily="2" charset="-122"/>
                          <a:sym typeface="宋体" panose="02010600030101010101" pitchFamily="2" charset="-122"/>
                        </a:rPr>
                        <a:t>、</a:t>
                      </a:r>
                      <a:r>
                        <a:rPr lang="en-US" altLang="zh-CN"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哈敦</a:t>
                      </a:r>
                      <a:r>
                        <a:rPr lang="en-US" altLang="zh-CN" sz="1200" dirty="0">
                          <a:latin typeface="宋体" panose="02010600030101010101" pitchFamily="2" charset="-122"/>
                          <a:sym typeface="宋体" panose="02010600030101010101" pitchFamily="2" charset="-122"/>
                        </a:rPr>
                        <a:t>I</a:t>
                      </a:r>
                      <a:r>
                        <a:rPr lang="en-US" altLang="zh-CN"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线</a:t>
                      </a:r>
                      <a:r>
                        <a:rPr lang="zh-CN" altLang="en-US"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en-US" altLang="zh-CN"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220</a:t>
                      </a:r>
                      <a:r>
                        <a:rPr lang="zh-CN" altLang="en-US"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千伏</a:t>
                      </a:r>
                      <a:r>
                        <a:rPr lang="en-US" altLang="zh-CN"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哈石线</a:t>
                      </a:r>
                      <a:r>
                        <a:rPr lang="zh-CN" altLang="en-US"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en-US" altLang="zh-CN"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奎崇</a:t>
                      </a:r>
                      <a:r>
                        <a:rPr lang="en-US" altLang="zh-CN" sz="1200" dirty="0">
                          <a:latin typeface="宋体" panose="02010600030101010101" pitchFamily="2" charset="-122"/>
                          <a:sym typeface="宋体" panose="02010600030101010101" pitchFamily="2" charset="-122"/>
                        </a:rPr>
                        <a:t>I</a:t>
                      </a:r>
                      <a:r>
                        <a:rPr lang="en-US" altLang="zh-CN"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线</a:t>
                      </a:r>
                      <a:r>
                        <a:rPr lang="zh-CN" altLang="en-US"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a:t>
                      </a:r>
                      <a:r>
                        <a:rPr lang="en-US" altLang="zh-CN"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徐棉线</a:t>
                      </a:r>
                      <a:r>
                        <a:rPr lang="zh-CN" altLang="en-US"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等</a:t>
                      </a:r>
                      <a:r>
                        <a:rPr lang="en-US" altLang="zh-CN" sz="1200" dirty="0" err="1" smtClean="0">
                          <a:latin typeface="宋体" panose="02010600030101010101" pitchFamily="2" charset="-122"/>
                          <a:sym typeface="宋体" panose="02010600030101010101" pitchFamily="2" charset="-122"/>
                        </a:rPr>
                        <a:t>疆内设备等检修</a:t>
                      </a:r>
                      <a:r>
                        <a:rPr lang="zh-CN" altLang="en-US" sz="1200" dirty="0" err="1" smtClean="0">
                          <a:latin typeface="宋体" panose="02010600030101010101" pitchFamily="2" charset="-122"/>
                          <a:sym typeface="宋体" panose="02010600030101010101" pitchFamily="2" charset="-122"/>
                        </a:rPr>
                        <a:t>非停</a:t>
                      </a:r>
                      <a:r>
                        <a:rPr lang="en-US" altLang="zh-CN" sz="1200" dirty="0" err="1" smtClean="0">
                          <a:latin typeface="宋体" panose="02010600030101010101" pitchFamily="2" charset="-122"/>
                          <a:sym typeface="宋体" panose="02010600030101010101" pitchFamily="2" charset="-122"/>
                        </a:rPr>
                        <a:t>导致疆内断面限额下降</a:t>
                      </a:r>
                      <a:r>
                        <a:rPr lang="en-US" altLang="zh-CN" sz="1200" dirty="0" smtClean="0">
                          <a:latin typeface="宋体" panose="02010600030101010101" pitchFamily="2" charset="-122"/>
                          <a:sym typeface="宋体" panose="02010600030101010101" pitchFamily="2" charset="-122"/>
                        </a:rPr>
                        <a:t>，</a:t>
                      </a:r>
                      <a:r>
                        <a:rPr lang="en-US" altLang="zh-CN"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天中相关检修导致天山联变输送功率下降</a:t>
                      </a:r>
                      <a:r>
                        <a:rPr lang="zh-CN" altLang="en-US" sz="1200" dirty="0" smtClean="0">
                          <a:solidFill>
                            <a:schemeClr val="tx1"/>
                          </a:solidFill>
                          <a:latin typeface="宋体" panose="02010600030101010101" pitchFamily="2" charset="-122"/>
                          <a:ea typeface="宋体" panose="02010600030101010101" pitchFamily="2" charset="-122"/>
                          <a:sym typeface="宋体" panose="02010600030101010101" pitchFamily="2" charset="-122"/>
                        </a:rPr>
                        <a:t>，天中配套、哈石+哈岭+哈光断面、塘望线、十三间房主变、龙湾主变、塘黄双线等</a:t>
                      </a:r>
                      <a:r>
                        <a:rPr lang="en-US" altLang="zh-CN"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纯新能源断面</a:t>
                      </a:r>
                      <a:r>
                        <a:rPr lang="zh-CN" altLang="en-US" sz="1200" dirty="0" err="1" smtClean="0">
                          <a:solidFill>
                            <a:schemeClr val="tx1"/>
                          </a:solidFill>
                          <a:latin typeface="宋体" panose="02010600030101010101" pitchFamily="2" charset="-122"/>
                          <a:ea typeface="宋体" panose="02010600030101010101" pitchFamily="2" charset="-122"/>
                          <a:sym typeface="宋体" panose="02010600030101010101" pitchFamily="2" charset="-122"/>
                        </a:rPr>
                        <a:t>受限</a:t>
                      </a:r>
                      <a:r>
                        <a:rPr lang="en-US" altLang="zh-CN" sz="1200" dirty="0" smtClean="0">
                          <a:solidFill>
                            <a:schemeClr val="tx1"/>
                          </a:solidFill>
                          <a:latin typeface="宋体" panose="02010600030101010101" pitchFamily="2" charset="-122"/>
                          <a:ea typeface="宋体" panose="02010600030101010101" pitchFamily="2" charset="-122"/>
                          <a:sym typeface="宋体" panose="02010600030101010101" pitchFamily="2" charset="-122"/>
                        </a:rPr>
                        <a:t>。</a:t>
                      </a:r>
                      <a:endParaRPr lang="en-US" altLang="zh-CN" sz="1200" dirty="0" smtClean="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miter/>
                      <a:headEnd type="none" w="med" len="med"/>
                      <a:tailEnd type="none" w="med" len="med"/>
                    </a:lnL>
                    <a:lnR w="12700" cap="flat" cmpd="sng">
                      <a:solidFill>
                        <a:srgbClr val="FFFFFF"/>
                      </a:solidFill>
                      <a:prstDash val="solid"/>
                      <a:miter/>
                      <a:headEnd type="none" w="med" len="med"/>
                      <a:tailEnd type="none" w="med" len="med"/>
                    </a:lnR>
                    <a:lnT w="12700" cap="flat" cmpd="sng" algn="ctr">
                      <a:solidFill>
                        <a:srgbClr val="FFFFFF"/>
                      </a:solidFill>
                      <a:prstDash val="solid"/>
                      <a:miter lim="800000"/>
                      <a:headEnd type="none" w="med" len="med"/>
                      <a:tailEnd type="none" w="med" len="med"/>
                    </a:lnT>
                    <a:lnB w="12700" cap="flat" cmpd="sng">
                      <a:solidFill>
                        <a:srgbClr val="FFFFFF"/>
                      </a:solidFill>
                      <a:prstDash val="solid"/>
                      <a:miter/>
                      <a:headEnd type="none" w="med" len="med"/>
                      <a:tailEnd type="none" w="med" len="med"/>
                    </a:lnB>
                    <a:lnTlToBr>
                      <a:noFill/>
                    </a:lnTlToBr>
                    <a:lnBlToTr>
                      <a:noFill/>
                    </a:lnBlToTr>
                    <a:solidFill>
                      <a:srgbClr val="E9ECF4">
                        <a:alpha val="100000"/>
                      </a:srgbClr>
                    </a:solidFill>
                  </a:tcPr>
                </a:tc>
              </a:tr>
            </a:tbl>
          </a:graphicData>
        </a:graphic>
      </p:graphicFrame>
      <p:sp>
        <p:nvSpPr>
          <p:cNvPr id="45097" name="Text Box 215"/>
          <p:cNvSpPr/>
          <p:nvPr/>
        </p:nvSpPr>
        <p:spPr>
          <a:xfrm>
            <a:off x="647700" y="1708150"/>
            <a:ext cx="10812780" cy="1337945"/>
          </a:xfrm>
          <a:prstGeom prst="rect">
            <a:avLst/>
          </a:prstGeom>
          <a:noFill/>
          <a:ln w="9525">
            <a:noFill/>
          </a:ln>
        </p:spPr>
        <p:txBody>
          <a:bodyPr wrap="square" anchor="t">
            <a:spAutoFit/>
          </a:bodyPr>
          <a:lstStyle/>
          <a:p>
            <a:pPr algn="just">
              <a:lnSpc>
                <a:spcPct val="150000"/>
              </a:lnSpc>
            </a:pPr>
            <a:r>
              <a:rPr lang="en-US" altLang="zh-CN" sz="18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a:t>
            </a:r>
            <a:r>
              <a:rPr lang="en-US" altLang="zh-CN" sz="18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  </a:t>
            </a:r>
            <a:r>
              <a:rPr lang="en-US" sz="18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2019</a:t>
            </a:r>
            <a:r>
              <a:rPr lang="zh-CN" altLang="en-US" sz="18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年，全网因断面导致新能源弃电</a:t>
            </a:r>
            <a:r>
              <a:rPr lang="en-US" altLang="zh-CN"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50.75</a:t>
            </a:r>
            <a:r>
              <a:rPr lang="zh-CN" alt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sz="18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，主要原因为计划检修导致的断面输送限额下降以及部分纯新能源送出断面，</a:t>
            </a:r>
            <a:r>
              <a:rPr lang="zh-CN" altLang="en-US" sz="1800" dirty="0" smtClean="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其中陕西责任电量为</a:t>
            </a:r>
            <a:r>
              <a:rPr lang="en-US" altLang="zh-CN"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a:t>
            </a:r>
            <a:r>
              <a:rPr 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.45</a:t>
            </a:r>
            <a:r>
              <a:rPr lang="zh-CN" altLang="en-US"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sz="18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，甘肃为</a:t>
            </a:r>
            <a:r>
              <a:rPr lang="en-US" altLang="zh-CN"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4</a:t>
            </a:r>
            <a:r>
              <a:rPr 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.70</a:t>
            </a:r>
            <a:r>
              <a:rPr lang="zh-CN" alt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sz="18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，青海为</a:t>
            </a:r>
            <a:r>
              <a:rPr lang="en-US" altLang="zh-CN"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3.26</a:t>
            </a:r>
            <a:r>
              <a:rPr lang="zh-CN" alt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sz="18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，宁夏</a:t>
            </a:r>
            <a:r>
              <a:rPr 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1.14</a:t>
            </a:r>
            <a:r>
              <a:rPr lang="zh-CN" alt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sz="18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，新疆为</a:t>
            </a:r>
            <a:r>
              <a:rPr lang="en-US" altLang="zh-CN"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40.20</a:t>
            </a:r>
            <a:r>
              <a:rPr lang="zh-CN" altLang="en-US" sz="18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sz="1800" dirty="0">
                <a:latin typeface="微软雅黑" panose="020B0503020204020204" pitchFamily="2" charset="-122"/>
                <a:ea typeface="微软雅黑" panose="020B0503020204020204" pitchFamily="2" charset="-122"/>
                <a:sym typeface="微软雅黑" panose="020B0503020204020204" pitchFamily="2" charset="-122"/>
              </a:rPr>
              <a:t>。</a:t>
            </a:r>
            <a:endParaRPr lang="zh-CN" altLang="en-US" sz="1800"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5098" name="TextBox 7"/>
          <p:cNvSpPr/>
          <p:nvPr/>
        </p:nvSpPr>
        <p:spPr>
          <a:xfrm>
            <a:off x="9896475" y="2855913"/>
            <a:ext cx="1708150" cy="336550"/>
          </a:xfrm>
          <a:prstGeom prst="rect">
            <a:avLst/>
          </a:prstGeom>
          <a:noFill/>
          <a:ln w="9525">
            <a:noFill/>
          </a:ln>
        </p:spPr>
        <p:txBody>
          <a:bodyPr wrap="square" anchor="t">
            <a:spAutoFit/>
          </a:bodyPr>
          <a:lstStyle/>
          <a:p>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5099" name="Rectangle 3"/>
          <p:cNvSpPr/>
          <p:nvPr/>
        </p:nvSpPr>
        <p:spPr>
          <a:xfrm>
            <a:off x="0" y="785813"/>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（三）新能源受阻责任分析</a:t>
            </a:r>
            <a:r>
              <a:rPr lang="en-US" altLang="zh-CN"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a:t>
            </a: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断面受限</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rPr>
            </a:fld>
            <a:endPar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endParaRPr>
          </a:p>
        </p:txBody>
      </p:sp>
      <p:graphicFrame>
        <p:nvGraphicFramePr>
          <p:cNvPr id="43011" name="表格 43010"/>
          <p:cNvGraphicFramePr/>
          <p:nvPr/>
        </p:nvGraphicFramePr>
        <p:xfrm>
          <a:off x="782638" y="3541713"/>
          <a:ext cx="10655300" cy="2618740"/>
        </p:xfrm>
        <a:graphic>
          <a:graphicData uri="http://schemas.openxmlformats.org/drawingml/2006/table">
            <a:tbl>
              <a:tblPr/>
              <a:tblGrid>
                <a:gridCol w="1776413"/>
                <a:gridCol w="1774825"/>
                <a:gridCol w="1776095"/>
                <a:gridCol w="1776730"/>
                <a:gridCol w="1774825"/>
                <a:gridCol w="1776412"/>
              </a:tblGrid>
              <a:tr h="301625">
                <a:tc row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r>
                        <a:rPr lang="zh-CN" altLang="en-US" sz="1600" b="1" dirty="0">
                          <a:solidFill>
                            <a:srgbClr val="000000"/>
                          </a:solidFill>
                          <a:latin typeface="宋体" panose="02010600030101010101" pitchFamily="2" charset="-122"/>
                          <a:ea typeface="宋体" panose="02010600030101010101" pitchFamily="2" charset="-122"/>
                          <a:sym typeface="宋体" panose="02010600030101010101" pitchFamily="2" charset="-122"/>
                        </a:rPr>
                        <a:t>省份</a:t>
                      </a:r>
                      <a:endParaRPr lang="zh-CN" altLang="en-US" sz="1600" b="1" dirty="0">
                        <a:solidFill>
                          <a:srgbClr val="000000"/>
                        </a:solidFill>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anchorCtr="1">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20000"/>
                        </a:spcBef>
                        <a:spcAft>
                          <a:spcPct val="0"/>
                        </a:spcAft>
                        <a:buFont typeface="Arial" panose="020B0604020202020204" pitchFamily="34" charset="0"/>
                        <a:buNone/>
                      </a:pPr>
                      <a:r>
                        <a:rPr lang="zh-CN" altLang="en-US" sz="1600" b="1">
                          <a:solidFill>
                            <a:srgbClr val="000000"/>
                          </a:solidFill>
                          <a:latin typeface="宋体" panose="02010600030101010101" pitchFamily="2" charset="-122"/>
                          <a:ea typeface="宋体" panose="02010600030101010101" pitchFamily="2" charset="-122"/>
                          <a:sym typeface="宋体" panose="02010600030101010101" pitchFamily="2" charset="-122"/>
                        </a:rPr>
                        <a:t>计划检修</a:t>
                      </a:r>
                      <a:endParaRPr lang="zh-CN" altLang="en-US" sz="1600" b="1">
                        <a:solidFill>
                          <a:srgbClr val="000000"/>
                        </a:solidFill>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anchorCtr="1">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hMerge="1">
                  <a:tcPr>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tcPr>
                </a:tc>
                <a:tc row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r>
                        <a:rPr lang="zh-CN" altLang="en-US" sz="1600" b="1">
                          <a:solidFill>
                            <a:srgbClr val="000000"/>
                          </a:solidFill>
                          <a:latin typeface="宋体" panose="02010600030101010101" pitchFamily="2" charset="-122"/>
                          <a:ea typeface="宋体" panose="02010600030101010101" pitchFamily="2" charset="-122"/>
                          <a:sym typeface="宋体" panose="02010600030101010101" pitchFamily="2" charset="-122"/>
                        </a:rPr>
                        <a:t>故障及非停</a:t>
                      </a:r>
                      <a:endParaRPr lang="zh-CN" altLang="en-US" sz="1600" b="1">
                        <a:solidFill>
                          <a:srgbClr val="000000"/>
                        </a:solidFill>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anchorCtr="1">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row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r>
                        <a:rPr lang="zh-CN" altLang="en-US" sz="1600" b="1">
                          <a:solidFill>
                            <a:srgbClr val="000000"/>
                          </a:solidFill>
                          <a:latin typeface="宋体" panose="02010600030101010101" pitchFamily="2" charset="-122"/>
                          <a:ea typeface="宋体" panose="02010600030101010101" pitchFamily="2" charset="-122"/>
                          <a:sym typeface="宋体" panose="02010600030101010101" pitchFamily="2" charset="-122"/>
                        </a:rPr>
                        <a:t>新设备启动</a:t>
                      </a:r>
                      <a:endParaRPr lang="zh-CN" altLang="en-US" sz="1600" b="1">
                        <a:solidFill>
                          <a:srgbClr val="000000"/>
                        </a:solidFill>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anchorCtr="1">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c row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0"/>
                        </a:spcBef>
                        <a:spcAft>
                          <a:spcPct val="0"/>
                        </a:spcAft>
                        <a:buFont typeface="Arial" panose="020B0604020202020204" pitchFamily="34" charset="0"/>
                        <a:buNone/>
                      </a:pPr>
                      <a:r>
                        <a:rPr lang="zh-CN" altLang="en-US" sz="1600" b="1">
                          <a:solidFill>
                            <a:srgbClr val="000000"/>
                          </a:solidFill>
                          <a:latin typeface="宋体" panose="02010600030101010101" pitchFamily="2" charset="-122"/>
                          <a:ea typeface="宋体" panose="02010600030101010101" pitchFamily="2" charset="-122"/>
                          <a:sym typeface="宋体" panose="02010600030101010101" pitchFamily="2" charset="-122"/>
                        </a:rPr>
                        <a:t>合计</a:t>
                      </a:r>
                      <a:endParaRPr lang="zh-CN" altLang="en-US" sz="1600" b="1">
                        <a:solidFill>
                          <a:srgbClr val="000000"/>
                        </a:solidFill>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anchorCtr="1">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4F81BD">
                        <a:alpha val="100000"/>
                      </a:srgbClr>
                    </a:solidFill>
                  </a:tcPr>
                </a:tc>
              </a:tr>
              <a:tr h="289560">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20000"/>
                        </a:spcBef>
                        <a:spcAft>
                          <a:spcPct val="0"/>
                        </a:spcAft>
                        <a:buFont typeface="Arial" panose="020B0604020202020204" pitchFamily="34" charset="0"/>
                        <a:buNone/>
                      </a:pPr>
                      <a:r>
                        <a:rPr lang="zh-CN" altLang="en-US" sz="1600" b="1">
                          <a:solidFill>
                            <a:srgbClr val="000000"/>
                          </a:solidFill>
                          <a:latin typeface="宋体" panose="02010600030101010101" pitchFamily="2" charset="-122"/>
                          <a:ea typeface="宋体" panose="02010600030101010101" pitchFamily="2" charset="-122"/>
                          <a:sym typeface="宋体" panose="02010600030101010101" pitchFamily="2" charset="-122"/>
                        </a:rPr>
                        <a:t>正常工期</a:t>
                      </a:r>
                      <a:endParaRPr lang="zh-CN" altLang="en-US" sz="1600" b="1">
                        <a:solidFill>
                          <a:srgbClr val="000000"/>
                        </a:solidFill>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anchorCtr="1">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base" latinLnBrk="0" hangingPunct="1">
                        <a:lnSpc>
                          <a:spcPct val="100000"/>
                        </a:lnSpc>
                        <a:spcBef>
                          <a:spcPct val="20000"/>
                        </a:spcBef>
                        <a:spcAft>
                          <a:spcPct val="0"/>
                        </a:spcAft>
                        <a:buFont typeface="Arial" panose="020B0604020202020204" pitchFamily="34" charset="0"/>
                        <a:buNone/>
                      </a:pPr>
                      <a:r>
                        <a:rPr lang="zh-CN" altLang="en-US" sz="1600" b="1">
                          <a:solidFill>
                            <a:srgbClr val="000000"/>
                          </a:solidFill>
                          <a:latin typeface="宋体" panose="02010600030101010101" pitchFamily="2" charset="-122"/>
                          <a:ea typeface="宋体" panose="02010600030101010101" pitchFamily="2" charset="-122"/>
                          <a:sym typeface="宋体" panose="02010600030101010101" pitchFamily="2" charset="-122"/>
                        </a:rPr>
                        <a:t>工作延期</a:t>
                      </a:r>
                      <a:endParaRPr lang="zh-CN" altLang="en-US" sz="1600" b="1">
                        <a:solidFill>
                          <a:srgbClr val="000000"/>
                        </a:solidFill>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anchorCtr="1">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c vMerge="1">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B w="12700" cap="flat" cmpd="sng">
                      <a:solidFill>
                        <a:srgbClr val="FFFFFF"/>
                      </a:solidFill>
                      <a:prstDash val="solid"/>
                      <a:headEnd type="none" w="med" len="med"/>
                      <a:tailEnd type="none" w="med" len="med"/>
                    </a:lnB>
                  </a:tcPr>
                </a:tc>
              </a:tr>
              <a:tr h="334962">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Font typeface="Arial" panose="020B0604020202020204" pitchFamily="34" charset="0"/>
                        <a:buNone/>
                      </a:pPr>
                      <a:r>
                        <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rPr>
                        <a:t>陕西</a:t>
                      </a:r>
                      <a:endPar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anchorCtr="1">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Font typeface="Arial" panose="020B0604020202020204" pitchFamily="34" charset="0"/>
                        <a:buNone/>
                      </a:pPr>
                      <a:r>
                        <a:rPr lang="en-US" altLang="zh-CN" sz="1600" b="1" dirty="0" smtClean="0">
                          <a:solidFill>
                            <a:schemeClr val="tx1"/>
                          </a:solidFill>
                          <a:latin typeface="宋体" panose="02010600030101010101" pitchFamily="2" charset="-122"/>
                          <a:ea typeface="宋体" panose="02010600030101010101" pitchFamily="2" charset="-122"/>
                          <a:sym typeface="宋体" panose="02010600030101010101" pitchFamily="2" charset="-122"/>
                        </a:rPr>
                        <a:t>1279</a:t>
                      </a:r>
                      <a:endParaRPr lang="en-US" altLang="zh-CN" sz="1600" b="1" dirty="0" smtClean="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Font typeface="Arial" panose="020B0604020202020204" pitchFamily="34" charset="0"/>
                        <a:buNone/>
                      </a:pPr>
                      <a:r>
                        <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rPr>
                        <a:t>0</a:t>
                      </a:r>
                      <a:endPar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Font typeface="Arial" panose="020B0604020202020204" pitchFamily="34" charset="0"/>
                        <a:buNone/>
                      </a:pPr>
                      <a:r>
                        <a:rPr lang="en-US" altLang="zh-CN" sz="1600" b="1" dirty="0" smtClean="0">
                          <a:solidFill>
                            <a:schemeClr val="tx1"/>
                          </a:solidFill>
                          <a:latin typeface="宋体" panose="02010600030101010101" pitchFamily="2" charset="-122"/>
                          <a:ea typeface="宋体" panose="02010600030101010101" pitchFamily="2" charset="-122"/>
                          <a:sym typeface="宋体" panose="02010600030101010101" pitchFamily="2" charset="-122"/>
                        </a:rPr>
                        <a:t>505</a:t>
                      </a:r>
                      <a:endParaRPr lang="en-US" altLang="zh-CN" sz="1600" b="1" dirty="0" smtClean="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Font typeface="Arial" panose="020B0604020202020204" pitchFamily="34" charset="0"/>
                        <a:buNone/>
                      </a:pPr>
                      <a:r>
                        <a:rPr lang="en-US" altLang="zh-CN" sz="1600" b="1" dirty="0" smtClean="0">
                          <a:solidFill>
                            <a:schemeClr val="tx1"/>
                          </a:solidFill>
                          <a:latin typeface="宋体" panose="02010600030101010101" pitchFamily="2" charset="-122"/>
                          <a:ea typeface="宋体" panose="02010600030101010101" pitchFamily="2" charset="-122"/>
                          <a:sym typeface="宋体" panose="02010600030101010101" pitchFamily="2" charset="-122"/>
                        </a:rPr>
                        <a:t>475</a:t>
                      </a:r>
                      <a:endParaRPr lang="en-US" altLang="zh-CN" sz="1600" b="1" dirty="0" smtClean="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Font typeface="Arial" panose="020B0604020202020204" pitchFamily="34" charset="0"/>
                        <a:buNone/>
                      </a:pPr>
                      <a:r>
                        <a:rPr lang="en-US" altLang="zh-CN" sz="1600" b="1" dirty="0" smtClean="0">
                          <a:solidFill>
                            <a:schemeClr val="tx1"/>
                          </a:solidFill>
                          <a:latin typeface="宋体" panose="02010600030101010101" pitchFamily="2" charset="-122"/>
                          <a:ea typeface="宋体" panose="02010600030101010101" pitchFamily="2" charset="-122"/>
                          <a:sym typeface="宋体" panose="02010600030101010101" pitchFamily="2" charset="-122"/>
                        </a:rPr>
                        <a:t>2259</a:t>
                      </a:r>
                      <a:endParaRPr lang="en-US" altLang="zh-CN" sz="1600" b="1" dirty="0" smtClean="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r>
              <a:tr h="334963">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Font typeface="Arial" panose="020B0604020202020204" pitchFamily="34" charset="0"/>
                        <a:buNone/>
                      </a:pPr>
                      <a:r>
                        <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rPr>
                        <a:t>甘肃</a:t>
                      </a:r>
                      <a:endPar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anchorCtr="1">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30906</a:t>
                      </a:r>
                      <a:endPar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anchor="ctr" horzOverflow="overflow">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0</a:t>
                      </a:r>
                      <a:endPar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anchor="ctr" horzOverflow="overflow">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1349</a:t>
                      </a:r>
                      <a:endPar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anchor="ctr" horzOverflow="overflow">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312</a:t>
                      </a:r>
                      <a:endPar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anchor="ctr" horzOverflow="overflow">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342900" algn="ctr" defTabSz="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32567</a:t>
                      </a:r>
                      <a:endParaRPr kumimoji="0" lang="en-US" altLang="zh-CN" sz="16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anchor="ctr" horzOverflow="overflow">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r h="334962">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fontAlgn="base" latinLnBrk="0">
                        <a:lnSpc>
                          <a:spcPct val="100000"/>
                        </a:lnSpc>
                        <a:spcBef>
                          <a:spcPct val="20000"/>
                        </a:spcBef>
                        <a:buFont typeface="Arial" panose="020B0604020202020204" pitchFamily="34" charset="0"/>
                        <a:buNone/>
                      </a:pPr>
                      <a:r>
                        <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rPr>
                        <a:t>青海</a:t>
                      </a:r>
                      <a:endPar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anchorCtr="1">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Font typeface="Arial" panose="020B0604020202020204" pitchFamily="34" charset="0"/>
                        <a:buNone/>
                      </a:pPr>
                      <a:r>
                        <a:rPr lang="en-US" altLang="zh-CN" sz="1600" b="1" dirty="0" smtClean="0">
                          <a:solidFill>
                            <a:schemeClr val="tx1"/>
                          </a:solidFill>
                          <a:latin typeface="宋体" panose="02010600030101010101" pitchFamily="2" charset="-122"/>
                          <a:ea typeface="宋体" panose="02010600030101010101" pitchFamily="2" charset="-122"/>
                          <a:sym typeface="宋体" panose="02010600030101010101" pitchFamily="2" charset="-122"/>
                        </a:rPr>
                        <a:t>28813</a:t>
                      </a:r>
                      <a:endParaRPr lang="en-US" altLang="zh-CN" sz="1600" b="1" dirty="0" smtClean="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Font typeface="Arial" panose="020B0604020202020204" pitchFamily="34" charset="0"/>
                        <a:buNone/>
                      </a:pPr>
                      <a:r>
                        <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rPr>
                        <a:t>1530</a:t>
                      </a:r>
                      <a:endPar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Font typeface="Arial" panose="020B0604020202020204" pitchFamily="34" charset="0"/>
                        <a:buNone/>
                      </a:pPr>
                      <a:r>
                        <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rPr>
                        <a:t>495</a:t>
                      </a:r>
                      <a:endPar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Font typeface="Arial" panose="020B0604020202020204" pitchFamily="34" charset="0"/>
                        <a:buNone/>
                      </a:pPr>
                      <a:r>
                        <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rPr>
                        <a:t>504</a:t>
                      </a:r>
                      <a:endPar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hangingPunct="0">
                        <a:lnSpc>
                          <a:spcPct val="100000"/>
                        </a:lnSpc>
                        <a:spcBef>
                          <a:spcPct val="20000"/>
                        </a:spcBef>
                        <a:buFont typeface="Arial" panose="020B0604020202020204" pitchFamily="34" charset="0"/>
                        <a:buNone/>
                      </a:pPr>
                      <a:r>
                        <a:rPr lang="en-US" altLang="zh-CN" sz="1600" b="1" dirty="0">
                          <a:solidFill>
                            <a:schemeClr val="tx1"/>
                          </a:solidFill>
                          <a:latin typeface="宋体" panose="02010600030101010101" pitchFamily="2" charset="-122"/>
                          <a:sym typeface="宋体" panose="02010600030101010101" pitchFamily="2" charset="-122"/>
                        </a:rPr>
                        <a:t>31342</a:t>
                      </a:r>
                      <a:endParaRPr lang="en-US" altLang="zh-CN" sz="1600" b="1" dirty="0">
                        <a:solidFill>
                          <a:schemeClr val="tx1"/>
                        </a:solidFill>
                        <a:latin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alpha val="100000"/>
                      </a:srgbClr>
                    </a:solidFill>
                  </a:tcPr>
                </a:tc>
              </a:tr>
              <a:tr h="3365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fontAlgn="base" latinLnBrk="0">
                        <a:lnSpc>
                          <a:spcPct val="100000"/>
                        </a:lnSpc>
                        <a:spcBef>
                          <a:spcPct val="20000"/>
                        </a:spcBef>
                        <a:buFont typeface="Arial" panose="020B0604020202020204" pitchFamily="34" charset="0"/>
                        <a:buNone/>
                      </a:pPr>
                      <a:r>
                        <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rPr>
                        <a:t>宁夏</a:t>
                      </a:r>
                      <a:endPar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anchorCtr="1">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Font typeface="Arial" panose="020B0604020202020204" pitchFamily="34" charset="0"/>
                        <a:buNone/>
                      </a:pPr>
                      <a:r>
                        <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rPr>
                        <a:t>33</a:t>
                      </a:r>
                      <a:endPar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Font typeface="Arial" panose="020B0604020202020204" pitchFamily="34" charset="0"/>
                        <a:buNone/>
                      </a:pPr>
                      <a:r>
                        <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rPr>
                        <a:t>0</a:t>
                      </a:r>
                      <a:endPar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Font typeface="Arial" panose="020B0604020202020204" pitchFamily="34" charset="0"/>
                        <a:buNone/>
                      </a:pPr>
                      <a:r>
                        <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rPr>
                        <a:t>0</a:t>
                      </a:r>
                      <a:endPar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Font typeface="Arial" panose="020B0604020202020204" pitchFamily="34" charset="0"/>
                        <a:buNone/>
                      </a:pPr>
                      <a:r>
                        <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rPr>
                        <a:t>600</a:t>
                      </a:r>
                      <a:endPar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hangingPunct="0">
                        <a:lnSpc>
                          <a:spcPct val="100000"/>
                        </a:lnSpc>
                        <a:spcBef>
                          <a:spcPct val="20000"/>
                        </a:spcBef>
                        <a:buFont typeface="Arial" panose="020B0604020202020204" pitchFamily="34" charset="0"/>
                        <a:buNone/>
                      </a:pPr>
                      <a:r>
                        <a:rPr lang="en-US" altLang="zh-CN" sz="1600" b="1" dirty="0">
                          <a:solidFill>
                            <a:schemeClr val="tx1"/>
                          </a:solidFill>
                          <a:latin typeface="宋体" panose="02010600030101010101" pitchFamily="2" charset="-122"/>
                          <a:sym typeface="宋体" panose="02010600030101010101" pitchFamily="2" charset="-122"/>
                        </a:rPr>
                        <a:t>633</a:t>
                      </a:r>
                      <a:endParaRPr lang="en-US" altLang="zh-CN" sz="1600" b="1" dirty="0">
                        <a:solidFill>
                          <a:schemeClr val="tx1"/>
                        </a:solidFill>
                        <a:latin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r h="3365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fontAlgn="base" latinLnBrk="0">
                        <a:lnSpc>
                          <a:spcPct val="100000"/>
                        </a:lnSpc>
                        <a:spcBef>
                          <a:spcPct val="20000"/>
                        </a:spcBef>
                        <a:buFont typeface="Arial" panose="020B0604020202020204" pitchFamily="34" charset="0"/>
                        <a:buNone/>
                      </a:pPr>
                      <a:r>
                        <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rPr>
                        <a:t>新疆</a:t>
                      </a:r>
                      <a:endParaRPr lang="en-US" altLang="zh-CN" sz="1600" b="1" dirty="0">
                        <a:solidFill>
                          <a:schemeClr val="tx1"/>
                        </a:solidFill>
                        <a:latin typeface="宋体" panose="02010600030101010101" pitchFamily="2" charset="-122"/>
                        <a:ea typeface="宋体" panose="02010600030101010101" pitchFamily="2" charset="-122"/>
                        <a:sym typeface="宋体" panose="02010600030101010101" pitchFamily="2" charset="-122"/>
                      </a:endParaRPr>
                    </a:p>
                  </a:txBody>
                  <a:tcPr marL="12700" marR="12700" marT="12700" anchor="ctr" anchorCtr="1">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ClrTx/>
                        <a:buSzTx/>
                        <a:buNone/>
                      </a:pPr>
                      <a:r>
                        <a:rPr lang="en-US" altLang="zh-CN" sz="1600" b="1" smtClean="0">
                          <a:ln>
                            <a:noFill/>
                          </a:ln>
                          <a:solidFill>
                            <a:schemeClr val="tx1"/>
                          </a:solidFill>
                          <a:effectLst/>
                          <a:latin typeface="宋体" panose="02010600030101010101" pitchFamily="2" charset="-122"/>
                        </a:rPr>
                        <a:t>63848</a:t>
                      </a:r>
                      <a:endParaRPr lang="en-US" altLang="zh-CN" sz="1600" b="1" smtClean="0">
                        <a:ln>
                          <a:noFill/>
                        </a:ln>
                        <a:solidFill>
                          <a:schemeClr val="tx1"/>
                        </a:solidFill>
                        <a:effectLst/>
                        <a:latin typeface="宋体" panose="02010600030101010101" pitchFamily="2" charset="-122"/>
                      </a:endParaRPr>
                    </a:p>
                  </a:txBody>
                  <a:tcPr marL="12700" marR="12700" marT="12700" anchor="b">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ClrTx/>
                        <a:buSzTx/>
                        <a:buFont typeface="Arial" panose="020B0604020202020204" pitchFamily="34" charset="0"/>
                        <a:buNone/>
                      </a:pPr>
                      <a:r>
                        <a:rPr lang="en-US" altLang="zh-CN" sz="1600" b="1"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0</a:t>
                      </a:r>
                      <a:endParaRPr lang="en-US" altLang="zh-CN" sz="1600" b="1"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ClrTx/>
                        <a:buSzTx/>
                        <a:buFont typeface="Arial" panose="020B0604020202020204" pitchFamily="34" charset="0"/>
                        <a:buNone/>
                      </a:pPr>
                      <a:r>
                        <a:rPr lang="en-US" altLang="zh-CN" sz="1600" b="1"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956</a:t>
                      </a:r>
                      <a:endParaRPr lang="en-US" altLang="zh-CN" sz="1600" b="1"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latinLnBrk="0" hangingPunct="0">
                        <a:lnSpc>
                          <a:spcPct val="100000"/>
                        </a:lnSpc>
                        <a:spcBef>
                          <a:spcPct val="20000"/>
                        </a:spcBef>
                        <a:buClrTx/>
                        <a:buSzTx/>
                        <a:buFont typeface="Arial" panose="020B0604020202020204" pitchFamily="34" charset="0"/>
                        <a:buNone/>
                      </a:pPr>
                      <a:r>
                        <a:rPr lang="en-US" altLang="zh-CN" sz="1600" b="1"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rPr>
                        <a:t>0</a:t>
                      </a:r>
                      <a:endParaRPr lang="en-US" altLang="zh-CN" sz="1600" b="1" smtClean="0">
                        <a:ln>
                          <a:noFill/>
                        </a:ln>
                        <a:solidFill>
                          <a:schemeClr val="tx1"/>
                        </a:solidFill>
                        <a:effectLst/>
                        <a:latin typeface="宋体" panose="02010600030101010101" pitchFamily="2" charset="-122"/>
                        <a:ea typeface="宋体" panose="02010600030101010101" pitchFamily="2" charset="-122"/>
                        <a:sym typeface="宋体" panose="02010600030101010101" pitchFamily="2" charset="-122"/>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ClrTx/>
                        <a:buSzTx/>
                        <a:buNone/>
                      </a:pPr>
                      <a:r>
                        <a:rPr lang="en-US" altLang="zh-CN" sz="1600" b="1" i="0" u="none" strike="noStrike" smtClean="0">
                          <a:ln>
                            <a:noFill/>
                          </a:ln>
                          <a:solidFill>
                            <a:schemeClr val="tx1"/>
                          </a:solidFill>
                          <a:effectLst/>
                          <a:latin typeface="宋体" panose="02010600030101010101" pitchFamily="2" charset="-122"/>
                        </a:rPr>
                        <a:t>64804</a:t>
                      </a:r>
                      <a:endParaRPr lang="en-US" altLang="zh-CN" sz="1600" b="1" i="0" u="none" strike="noStrike" smtClean="0">
                        <a:ln>
                          <a:noFill/>
                        </a:ln>
                        <a:solidFill>
                          <a:schemeClr val="tx1"/>
                        </a:solidFill>
                        <a:effectLst/>
                        <a:latin typeface="宋体" panose="02010600030101010101" pitchFamily="2" charset="-122"/>
                      </a:endParaRPr>
                    </a:p>
                  </a:txBody>
                  <a:tcPr marL="7620" marR="7620" marT="7620" marB="0" anchor="b">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9ECF4">
                        <a:alpha val="100000"/>
                      </a:srgbClr>
                    </a:solidFill>
                  </a:tcPr>
                </a:tc>
              </a:tr>
              <a:tr h="334963">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0" fontAlgn="base" hangingPunct="0">
                        <a:lnSpc>
                          <a:spcPct val="100000"/>
                        </a:lnSpc>
                        <a:spcBef>
                          <a:spcPct val="20000"/>
                        </a:spcBef>
                        <a:buFont typeface="Arial" panose="020B0604020202020204" pitchFamily="34" charset="0"/>
                        <a:buNone/>
                      </a:pPr>
                      <a:r>
                        <a:rPr lang="en-US" altLang="zh-CN" sz="1600" b="1" dirty="0">
                          <a:solidFill>
                            <a:schemeClr val="tx1"/>
                          </a:solidFill>
                          <a:latin typeface="宋体" panose="02010600030101010101" pitchFamily="2" charset="-122"/>
                          <a:sym typeface="Calibri" panose="020F0502020204030204" pitchFamily="2" charset="0"/>
                        </a:rPr>
                        <a:t>合计</a:t>
                      </a:r>
                      <a:endParaRPr lang="en-US" altLang="zh-CN" sz="1600" b="1" dirty="0">
                        <a:solidFill>
                          <a:schemeClr val="tx1"/>
                        </a:solidFill>
                        <a:latin typeface="宋体" panose="02010600030101010101" pitchFamily="2" charset="-122"/>
                        <a:sym typeface="Calibri" panose="020F0502020204030204" pitchFamily="2" charset="0"/>
                      </a:endParaRPr>
                    </a:p>
                  </a:txBody>
                  <a:tcPr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ClrTx/>
                        <a:buSzTx/>
                        <a:buNone/>
                      </a:pPr>
                      <a:r>
                        <a:rPr lang="en-US" altLang="zh-CN" sz="1600" b="1" smtClean="0">
                          <a:ln>
                            <a:noFill/>
                          </a:ln>
                          <a:solidFill>
                            <a:schemeClr val="tx1"/>
                          </a:solidFill>
                          <a:effectLst/>
                          <a:latin typeface="宋体" panose="02010600030101010101" pitchFamily="2" charset="-122"/>
                        </a:rPr>
                        <a:t>124879</a:t>
                      </a:r>
                      <a:endParaRPr lang="en-US" altLang="zh-CN" sz="1600" b="1" smtClean="0">
                        <a:ln>
                          <a:noFill/>
                        </a:ln>
                        <a:solidFill>
                          <a:schemeClr val="tx1"/>
                        </a:solidFill>
                        <a:effectLst/>
                        <a:latin typeface="宋体" panose="02010600030101010101" pitchFamily="2" charset="-122"/>
                      </a:endParaRPr>
                    </a:p>
                  </a:txBody>
                  <a:tcPr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ClrTx/>
                        <a:buSzTx/>
                        <a:buNone/>
                      </a:pPr>
                      <a:r>
                        <a:rPr lang="en-US" altLang="zh-CN" sz="1600" b="1" smtClean="0">
                          <a:ln>
                            <a:noFill/>
                          </a:ln>
                          <a:solidFill>
                            <a:schemeClr val="tx1"/>
                          </a:solidFill>
                          <a:effectLst/>
                          <a:latin typeface="宋体" panose="02010600030101010101" pitchFamily="2" charset="-122"/>
                        </a:rPr>
                        <a:t>1530</a:t>
                      </a:r>
                      <a:endParaRPr lang="en-US" altLang="zh-CN" sz="1600" b="1" smtClean="0">
                        <a:ln>
                          <a:noFill/>
                        </a:ln>
                        <a:solidFill>
                          <a:schemeClr val="tx1"/>
                        </a:solidFill>
                        <a:effectLst/>
                        <a:latin typeface="宋体" panose="02010600030101010101" pitchFamily="2" charset="-122"/>
                      </a:endParaRPr>
                    </a:p>
                  </a:txBody>
                  <a:tcPr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ClrTx/>
                        <a:buSzTx/>
                        <a:buNone/>
                      </a:pPr>
                      <a:r>
                        <a:rPr lang="en-US" altLang="zh-CN" sz="1600" b="1" smtClean="0">
                          <a:ln>
                            <a:noFill/>
                          </a:ln>
                          <a:solidFill>
                            <a:schemeClr val="tx1"/>
                          </a:solidFill>
                          <a:effectLst/>
                          <a:latin typeface="宋体" panose="02010600030101010101" pitchFamily="2" charset="-122"/>
                        </a:rPr>
                        <a:t>3305</a:t>
                      </a:r>
                      <a:endParaRPr lang="en-US" altLang="zh-CN" sz="1600" b="1" smtClean="0">
                        <a:ln>
                          <a:noFill/>
                        </a:ln>
                        <a:solidFill>
                          <a:schemeClr val="tx1"/>
                        </a:solidFill>
                        <a:effectLst/>
                        <a:latin typeface="宋体" panose="02010600030101010101" pitchFamily="2" charset="-122"/>
                      </a:endParaRPr>
                    </a:p>
                  </a:txBody>
                  <a:tcPr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ClrTx/>
                        <a:buSzTx/>
                        <a:buNone/>
                      </a:pPr>
                      <a:r>
                        <a:rPr lang="en-US" altLang="zh-CN" sz="1600" b="1" smtClean="0">
                          <a:ln>
                            <a:noFill/>
                          </a:ln>
                          <a:solidFill>
                            <a:schemeClr val="tx1"/>
                          </a:solidFill>
                          <a:effectLst/>
                          <a:latin typeface="宋体" panose="02010600030101010101" pitchFamily="2" charset="-122"/>
                        </a:rPr>
                        <a:t>1891</a:t>
                      </a:r>
                      <a:endParaRPr lang="en-US" altLang="zh-CN" sz="1600" b="1" smtClean="0">
                        <a:ln>
                          <a:noFill/>
                        </a:ln>
                        <a:solidFill>
                          <a:schemeClr val="tx1"/>
                        </a:solidFill>
                        <a:effectLst/>
                        <a:latin typeface="宋体" panose="02010600030101010101" pitchFamily="2" charset="-122"/>
                      </a:endParaRPr>
                    </a:p>
                  </a:txBody>
                  <a:tcPr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a:buClrTx/>
                        <a:buSzTx/>
                        <a:buNone/>
                      </a:pPr>
                      <a:r>
                        <a:rPr lang="en-US" altLang="zh-CN" sz="1600" b="1" smtClean="0">
                          <a:ln>
                            <a:noFill/>
                          </a:ln>
                          <a:solidFill>
                            <a:schemeClr val="tx1"/>
                          </a:solidFill>
                          <a:effectLst/>
                          <a:latin typeface="宋体" panose="02010600030101010101" pitchFamily="2" charset="-122"/>
                        </a:rPr>
                        <a:t>131605</a:t>
                      </a:r>
                      <a:endParaRPr lang="en-US" altLang="zh-CN" sz="1600" b="1" smtClean="0">
                        <a:ln>
                          <a:noFill/>
                        </a:ln>
                        <a:solidFill>
                          <a:schemeClr val="tx1"/>
                        </a:solidFill>
                        <a:effectLst/>
                        <a:latin typeface="宋体" panose="02010600030101010101" pitchFamily="2" charset="-122"/>
                      </a:endParaRPr>
                    </a:p>
                  </a:txBody>
                  <a:tcPr vert="horz" anchor="ct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CFD8E7">
                        <a:alpha val="100000"/>
                      </a:srgbClr>
                    </a:solidFill>
                  </a:tcPr>
                </a:tc>
              </a:tr>
            </a:tbl>
          </a:graphicData>
        </a:graphic>
      </p:graphicFrame>
      <p:sp>
        <p:nvSpPr>
          <p:cNvPr id="46143" name="Text Box 215"/>
          <p:cNvSpPr/>
          <p:nvPr/>
        </p:nvSpPr>
        <p:spPr>
          <a:xfrm>
            <a:off x="693738" y="1765300"/>
            <a:ext cx="10788650" cy="1198880"/>
          </a:xfrm>
          <a:prstGeom prst="rect">
            <a:avLst/>
          </a:prstGeom>
          <a:noFill/>
          <a:ln w="9525">
            <a:noFill/>
          </a:ln>
        </p:spPr>
        <p:txBody>
          <a:bodyPr wrap="square" anchor="t">
            <a:spAutoFit/>
          </a:bodyPr>
          <a:lstStyle/>
          <a:p>
            <a:pPr algn="just">
              <a:lnSpc>
                <a:spcPct val="200000"/>
              </a:lnSpc>
            </a:pPr>
            <a:r>
              <a:rPr lang="en-US" altLang="zh-CN"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    </a:t>
            </a:r>
            <a:r>
              <a:rPr lang="en-US" altLang="zh-CN"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 2019</a:t>
            </a:r>
            <a:r>
              <a:rPr lang="zh-CN" altLang="en-US"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年，因输变电停运造成新能源弃电</a:t>
            </a:r>
            <a:r>
              <a:rPr lang="en-US" altLang="zh-CN"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13.16</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，主要为计划检修，其中</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陕西</a:t>
            </a:r>
            <a:r>
              <a:rPr lang="en-US" altLang="zh-CN"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2259</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万千瓦时</a:t>
            </a:r>
            <a:r>
              <a:rPr lang="zh-CN" altLang="en-US"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甘肃为</a:t>
            </a:r>
            <a:r>
              <a:rPr lang="en-US" altLang="zh-CN"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3.26</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青海为</a:t>
            </a:r>
            <a:r>
              <a:rPr 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3.13</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宁夏</a:t>
            </a:r>
            <a:r>
              <a:rPr lang="en-US" altLang="zh-CN"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633</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万千瓦时</a:t>
            </a:r>
            <a:r>
              <a:rPr lang="zh-CN" altLang="en-US"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新疆为</a:t>
            </a:r>
            <a:r>
              <a:rPr lang="en-US" altLang="zh-CN"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6.48</a:t>
            </a:r>
            <a:r>
              <a:rPr lang="zh-CN" altLang="en-US"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亿千瓦时</a:t>
            </a:r>
            <a:r>
              <a:rPr lang="zh-CN" altLang="en-US"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，详情见附表。</a:t>
            </a:r>
            <a:endParaRPr lang="zh-CN" altLang="en-US"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6144" name="文本框 2"/>
          <p:cNvSpPr/>
          <p:nvPr/>
        </p:nvSpPr>
        <p:spPr>
          <a:xfrm>
            <a:off x="1266825" y="1247775"/>
            <a:ext cx="4838065" cy="460375"/>
          </a:xfrm>
          <a:prstGeom prst="rect">
            <a:avLst/>
          </a:prstGeom>
          <a:noFill/>
          <a:ln w="9525">
            <a:noFill/>
          </a:ln>
        </p:spPr>
        <p:txBody>
          <a:bodyPr wrap="square" anchor="t">
            <a:spAutoFit/>
          </a:bodyPr>
          <a:lstStyle/>
          <a:p>
            <a:pPr>
              <a:lnSpc>
                <a:spcPct val="120000"/>
              </a:lnSpc>
            </a:pPr>
            <a:r>
              <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rPr>
              <a:t>断面受阻原因分析</a:t>
            </a:r>
            <a:r>
              <a:rPr lang="zh-CN" altLang="en-US" sz="2000" b="1" dirty="0">
                <a:solidFill>
                  <a:srgbClr val="FF0000"/>
                </a:solidFill>
                <a:sym typeface="Calibri" panose="020F0502020204030204" pitchFamily="2" charset="0"/>
              </a:rPr>
              <a:t>（检修受限部分）</a:t>
            </a:r>
            <a:endPar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46145" name="六边形 23"/>
          <p:cNvSpPr/>
          <p:nvPr/>
        </p:nvSpPr>
        <p:spPr>
          <a:xfrm rot="-5400000">
            <a:off x="773113" y="1228725"/>
            <a:ext cx="508000" cy="488950"/>
          </a:xfrm>
          <a:prstGeom prst="hexagon">
            <a:avLst>
              <a:gd name="adj" fmla="val 25050"/>
              <a:gd name="vf" fmla="val 115470"/>
            </a:avLst>
          </a:prstGeom>
          <a:solidFill>
            <a:schemeClr val="tx1"/>
          </a:solidFill>
          <a:ln w="9525">
            <a:noFill/>
          </a:ln>
        </p:spPr>
        <p:txBody>
          <a:bodyPr anchor="ctr"/>
          <a:lstStyle/>
          <a:p>
            <a:pPr algn="ctr"/>
            <a:endParaRPr lang="zh-CN" altLang="zh-CN" i="1">
              <a:solidFill>
                <a:schemeClr val="bg1"/>
              </a:solidFill>
              <a:latin typeface="Arial" panose="020B0604020202020204" pitchFamily="34" charset="0"/>
              <a:ea typeface="黑体" panose="02010609060101010101" pitchFamily="1" charset="-122"/>
              <a:sym typeface="Arial" panose="020B0604020202020204" pitchFamily="34" charset="0"/>
            </a:endParaRPr>
          </a:p>
        </p:txBody>
      </p:sp>
      <p:sp>
        <p:nvSpPr>
          <p:cNvPr id="46146" name="TextBox 7"/>
          <p:cNvSpPr/>
          <p:nvPr/>
        </p:nvSpPr>
        <p:spPr>
          <a:xfrm>
            <a:off x="838200" y="1209675"/>
            <a:ext cx="361950" cy="460375"/>
          </a:xfrm>
          <a:prstGeom prst="rect">
            <a:avLst/>
          </a:prstGeom>
          <a:noFill/>
          <a:ln w="9525">
            <a:noFill/>
          </a:ln>
        </p:spPr>
        <p:txBody>
          <a:bodyPr wrap="none" anchor="t">
            <a:spAutoFit/>
          </a:bodyPr>
          <a:lstStyle/>
          <a:p>
            <a:r>
              <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2</a:t>
            </a:r>
            <a:endPar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6147" name="TextBox 7"/>
          <p:cNvSpPr/>
          <p:nvPr/>
        </p:nvSpPr>
        <p:spPr>
          <a:xfrm>
            <a:off x="9801225" y="3101975"/>
            <a:ext cx="1708150" cy="336550"/>
          </a:xfrm>
          <a:prstGeom prst="rect">
            <a:avLst/>
          </a:prstGeom>
          <a:noFill/>
          <a:ln w="9525">
            <a:noFill/>
          </a:ln>
        </p:spPr>
        <p:txBody>
          <a:bodyPr wrap="square" anchor="t">
            <a:spAutoFit/>
          </a:bodyPr>
          <a:lstStyle/>
          <a:p>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46148" name="组合 43075"/>
          <p:cNvGrpSpPr/>
          <p:nvPr/>
        </p:nvGrpSpPr>
        <p:grpSpPr>
          <a:xfrm>
            <a:off x="6350" y="-12700"/>
            <a:ext cx="11733213" cy="812800"/>
            <a:chOff x="0" y="0"/>
            <a:chExt cx="18478" cy="1284"/>
          </a:xfrm>
        </p:grpSpPr>
        <p:sp>
          <p:nvSpPr>
            <p:cNvPr id="46149" name="矩形 3"/>
            <p:cNvSpPr/>
            <p:nvPr/>
          </p:nvSpPr>
          <p:spPr>
            <a:xfrm>
              <a:off x="1085" y="0"/>
              <a:ext cx="17393" cy="1230"/>
            </a:xfrm>
            <a:prstGeom prst="rect">
              <a:avLst/>
            </a:prstGeom>
            <a:noFill/>
            <a:ln w="9525">
              <a:noFill/>
            </a:ln>
          </p:spPr>
          <p:txBody>
            <a:bodyPr anchor="t">
              <a:spAutoFit/>
            </a:bodyPr>
            <a:lstStyle/>
            <a:p>
              <a:pPr>
                <a:lnSpc>
                  <a:spcPct val="160000"/>
                </a:lnSpc>
              </a:pPr>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新能源限电分析及评价报告</a:t>
              </a:r>
              <a:endParaRPr lang="en-US" altLang="zh-CN" sz="20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pSp>
          <p:nvGrpSpPr>
            <p:cNvPr id="46150" name="组合 43077"/>
            <p:cNvGrpSpPr/>
            <p:nvPr/>
          </p:nvGrpSpPr>
          <p:grpSpPr>
            <a:xfrm>
              <a:off x="0" y="104"/>
              <a:ext cx="1008" cy="1180"/>
              <a:chOff x="0" y="0"/>
              <a:chExt cx="480244" cy="564356"/>
            </a:xfrm>
          </p:grpSpPr>
          <p:sp>
            <p:nvSpPr>
              <p:cNvPr id="46151" name="矩形 36"/>
              <p:cNvSpPr/>
              <p:nvPr/>
            </p:nvSpPr>
            <p:spPr>
              <a:xfrm>
                <a:off x="0" y="374"/>
                <a:ext cx="425449" cy="564610"/>
              </a:xfrm>
              <a:prstGeom prst="rect">
                <a:avLst/>
              </a:prstGeom>
              <a:solidFill>
                <a:srgbClr val="803D06"/>
              </a:solidFill>
              <a:ln w="9525">
                <a:noFill/>
              </a:ln>
            </p:spPr>
            <p:txBody>
              <a:bodyPr anchor="ctr"/>
              <a:lstStyle/>
              <a:p>
                <a:pPr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6152" name="直接连接符 37"/>
              <p:cNvSpPr/>
              <p:nvPr/>
            </p:nvSpPr>
            <p:spPr>
              <a:xfrm>
                <a:off x="481012" y="374"/>
                <a:ext cx="1" cy="564610"/>
              </a:xfrm>
              <a:prstGeom prst="line">
                <a:avLst/>
              </a:prstGeom>
              <a:ln w="28575" cap="flat" cmpd="sng">
                <a:solidFill>
                  <a:srgbClr val="595959"/>
                </a:solidFill>
                <a:prstDash val="solid"/>
                <a:round/>
                <a:headEnd type="none" w="med" len="med"/>
                <a:tailEnd type="none" w="med" len="med"/>
              </a:ln>
            </p:spPr>
          </p:sp>
        </p:grpSp>
      </p:grpSp>
      <p:sp>
        <p:nvSpPr>
          <p:cNvPr id="46153" name="Rectangle 3"/>
          <p:cNvSpPr/>
          <p:nvPr/>
        </p:nvSpPr>
        <p:spPr>
          <a:xfrm>
            <a:off x="0" y="785813"/>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（三）新能源受阻责任分析</a:t>
            </a:r>
            <a:r>
              <a:rPr lang="en-US" altLang="zh-CN"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a:t>
            </a: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断面受限</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MH_Others_1"/>
          <p:cNvSpPr/>
          <p:nvPr/>
        </p:nvSpPr>
        <p:spPr>
          <a:xfrm>
            <a:off x="1416050" y="2051050"/>
            <a:ext cx="1144588" cy="3524250"/>
          </a:xfrm>
          <a:prstGeom prst="rect">
            <a:avLst/>
          </a:prstGeom>
          <a:noFill/>
          <a:ln w="9525">
            <a:noFill/>
          </a:ln>
        </p:spPr>
        <p:txBody>
          <a:bodyPr anchor="t"/>
          <a:lstStyle/>
          <a:p>
            <a:pPr marL="342900" indent="-342900"/>
            <a:r>
              <a:rPr lang="en-US" altLang="zh-CN" sz="4800" dirty="0">
                <a:solidFill>
                  <a:srgbClr val="F2DCDB"/>
                </a:solidFill>
                <a:latin typeface="微软雅黑" panose="020B0503020204020204" pitchFamily="2" charset="-122"/>
                <a:ea typeface="微软雅黑" panose="020B0503020204020204" pitchFamily="2" charset="-122"/>
                <a:sym typeface="微软雅黑" panose="020B0503020204020204" pitchFamily="2" charset="-122"/>
              </a:rPr>
              <a:t>Contents</a:t>
            </a:r>
            <a:endParaRPr lang="en-US" altLang="zh-CN" sz="4800" dirty="0">
              <a:solidFill>
                <a:srgbClr val="F2DCDB"/>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51203" name="MH_Others_2"/>
          <p:cNvPicPr/>
          <p:nvPr/>
        </p:nvPicPr>
        <p:blipFill>
          <a:blip r:embed="rId1"/>
          <a:stretch>
            <a:fillRect/>
          </a:stretch>
        </p:blipFill>
        <p:spPr>
          <a:xfrm>
            <a:off x="438150" y="438150"/>
            <a:ext cx="2698750" cy="1530350"/>
          </a:xfrm>
          <a:prstGeom prst="rect">
            <a:avLst/>
          </a:prstGeom>
          <a:noFill/>
          <a:ln w="9525">
            <a:noFill/>
          </a:ln>
        </p:spPr>
      </p:pic>
      <p:sp>
        <p:nvSpPr>
          <p:cNvPr id="51204" name="MH_Others_3"/>
          <p:cNvSpPr/>
          <p:nvPr/>
        </p:nvSpPr>
        <p:spPr>
          <a:xfrm>
            <a:off x="300038" y="1839913"/>
            <a:ext cx="1304925" cy="979487"/>
          </a:xfrm>
          <a:prstGeom prst="ellipse">
            <a:avLst/>
          </a:prstGeom>
          <a:noFill/>
          <a:ln w="9525">
            <a:noFill/>
          </a:ln>
        </p:spPr>
        <p:txBody>
          <a:bodyPr anchor="ctr"/>
          <a:lstStyle/>
          <a:p>
            <a:pPr marL="342900" indent="-342900" algn="ctr"/>
            <a:r>
              <a:rPr lang="zh-CN" altLang="en-US" sz="6600" b="1" dirty="0">
                <a:solidFill>
                  <a:schemeClr val="accent2"/>
                </a:solidFill>
                <a:latin typeface="微软雅黑" panose="020B0503020204020204" pitchFamily="2" charset="-122"/>
                <a:ea typeface="微软雅黑" panose="020B0503020204020204" pitchFamily="2" charset="-122"/>
                <a:sym typeface="微软雅黑" panose="020B0503020204020204" pitchFamily="2" charset="-122"/>
              </a:rPr>
              <a:t>录</a:t>
            </a:r>
            <a:endParaRPr lang="zh-CN" altLang="en-US" sz="6600" b="1" dirty="0">
              <a:solidFill>
                <a:schemeClr val="accent2"/>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1205" name="Rectangle 6"/>
          <p:cNvSpPr/>
          <p:nvPr/>
        </p:nvSpPr>
        <p:spPr>
          <a:xfrm>
            <a:off x="9347200" y="6526213"/>
            <a:ext cx="2844800" cy="331787"/>
          </a:xfrm>
          <a:prstGeom prst="rect">
            <a:avLst/>
          </a:prstGeom>
          <a:noFill/>
          <a:ln w="9525">
            <a:noFill/>
          </a:ln>
        </p:spPr>
        <p:txBody>
          <a:bodyPr anchor="t"/>
          <a:lstStyle/>
          <a:p>
            <a:pPr marL="342900" indent="-342900" algn="r"/>
            <a:fld id="{9A0DB2DC-4C9A-4742-B13C-FB6460FD3503}" type="slidenum">
              <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rPr>
            </a:fld>
            <a:endPar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endParaRPr>
          </a:p>
        </p:txBody>
      </p:sp>
      <p:sp>
        <p:nvSpPr>
          <p:cNvPr id="51206" name="矩形 24"/>
          <p:cNvSpPr/>
          <p:nvPr/>
        </p:nvSpPr>
        <p:spPr>
          <a:xfrm>
            <a:off x="3381375" y="1143000"/>
            <a:ext cx="7899400" cy="4030980"/>
          </a:xfrm>
          <a:prstGeom prst="rect">
            <a:avLst/>
          </a:prstGeom>
          <a:noFill/>
          <a:ln w="9525">
            <a:noFill/>
          </a:ln>
        </p:spPr>
        <p:txBody>
          <a:bodyPr anchor="t">
            <a:spAutoFit/>
          </a:bodyPr>
          <a:lstStyle/>
          <a:p>
            <a:pPr marL="742950" lvl="1" indent="-285750" eaLnBrk="0" fontAlgn="b" hangingPunct="0">
              <a:lnSpc>
                <a:spcPct val="200000"/>
              </a:lnSpc>
            </a:pPr>
            <a:r>
              <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一、新能源消纳总体情况</a:t>
            </a:r>
            <a:endParaRPr lang="en-US" altLang="zh-CN" sz="3200" b="1" dirty="0">
              <a:solidFill>
                <a:srgbClr val="000000"/>
              </a:solidFill>
              <a:latin typeface="黑体" panose="02010609060101010101" pitchFamily="1" charset="-122"/>
              <a:ea typeface="黑体" panose="02010609060101010101" pitchFamily="1" charset="-122"/>
              <a:sym typeface="黑体" panose="02010609060101010101" pitchFamily="1" charset="-122"/>
            </a:endParaRPr>
          </a:p>
          <a:p>
            <a:pPr marL="742950" lvl="1" indent="-285750" eaLnBrk="0" fontAlgn="b" hangingPunct="0">
              <a:lnSpc>
                <a:spcPct val="200000"/>
              </a:lnSpc>
            </a:pPr>
            <a:r>
              <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二、新能源发电分析及消纳措施</a:t>
            </a:r>
            <a:endParaRPr lang="en-US" altLang="zh-CN" sz="3200" b="1" dirty="0">
              <a:solidFill>
                <a:srgbClr val="000000"/>
              </a:solidFill>
              <a:latin typeface="黑体" panose="02010609060101010101" pitchFamily="1" charset="-122"/>
              <a:ea typeface="黑体" panose="02010609060101010101" pitchFamily="1" charset="-122"/>
              <a:sym typeface="黑体" panose="02010609060101010101" pitchFamily="1" charset="-122"/>
            </a:endParaRPr>
          </a:p>
          <a:p>
            <a:pPr marL="742950" lvl="1" indent="-285750" eaLnBrk="0" fontAlgn="b" hangingPunct="0">
              <a:lnSpc>
                <a:spcPct val="200000"/>
              </a:lnSpc>
            </a:pPr>
            <a:r>
              <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三、新能源限电分析及评价报告</a:t>
            </a:r>
            <a:endParaRPr lang="en-US" altLang="zh-CN" sz="3200" b="1" dirty="0">
              <a:solidFill>
                <a:srgbClr val="000000"/>
              </a:solidFill>
              <a:latin typeface="黑体" panose="02010609060101010101" pitchFamily="1" charset="-122"/>
              <a:ea typeface="黑体" panose="02010609060101010101" pitchFamily="1" charset="-122"/>
              <a:sym typeface="黑体" panose="02010609060101010101" pitchFamily="1" charset="-122"/>
            </a:endParaRPr>
          </a:p>
          <a:p>
            <a:pPr marL="742950" lvl="1" indent="-285750" eaLnBrk="0" fontAlgn="b" hangingPunct="0">
              <a:lnSpc>
                <a:spcPct val="200000"/>
              </a:lnSpc>
            </a:pPr>
            <a:r>
              <a:rPr lang="zh-CN" altLang="en-US" sz="3200" b="1" dirty="0">
                <a:solidFill>
                  <a:srgbClr val="0000CC"/>
                </a:solidFill>
                <a:latin typeface="黑体" panose="02010609060101010101" pitchFamily="1" charset="-122"/>
                <a:ea typeface="黑体" panose="02010609060101010101" pitchFamily="1" charset="-122"/>
                <a:sym typeface="黑体" panose="02010609060101010101" pitchFamily="1" charset="-122"/>
              </a:rPr>
              <a:t>四、一月份消纳预测及后续工作计划</a:t>
            </a:r>
            <a:endParaRPr lang="zh-CN" altLang="en-US" sz="3200" b="1" dirty="0">
              <a:solidFill>
                <a:srgbClr val="0000CC"/>
              </a:solidFill>
              <a:latin typeface="黑体" panose="02010609060101010101" pitchFamily="1" charset="-122"/>
              <a:ea typeface="黑体" panose="02010609060101010101" pitchFamily="1" charset="-122"/>
              <a:sym typeface="黑体" panose="02010609060101010101" pitchFamily="1"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400" b="1" dirty="0">
                <a:solidFill>
                  <a:srgbClr val="000000"/>
                </a:solidFill>
                <a:latin typeface="Calibri" panose="020F0502020204030204" pitchFamily="2" charset="0"/>
                <a:ea typeface="黑体" panose="02010609060101010101" pitchFamily="1" charset="-122"/>
                <a:sym typeface="Calibri" panose="020F0502020204030204" pitchFamily="2" charset="0"/>
              </a:rPr>
            </a:fld>
            <a:endParaRPr lang="zh-CN" altLang="en-US" sz="1400" b="1" dirty="0">
              <a:solidFill>
                <a:srgbClr val="000000"/>
              </a:solidFill>
              <a:latin typeface="Calibri" panose="020F0502020204030204" pitchFamily="2" charset="0"/>
              <a:ea typeface="黑体" panose="02010609060101010101" pitchFamily="1" charset="-122"/>
              <a:sym typeface="Calibri" panose="020F0502020204030204" pitchFamily="2" charset="0"/>
            </a:endParaRPr>
          </a:p>
        </p:txBody>
      </p:sp>
      <p:grpSp>
        <p:nvGrpSpPr>
          <p:cNvPr id="52227" name="组合 49154"/>
          <p:cNvGrpSpPr/>
          <p:nvPr/>
        </p:nvGrpSpPr>
        <p:grpSpPr>
          <a:xfrm>
            <a:off x="0" y="323850"/>
            <a:ext cx="639763" cy="749300"/>
            <a:chOff x="0" y="0"/>
            <a:chExt cx="480244" cy="564356"/>
          </a:xfrm>
        </p:grpSpPr>
        <p:sp>
          <p:nvSpPr>
            <p:cNvPr id="52228" name="矩形 36"/>
            <p:cNvSpPr/>
            <p:nvPr/>
          </p:nvSpPr>
          <p:spPr>
            <a:xfrm>
              <a:off x="0" y="374"/>
              <a:ext cx="425449" cy="564610"/>
            </a:xfrm>
            <a:prstGeom prst="rect">
              <a:avLst/>
            </a:prstGeom>
            <a:solidFill>
              <a:srgbClr val="803D06"/>
            </a:solidFill>
            <a:ln w="9525">
              <a:noFill/>
            </a:ln>
          </p:spPr>
          <p:txBody>
            <a:bodyPr anchor="ctr"/>
            <a:lstStyle/>
            <a:p>
              <a:pPr algn="ct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2229"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52230" name="矩形 3"/>
          <p:cNvSpPr/>
          <p:nvPr/>
        </p:nvSpPr>
        <p:spPr>
          <a:xfrm>
            <a:off x="695325" y="476250"/>
            <a:ext cx="6257925" cy="521970"/>
          </a:xfrm>
          <a:prstGeom prst="rect">
            <a:avLst/>
          </a:prstGeom>
          <a:noFill/>
          <a:ln w="9525">
            <a:noFill/>
          </a:ln>
        </p:spPr>
        <p:txBody>
          <a:bodyPr anchor="t">
            <a:spAutoFit/>
          </a:bodyPr>
          <a:lstStyle/>
          <a:p>
            <a:r>
              <a:rPr lang="zh-CN" altLang="en-US" sz="28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一月份</a:t>
            </a:r>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新能源消纳预测</a:t>
            </a:r>
            <a:endParaRPr lang="zh-CN" altLang="en-US" sz="28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2231" name="左中括号 12"/>
          <p:cNvSpPr/>
          <p:nvPr/>
        </p:nvSpPr>
        <p:spPr>
          <a:xfrm>
            <a:off x="6096000" y="3286125"/>
            <a:ext cx="2190750" cy="387350"/>
          </a:xfrm>
          <a:prstGeom prst="leftBracket">
            <a:avLst>
              <a:gd name="adj" fmla="val 8328"/>
            </a:avLst>
          </a:prstGeom>
          <a:noFill/>
          <a:ln w="9525">
            <a:noFill/>
          </a:ln>
        </p:spPr>
        <p:txBody>
          <a:bodyPr anchor="t">
            <a:spAutoFit/>
          </a:bodyPr>
          <a:lstStyle/>
          <a:p>
            <a:pPr algn="r"/>
            <a:endParaRPr lang="zh-CN" altLang="zh-CN" sz="1800" b="1" i="1">
              <a:latin typeface="Calibri" panose="020F0502020204030204" pitchFamily="2" charset="0"/>
              <a:ea typeface="宋体" panose="02010600030101010101" pitchFamily="2" charset="-122"/>
              <a:sym typeface="Calibri" panose="020F0502020204030204" pitchFamily="2" charset="0"/>
            </a:endParaRPr>
          </a:p>
        </p:txBody>
      </p:sp>
      <p:grpSp>
        <p:nvGrpSpPr>
          <p:cNvPr id="52232" name="组合 49159"/>
          <p:cNvGrpSpPr/>
          <p:nvPr/>
        </p:nvGrpSpPr>
        <p:grpSpPr>
          <a:xfrm>
            <a:off x="190500" y="1862138"/>
            <a:ext cx="9593263" cy="4552950"/>
            <a:chOff x="0" y="0"/>
            <a:chExt cx="7194858" cy="4553711"/>
          </a:xfrm>
        </p:grpSpPr>
        <p:grpSp>
          <p:nvGrpSpPr>
            <p:cNvPr id="52233" name="组合 49160"/>
            <p:cNvGrpSpPr/>
            <p:nvPr/>
          </p:nvGrpSpPr>
          <p:grpSpPr>
            <a:xfrm>
              <a:off x="0" y="0"/>
              <a:ext cx="6992113" cy="4553711"/>
              <a:chOff x="0" y="0"/>
              <a:chExt cx="7766756" cy="4871919"/>
            </a:xfrm>
          </p:grpSpPr>
          <p:grpSp>
            <p:nvGrpSpPr>
              <p:cNvPr id="52234" name="组合 49161"/>
              <p:cNvGrpSpPr/>
              <p:nvPr/>
            </p:nvGrpSpPr>
            <p:grpSpPr>
              <a:xfrm>
                <a:off x="880278" y="0"/>
                <a:ext cx="6886478" cy="4421905"/>
                <a:chOff x="0" y="0"/>
                <a:chExt cx="7882405" cy="5108409"/>
              </a:xfrm>
            </p:grpSpPr>
            <p:grpSp>
              <p:nvGrpSpPr>
                <p:cNvPr id="52235" name="组合 49162"/>
                <p:cNvGrpSpPr/>
                <p:nvPr/>
              </p:nvGrpSpPr>
              <p:grpSpPr>
                <a:xfrm>
                  <a:off x="1976414" y="2192548"/>
                  <a:ext cx="3743561" cy="2606946"/>
                  <a:chOff x="0" y="0"/>
                  <a:chExt cx="2944368" cy="2109216"/>
                </a:xfrm>
              </p:grpSpPr>
              <p:pic>
                <p:nvPicPr>
                  <p:cNvPr id="52236" name="任意多边形 42"/>
                  <p:cNvPicPr/>
                  <p:nvPr/>
                </p:nvPicPr>
                <p:blipFill>
                  <a:blip r:embed="rId1"/>
                  <a:stretch>
                    <a:fillRect/>
                  </a:stretch>
                </p:blipFill>
                <p:spPr>
                  <a:xfrm>
                    <a:off x="0" y="0"/>
                    <a:ext cx="2944368" cy="2109216"/>
                  </a:xfrm>
                  <a:prstGeom prst="rect">
                    <a:avLst/>
                  </a:prstGeom>
                  <a:noFill/>
                  <a:ln w="9525">
                    <a:noFill/>
                  </a:ln>
                </p:spPr>
              </p:pic>
              <p:sp>
                <p:nvSpPr>
                  <p:cNvPr id="52237" name="Text Box 9"/>
                  <p:cNvSpPr/>
                  <p:nvPr/>
                </p:nvSpPr>
                <p:spPr>
                  <a:xfrm rot="254110">
                    <a:off x="100148" y="114817"/>
                    <a:ext cx="2834025" cy="1934330"/>
                  </a:xfrm>
                  <a:prstGeom prst="rect">
                    <a:avLst/>
                  </a:prstGeom>
                  <a:noFill/>
                  <a:ln w="9525">
                    <a:noFill/>
                  </a:ln>
                </p:spPr>
                <p:txBody>
                  <a:bodyPr anchor="t"/>
                  <a:lstStyle/>
                  <a:p>
                    <a:pPr algn="r"/>
                    <a:endParaRPr lang="zh-CN" altLang="zh-CN" sz="180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52238" name="组合 49165"/>
                <p:cNvGrpSpPr/>
                <p:nvPr/>
              </p:nvGrpSpPr>
              <p:grpSpPr>
                <a:xfrm>
                  <a:off x="3094297" y="1389291"/>
                  <a:ext cx="4090549" cy="3364995"/>
                  <a:chOff x="0" y="0"/>
                  <a:chExt cx="3217280" cy="2722535"/>
                </a:xfrm>
              </p:grpSpPr>
              <p:pic>
                <p:nvPicPr>
                  <p:cNvPr id="52239" name="任意多边形 43"/>
                  <p:cNvPicPr/>
                  <p:nvPr/>
                </p:nvPicPr>
                <p:blipFill>
                  <a:blip r:embed="rId2"/>
                  <a:stretch>
                    <a:fillRect/>
                  </a:stretch>
                </p:blipFill>
                <p:spPr>
                  <a:xfrm>
                    <a:off x="4688" y="9815"/>
                    <a:ext cx="3212592" cy="2712720"/>
                  </a:xfrm>
                  <a:prstGeom prst="rect">
                    <a:avLst/>
                  </a:prstGeom>
                  <a:noFill/>
                  <a:ln w="9525">
                    <a:noFill/>
                  </a:ln>
                </p:spPr>
              </p:pic>
              <p:sp>
                <p:nvSpPr>
                  <p:cNvPr id="52240" name="Text Box 12"/>
                  <p:cNvSpPr/>
                  <p:nvPr/>
                </p:nvSpPr>
                <p:spPr>
                  <a:xfrm>
                    <a:off x="0" y="0"/>
                    <a:ext cx="3204124" cy="2708645"/>
                  </a:xfrm>
                  <a:prstGeom prst="rect">
                    <a:avLst/>
                  </a:prstGeom>
                  <a:noFill/>
                  <a:ln w="9525">
                    <a:noFill/>
                  </a:ln>
                </p:spPr>
                <p:txBody>
                  <a:bodyPr anchor="t"/>
                  <a:lstStyle/>
                  <a:p>
                    <a:pPr algn="r"/>
                    <a:endParaRPr lang="zh-CN" altLang="zh-CN" sz="180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grpSp>
              <p:nvGrpSpPr>
                <p:cNvPr id="52241" name="组合 49168"/>
                <p:cNvGrpSpPr/>
                <p:nvPr/>
              </p:nvGrpSpPr>
              <p:grpSpPr>
                <a:xfrm>
                  <a:off x="6231518" y="2629550"/>
                  <a:ext cx="1650887" cy="2478859"/>
                  <a:chOff x="0" y="0"/>
                  <a:chExt cx="1298448" cy="2005584"/>
                </a:xfrm>
              </p:grpSpPr>
              <p:pic>
                <p:nvPicPr>
                  <p:cNvPr id="52242" name="任意多边形 44"/>
                  <p:cNvPicPr/>
                  <p:nvPr/>
                </p:nvPicPr>
                <p:blipFill>
                  <a:blip r:embed="rId3"/>
                  <a:stretch>
                    <a:fillRect/>
                  </a:stretch>
                </p:blipFill>
                <p:spPr>
                  <a:xfrm>
                    <a:off x="0" y="0"/>
                    <a:ext cx="1298448" cy="2005584"/>
                  </a:xfrm>
                  <a:prstGeom prst="rect">
                    <a:avLst/>
                  </a:prstGeom>
                  <a:noFill/>
                  <a:ln w="9525">
                    <a:noFill/>
                  </a:ln>
                </p:spPr>
              </p:pic>
              <p:sp>
                <p:nvSpPr>
                  <p:cNvPr id="52243" name="Text Box 15"/>
                  <p:cNvSpPr/>
                  <p:nvPr/>
                </p:nvSpPr>
                <p:spPr>
                  <a:xfrm>
                    <a:off x="56464" y="35418"/>
                    <a:ext cx="1208234" cy="1901858"/>
                  </a:xfrm>
                  <a:prstGeom prst="rect">
                    <a:avLst/>
                  </a:prstGeom>
                  <a:noFill/>
                  <a:ln w="9525">
                    <a:noFill/>
                  </a:ln>
                </p:spPr>
                <p:txBody>
                  <a:bodyPr anchor="t"/>
                  <a:lstStyle/>
                  <a:p>
                    <a:pPr algn="r"/>
                    <a:endParaRPr lang="zh-CN" altLang="zh-CN" sz="180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pic>
              <p:nvPicPr>
                <p:cNvPr id="52244" name="未知"/>
                <p:cNvPicPr>
                  <a:picLocks noChangeAspect="1"/>
                </p:cNvPicPr>
                <p:nvPr/>
              </p:nvPicPr>
              <p:blipFill>
                <a:blip r:embed="rId4"/>
                <a:stretch>
                  <a:fillRect/>
                </a:stretch>
              </p:blipFill>
              <p:spPr>
                <a:xfrm>
                  <a:off x="0" y="0"/>
                  <a:ext cx="3937327" cy="3141897"/>
                </a:xfrm>
                <a:prstGeom prst="rect">
                  <a:avLst/>
                </a:prstGeom>
                <a:noFill/>
                <a:ln w="9525">
                  <a:noFill/>
                </a:ln>
              </p:spPr>
            </p:pic>
            <p:grpSp>
              <p:nvGrpSpPr>
                <p:cNvPr id="52245" name="组合 49172"/>
                <p:cNvGrpSpPr/>
                <p:nvPr/>
              </p:nvGrpSpPr>
              <p:grpSpPr>
                <a:xfrm>
                  <a:off x="6138510" y="2674757"/>
                  <a:ext cx="837070" cy="1341146"/>
                  <a:chOff x="0" y="0"/>
                  <a:chExt cx="1488163" cy="1760300"/>
                </a:xfrm>
              </p:grpSpPr>
              <p:grpSp>
                <p:nvGrpSpPr>
                  <p:cNvPr id="52246" name="组合 49173"/>
                  <p:cNvGrpSpPr/>
                  <p:nvPr/>
                </p:nvGrpSpPr>
                <p:grpSpPr>
                  <a:xfrm>
                    <a:off x="0" y="0"/>
                    <a:ext cx="1488163" cy="1760300"/>
                    <a:chOff x="0" y="0"/>
                    <a:chExt cx="658368" cy="1085088"/>
                  </a:xfrm>
                </p:grpSpPr>
                <p:pic>
                  <p:nvPicPr>
                    <p:cNvPr id="52247" name="任意多边形 51"/>
                    <p:cNvPicPr/>
                    <p:nvPr/>
                  </p:nvPicPr>
                  <p:blipFill>
                    <a:blip r:embed="rId5"/>
                    <a:stretch>
                      <a:fillRect/>
                    </a:stretch>
                  </p:blipFill>
                  <p:spPr>
                    <a:xfrm>
                      <a:off x="0" y="0"/>
                      <a:ext cx="658368" cy="1085088"/>
                    </a:xfrm>
                    <a:prstGeom prst="rect">
                      <a:avLst/>
                    </a:prstGeom>
                    <a:noFill/>
                    <a:ln w="9525">
                      <a:noFill/>
                    </a:ln>
                  </p:spPr>
                </p:pic>
                <p:sp>
                  <p:nvSpPr>
                    <p:cNvPr id="52248" name="Text Box 20"/>
                    <p:cNvSpPr/>
                    <p:nvPr/>
                  </p:nvSpPr>
                  <p:spPr>
                    <a:xfrm>
                      <a:off x="62863" y="35602"/>
                      <a:ext cx="539378" cy="986399"/>
                    </a:xfrm>
                    <a:prstGeom prst="rect">
                      <a:avLst/>
                    </a:prstGeom>
                    <a:noFill/>
                    <a:ln w="9525">
                      <a:noFill/>
                    </a:ln>
                  </p:spPr>
                  <p:txBody>
                    <a:bodyPr anchor="t"/>
                    <a:lstStyle/>
                    <a:p>
                      <a:pPr algn="r"/>
                      <a:endParaRPr lang="zh-CN" altLang="zh-CN" sz="180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sp>
                <p:nvSpPr>
                  <p:cNvPr id="52249" name="TextBox 43"/>
                  <p:cNvSpPr/>
                  <p:nvPr/>
                </p:nvSpPr>
                <p:spPr>
                  <a:xfrm>
                    <a:off x="182109" y="455322"/>
                    <a:ext cx="914400" cy="1048695"/>
                  </a:xfrm>
                  <a:prstGeom prst="rect">
                    <a:avLst/>
                  </a:prstGeom>
                  <a:noFill/>
                  <a:ln w="9525">
                    <a:noFill/>
                  </a:ln>
                </p:spPr>
                <p:txBody>
                  <a:bodyPr anchor="t">
                    <a:spAutoFit/>
                  </a:bodyPr>
                  <a:lstStyle/>
                  <a:p>
                    <a:pPr algn="r"/>
                    <a:r>
                      <a:rPr lang="zh-CN" altLang="en-US" sz="3600" dirty="0">
                        <a:solidFill>
                          <a:srgbClr val="000000"/>
                        </a:solidFill>
                        <a:latin typeface="华文新魏" panose="02010800040101010101" pitchFamily="2" charset="-122"/>
                        <a:ea typeface="华文新魏" panose="02010800040101010101" pitchFamily="2" charset="-122"/>
                        <a:sym typeface="华文新魏" panose="02010800040101010101" pitchFamily="2" charset="-122"/>
                      </a:rPr>
                      <a:t>宁</a:t>
                    </a:r>
                    <a:endParaRPr lang="zh-CN" altLang="en-US" sz="3600" dirty="0">
                      <a:solidFill>
                        <a:srgbClr val="000000"/>
                      </a:solidFill>
                      <a:latin typeface="华文新魏" panose="02010800040101010101" pitchFamily="2" charset="-122"/>
                      <a:ea typeface="华文新魏" panose="02010800040101010101" pitchFamily="2" charset="-122"/>
                      <a:sym typeface="华文新魏" panose="02010800040101010101" pitchFamily="2" charset="-122"/>
                    </a:endParaRPr>
                  </a:p>
                </p:txBody>
              </p:sp>
            </p:grpSp>
            <p:sp>
              <p:nvSpPr>
                <p:cNvPr id="52250" name="TextBox 38"/>
                <p:cNvSpPr/>
                <p:nvPr/>
              </p:nvSpPr>
              <p:spPr>
                <a:xfrm>
                  <a:off x="1592866" y="1454158"/>
                  <a:ext cx="919387" cy="807566"/>
                </a:xfrm>
                <a:prstGeom prst="rect">
                  <a:avLst/>
                </a:prstGeom>
                <a:noFill/>
                <a:ln w="9525">
                  <a:noFill/>
                </a:ln>
              </p:spPr>
              <p:txBody>
                <a:bodyPr anchor="t">
                  <a:spAutoFit/>
                </a:bodyPr>
                <a:lstStyle/>
                <a:p>
                  <a:pPr algn="r"/>
                  <a:r>
                    <a:rPr lang="zh-CN" altLang="en-US" sz="3600" dirty="0">
                      <a:solidFill>
                        <a:srgbClr val="000000"/>
                      </a:solidFill>
                      <a:latin typeface="华文新魏" panose="02010800040101010101" pitchFamily="2" charset="-122"/>
                      <a:ea typeface="华文新魏" panose="02010800040101010101" pitchFamily="2" charset="-122"/>
                      <a:sym typeface="华文新魏" panose="02010800040101010101" pitchFamily="2" charset="-122"/>
                    </a:rPr>
                    <a:t>新</a:t>
                  </a:r>
                  <a:endParaRPr lang="zh-CN" altLang="en-US" sz="3600" dirty="0">
                    <a:solidFill>
                      <a:srgbClr val="000000"/>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52251" name="TextBox 39"/>
                <p:cNvSpPr/>
                <p:nvPr/>
              </p:nvSpPr>
              <p:spPr>
                <a:xfrm>
                  <a:off x="3421618" y="3206712"/>
                  <a:ext cx="1045001" cy="798985"/>
                </a:xfrm>
                <a:prstGeom prst="rect">
                  <a:avLst/>
                </a:prstGeom>
                <a:blipFill rotWithShape="1">
                  <a:blip r:embed="rId6"/>
                  <a:stretch>
                    <a:fillRect/>
                  </a:stretch>
                </a:blipFill>
                <a:ln w="9525">
                  <a:noFill/>
                </a:ln>
              </p:spPr>
              <p:txBody>
                <a:bodyPr anchor="t">
                  <a:spAutoFit/>
                </a:bodyPr>
                <a:lstStyle/>
                <a:p>
                  <a:pPr algn="r"/>
                  <a:r>
                    <a:rPr lang="zh-CN" altLang="en-US" sz="3600" dirty="0">
                      <a:solidFill>
                        <a:srgbClr val="000000"/>
                      </a:solidFill>
                      <a:latin typeface="华文新魏" panose="02010800040101010101" pitchFamily="2" charset="-122"/>
                      <a:ea typeface="华文新魏" panose="02010800040101010101" pitchFamily="2" charset="-122"/>
                      <a:sym typeface="华文新魏" panose="02010800040101010101" pitchFamily="2" charset="-122"/>
                    </a:rPr>
                    <a:t>青</a:t>
                  </a:r>
                  <a:endParaRPr lang="zh-CN" altLang="en-US" sz="3600" dirty="0">
                    <a:solidFill>
                      <a:srgbClr val="000000"/>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52252" name="TextBox 40"/>
                <p:cNvSpPr/>
                <p:nvPr/>
              </p:nvSpPr>
              <p:spPr>
                <a:xfrm>
                  <a:off x="5555162" y="3587701"/>
                  <a:ext cx="914400" cy="798985"/>
                </a:xfrm>
                <a:prstGeom prst="rect">
                  <a:avLst/>
                </a:prstGeom>
                <a:noFill/>
                <a:ln w="9525">
                  <a:noFill/>
                </a:ln>
              </p:spPr>
              <p:txBody>
                <a:bodyPr anchor="t">
                  <a:spAutoFit/>
                </a:bodyPr>
                <a:lstStyle/>
                <a:p>
                  <a:pPr algn="r"/>
                  <a:r>
                    <a:rPr lang="zh-CN" altLang="en-US" sz="3600" dirty="0">
                      <a:solidFill>
                        <a:srgbClr val="000000"/>
                      </a:solidFill>
                      <a:latin typeface="华文新魏" panose="02010800040101010101" pitchFamily="2" charset="-122"/>
                      <a:ea typeface="华文新魏" panose="02010800040101010101" pitchFamily="2" charset="-122"/>
                      <a:sym typeface="华文新魏" panose="02010800040101010101" pitchFamily="2" charset="-122"/>
                    </a:rPr>
                    <a:t>甘</a:t>
                  </a:r>
                  <a:endParaRPr lang="zh-CN" altLang="en-US" sz="3600" dirty="0">
                    <a:solidFill>
                      <a:srgbClr val="000000"/>
                    </a:solidFill>
                    <a:latin typeface="华文新魏" panose="02010800040101010101" pitchFamily="2" charset="-122"/>
                    <a:ea typeface="华文新魏" panose="02010800040101010101" pitchFamily="2" charset="-122"/>
                    <a:sym typeface="华文新魏" panose="02010800040101010101" pitchFamily="2" charset="-122"/>
                  </a:endParaRPr>
                </a:p>
              </p:txBody>
            </p:sp>
            <p:sp>
              <p:nvSpPr>
                <p:cNvPr id="52253" name="TextBox 41"/>
                <p:cNvSpPr/>
                <p:nvPr/>
              </p:nvSpPr>
              <p:spPr>
                <a:xfrm>
                  <a:off x="6850528" y="3968692"/>
                  <a:ext cx="914376" cy="798985"/>
                </a:xfrm>
                <a:prstGeom prst="rect">
                  <a:avLst/>
                </a:prstGeom>
                <a:noFill/>
                <a:ln w="9525">
                  <a:noFill/>
                </a:ln>
              </p:spPr>
              <p:txBody>
                <a:bodyPr anchor="t">
                  <a:spAutoFit/>
                </a:bodyPr>
                <a:lstStyle/>
                <a:p>
                  <a:pPr algn="r"/>
                  <a:r>
                    <a:rPr lang="zh-CN" altLang="en-US" sz="3600" dirty="0">
                      <a:solidFill>
                        <a:srgbClr val="000000"/>
                      </a:solidFill>
                      <a:latin typeface="华文新魏" panose="02010800040101010101" pitchFamily="2" charset="-122"/>
                      <a:ea typeface="华文新魏" panose="02010800040101010101" pitchFamily="2" charset="-122"/>
                      <a:sym typeface="华文新魏" panose="02010800040101010101" pitchFamily="2" charset="-122"/>
                    </a:rPr>
                    <a:t>陕</a:t>
                  </a:r>
                  <a:endParaRPr lang="zh-CN" altLang="en-US" sz="3600" dirty="0">
                    <a:solidFill>
                      <a:srgbClr val="000000"/>
                    </a:solidFill>
                    <a:latin typeface="华文新魏" panose="02010800040101010101" pitchFamily="2" charset="-122"/>
                    <a:ea typeface="华文新魏" panose="02010800040101010101" pitchFamily="2" charset="-122"/>
                    <a:sym typeface="华文新魏" panose="02010800040101010101" pitchFamily="2" charset="-122"/>
                  </a:endParaRPr>
                </a:p>
              </p:txBody>
            </p:sp>
          </p:grpSp>
          <p:grpSp>
            <p:nvGrpSpPr>
              <p:cNvPr id="52254" name="组合 49181"/>
              <p:cNvGrpSpPr/>
              <p:nvPr/>
            </p:nvGrpSpPr>
            <p:grpSpPr>
              <a:xfrm>
                <a:off x="0" y="2119643"/>
                <a:ext cx="4827329" cy="2752276"/>
                <a:chOff x="0" y="0"/>
                <a:chExt cx="4345859" cy="2572512"/>
              </a:xfrm>
            </p:grpSpPr>
            <p:pic>
              <p:nvPicPr>
                <p:cNvPr id="52255" name="Freeform 3"/>
                <p:cNvPicPr/>
                <p:nvPr/>
              </p:nvPicPr>
              <p:blipFill>
                <a:blip r:embed="rId7"/>
                <a:stretch>
                  <a:fillRect/>
                </a:stretch>
              </p:blipFill>
              <p:spPr>
                <a:xfrm>
                  <a:off x="42672" y="0"/>
                  <a:ext cx="4236720" cy="2572512"/>
                </a:xfrm>
                <a:prstGeom prst="rect">
                  <a:avLst/>
                </a:prstGeom>
                <a:noFill/>
                <a:ln w="9525">
                  <a:noFill/>
                </a:ln>
              </p:spPr>
            </p:pic>
            <p:sp>
              <p:nvSpPr>
                <p:cNvPr id="52256" name="Text Box 28"/>
                <p:cNvSpPr/>
                <p:nvPr/>
              </p:nvSpPr>
              <p:spPr>
                <a:xfrm rot="406003">
                  <a:off x="0" y="192025"/>
                  <a:ext cx="4345859" cy="2274734"/>
                </a:xfrm>
                <a:prstGeom prst="rect">
                  <a:avLst/>
                </a:prstGeom>
                <a:noFill/>
                <a:ln w="9525">
                  <a:noFill/>
                </a:ln>
              </p:spPr>
              <p:txBody>
                <a:bodyPr anchor="t"/>
                <a:lstStyle/>
                <a:p>
                  <a:pPr algn="r"/>
                  <a:endParaRPr lang="zh-CN" altLang="zh-CN" sz="180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grpSp>
          <p:sp>
            <p:nvSpPr>
              <p:cNvPr id="52257" name="TextBox 28"/>
              <p:cNvSpPr/>
              <p:nvPr/>
            </p:nvSpPr>
            <p:spPr>
              <a:xfrm>
                <a:off x="1877877" y="3228787"/>
                <a:ext cx="803224" cy="691611"/>
              </a:xfrm>
              <a:prstGeom prst="rect">
                <a:avLst/>
              </a:prstGeom>
              <a:noFill/>
              <a:ln w="9525">
                <a:noFill/>
              </a:ln>
            </p:spPr>
            <p:txBody>
              <a:bodyPr anchor="t">
                <a:spAutoFit/>
              </a:bodyPr>
              <a:lstStyle/>
              <a:p>
                <a:pPr algn="r"/>
                <a:r>
                  <a:rPr lang="zh-CN" altLang="en-US" sz="3600" dirty="0">
                    <a:solidFill>
                      <a:srgbClr val="000000"/>
                    </a:solidFill>
                    <a:latin typeface="华文新魏" panose="02010800040101010101" pitchFamily="2" charset="-122"/>
                    <a:ea typeface="华文新魏" panose="02010800040101010101" pitchFamily="2" charset="-122"/>
                    <a:sym typeface="华文新魏" panose="02010800040101010101" pitchFamily="2" charset="-122"/>
                  </a:rPr>
                  <a:t>西</a:t>
                </a:r>
                <a:endParaRPr lang="zh-CN" altLang="en-US" sz="3600" dirty="0">
                  <a:solidFill>
                    <a:srgbClr val="000000"/>
                  </a:solidFill>
                  <a:latin typeface="华文新魏" panose="02010800040101010101" pitchFamily="2" charset="-122"/>
                  <a:ea typeface="华文新魏" panose="02010800040101010101" pitchFamily="2" charset="-122"/>
                  <a:sym typeface="华文新魏" panose="02010800040101010101" pitchFamily="2" charset="-122"/>
                </a:endParaRPr>
              </a:p>
            </p:txBody>
          </p:sp>
        </p:grpSp>
        <p:grpSp>
          <p:nvGrpSpPr>
            <p:cNvPr id="52258" name="组合 49185"/>
            <p:cNvGrpSpPr/>
            <p:nvPr/>
          </p:nvGrpSpPr>
          <p:grpSpPr>
            <a:xfrm rot="8947778">
              <a:off x="3078162" y="3160495"/>
              <a:ext cx="663575" cy="247650"/>
              <a:chOff x="0" y="0"/>
              <a:chExt cx="663200" cy="247650"/>
            </a:xfrm>
          </p:grpSpPr>
          <p:pic>
            <p:nvPicPr>
              <p:cNvPr id="52259" name="Picture 22"/>
              <p:cNvPicPr>
                <a:picLocks noChangeAspect="1"/>
              </p:cNvPicPr>
              <p:nvPr/>
            </p:nvPicPr>
            <p:blipFill>
              <a:blip r:embed="rId8"/>
              <a:stretch>
                <a:fillRect/>
              </a:stretch>
            </p:blipFill>
            <p:spPr>
              <a:xfrm rot="-10670720">
                <a:off x="190791" y="0"/>
                <a:ext cx="276225" cy="247650"/>
              </a:xfrm>
              <a:prstGeom prst="rect">
                <a:avLst/>
              </a:prstGeom>
              <a:noFill/>
              <a:ln w="9525">
                <a:noFill/>
              </a:ln>
            </p:spPr>
          </p:pic>
          <p:cxnSp>
            <p:nvCxnSpPr>
              <p:cNvPr id="52260" name="肘形连接符 36"/>
              <p:cNvCxnSpPr/>
              <p:nvPr/>
            </p:nvCxnSpPr>
            <p:spPr>
              <a:xfrm>
                <a:off x="467016" y="123825"/>
                <a:ext cx="196184" cy="2458"/>
              </a:xfrm>
              <a:prstGeom prst="bentConnector3">
                <a:avLst>
                  <a:gd name="adj1" fmla="val 50000"/>
                </a:avLst>
              </a:prstGeom>
              <a:ln w="25400" cap="flat" cmpd="sng">
                <a:solidFill>
                  <a:srgbClr val="FF0000"/>
                </a:solidFill>
                <a:prstDash val="solid"/>
                <a:miter/>
                <a:headEnd type="none" w="med" len="med"/>
                <a:tailEnd type="none" w="med" len="med"/>
              </a:ln>
            </p:spPr>
          </p:cxnSp>
          <p:cxnSp>
            <p:nvCxnSpPr>
              <p:cNvPr id="52261" name="肘形连接符 37"/>
              <p:cNvCxnSpPr/>
              <p:nvPr/>
            </p:nvCxnSpPr>
            <p:spPr>
              <a:xfrm>
                <a:off x="0" y="118913"/>
                <a:ext cx="196184" cy="2458"/>
              </a:xfrm>
              <a:prstGeom prst="bentConnector3">
                <a:avLst>
                  <a:gd name="adj1" fmla="val 50000"/>
                </a:avLst>
              </a:prstGeom>
              <a:ln w="25400" cap="flat" cmpd="sng">
                <a:solidFill>
                  <a:srgbClr val="FF0000"/>
                </a:solidFill>
                <a:prstDash val="solid"/>
                <a:miter/>
                <a:headEnd type="none" w="med" len="med"/>
                <a:tailEnd type="none" w="med" len="med"/>
              </a:ln>
            </p:spPr>
          </p:cxnSp>
        </p:grpSp>
        <p:grpSp>
          <p:nvGrpSpPr>
            <p:cNvPr id="52262" name="组合 49189"/>
            <p:cNvGrpSpPr/>
            <p:nvPr/>
          </p:nvGrpSpPr>
          <p:grpSpPr>
            <a:xfrm rot="-1423275">
              <a:off x="5864098" y="2309933"/>
              <a:ext cx="572874" cy="247650"/>
              <a:chOff x="0" y="0"/>
              <a:chExt cx="572551" cy="247650"/>
            </a:xfrm>
          </p:grpSpPr>
          <p:pic>
            <p:nvPicPr>
              <p:cNvPr id="52263" name="Picture 22"/>
              <p:cNvPicPr>
                <a:picLocks noChangeAspect="1"/>
              </p:cNvPicPr>
              <p:nvPr/>
            </p:nvPicPr>
            <p:blipFill>
              <a:blip r:embed="rId8"/>
              <a:stretch>
                <a:fillRect/>
              </a:stretch>
            </p:blipFill>
            <p:spPr>
              <a:xfrm rot="-1377100">
                <a:off x="161128" y="0"/>
                <a:ext cx="276225" cy="247650"/>
              </a:xfrm>
              <a:prstGeom prst="rect">
                <a:avLst/>
              </a:prstGeom>
              <a:noFill/>
              <a:ln w="9525">
                <a:noFill/>
              </a:ln>
            </p:spPr>
          </p:pic>
          <p:cxnSp>
            <p:nvCxnSpPr>
              <p:cNvPr id="52264" name="肘形连接符 40"/>
              <p:cNvCxnSpPr/>
              <p:nvPr/>
            </p:nvCxnSpPr>
            <p:spPr>
              <a:xfrm rot="-1377100">
                <a:off x="376367" y="40803"/>
                <a:ext cx="196184" cy="2458"/>
              </a:xfrm>
              <a:prstGeom prst="bentConnector3">
                <a:avLst>
                  <a:gd name="adj1" fmla="val 45116"/>
                </a:avLst>
              </a:prstGeom>
              <a:ln w="25400" cap="flat" cmpd="sng">
                <a:solidFill>
                  <a:srgbClr val="FF0000"/>
                </a:solidFill>
                <a:prstDash val="solid"/>
                <a:miter/>
                <a:headEnd type="none" w="med" len="med"/>
                <a:tailEnd type="none" w="med" len="med"/>
              </a:ln>
            </p:spPr>
          </p:cxnSp>
          <p:cxnSp>
            <p:nvCxnSpPr>
              <p:cNvPr id="52265" name="肘形连接符 41"/>
              <p:cNvCxnSpPr/>
              <p:nvPr/>
            </p:nvCxnSpPr>
            <p:spPr>
              <a:xfrm rot="-1377100">
                <a:off x="0" y="187480"/>
                <a:ext cx="196184" cy="2458"/>
              </a:xfrm>
              <a:prstGeom prst="bentConnector3">
                <a:avLst>
                  <a:gd name="adj1" fmla="val 50000"/>
                </a:avLst>
              </a:prstGeom>
              <a:ln w="25400" cap="flat" cmpd="sng">
                <a:solidFill>
                  <a:srgbClr val="FF0000"/>
                </a:solidFill>
                <a:prstDash val="solid"/>
                <a:miter/>
                <a:headEnd type="none" w="med" len="med"/>
                <a:tailEnd type="none" w="med" len="med"/>
              </a:ln>
            </p:spPr>
          </p:cxnSp>
        </p:grpSp>
        <p:grpSp>
          <p:nvGrpSpPr>
            <p:cNvPr id="52266" name="组合 49193"/>
            <p:cNvGrpSpPr/>
            <p:nvPr/>
          </p:nvGrpSpPr>
          <p:grpSpPr>
            <a:xfrm rot="-153338">
              <a:off x="6531283" y="3172691"/>
              <a:ext cx="663575" cy="247650"/>
              <a:chOff x="0" y="0"/>
              <a:chExt cx="663200" cy="247650"/>
            </a:xfrm>
          </p:grpSpPr>
          <p:pic>
            <p:nvPicPr>
              <p:cNvPr id="52267" name="Picture 22"/>
              <p:cNvPicPr>
                <a:picLocks noChangeAspect="1"/>
              </p:cNvPicPr>
              <p:nvPr/>
            </p:nvPicPr>
            <p:blipFill>
              <a:blip r:embed="rId8"/>
              <a:stretch>
                <a:fillRect/>
              </a:stretch>
            </p:blipFill>
            <p:spPr>
              <a:xfrm>
                <a:off x="190791" y="0"/>
                <a:ext cx="276225" cy="247650"/>
              </a:xfrm>
              <a:prstGeom prst="rect">
                <a:avLst/>
              </a:prstGeom>
              <a:noFill/>
              <a:ln w="9525">
                <a:noFill/>
              </a:ln>
            </p:spPr>
          </p:pic>
          <p:cxnSp>
            <p:nvCxnSpPr>
              <p:cNvPr id="52268" name="肘形连接符 44"/>
              <p:cNvCxnSpPr/>
              <p:nvPr/>
            </p:nvCxnSpPr>
            <p:spPr>
              <a:xfrm>
                <a:off x="467016" y="123825"/>
                <a:ext cx="196184" cy="2458"/>
              </a:xfrm>
              <a:prstGeom prst="bentConnector3">
                <a:avLst>
                  <a:gd name="adj1" fmla="val 50000"/>
                </a:avLst>
              </a:prstGeom>
              <a:ln w="25400" cap="flat" cmpd="sng">
                <a:solidFill>
                  <a:srgbClr val="FF0000"/>
                </a:solidFill>
                <a:prstDash val="solid"/>
                <a:miter/>
                <a:headEnd type="none" w="med" len="med"/>
                <a:tailEnd type="none" w="med" len="med"/>
              </a:ln>
            </p:spPr>
          </p:cxnSp>
          <p:cxnSp>
            <p:nvCxnSpPr>
              <p:cNvPr id="52269" name="肘形连接符 45"/>
              <p:cNvCxnSpPr/>
              <p:nvPr/>
            </p:nvCxnSpPr>
            <p:spPr>
              <a:xfrm>
                <a:off x="0" y="118913"/>
                <a:ext cx="196184" cy="2458"/>
              </a:xfrm>
              <a:prstGeom prst="bentConnector3">
                <a:avLst>
                  <a:gd name="adj1" fmla="val 50000"/>
                </a:avLst>
              </a:prstGeom>
              <a:ln w="25400" cap="flat" cmpd="sng">
                <a:solidFill>
                  <a:srgbClr val="FF0000"/>
                </a:solidFill>
                <a:prstDash val="solid"/>
                <a:miter/>
                <a:headEnd type="none" w="med" len="med"/>
                <a:tailEnd type="none" w="med" len="med"/>
              </a:ln>
            </p:spPr>
          </p:cxnSp>
        </p:grpSp>
        <p:grpSp>
          <p:nvGrpSpPr>
            <p:cNvPr id="52270" name="组合 49197"/>
            <p:cNvGrpSpPr/>
            <p:nvPr/>
          </p:nvGrpSpPr>
          <p:grpSpPr>
            <a:xfrm rot="8259551">
              <a:off x="5594231" y="3760880"/>
              <a:ext cx="663575" cy="247650"/>
              <a:chOff x="0" y="0"/>
              <a:chExt cx="663200" cy="247650"/>
            </a:xfrm>
          </p:grpSpPr>
          <p:pic>
            <p:nvPicPr>
              <p:cNvPr id="52271" name="Picture 22"/>
              <p:cNvPicPr>
                <a:picLocks noChangeAspect="1"/>
              </p:cNvPicPr>
              <p:nvPr/>
            </p:nvPicPr>
            <p:blipFill>
              <a:blip r:embed="rId8"/>
              <a:stretch>
                <a:fillRect/>
              </a:stretch>
            </p:blipFill>
            <p:spPr>
              <a:xfrm rot="-10378618">
                <a:off x="190791" y="0"/>
                <a:ext cx="276225" cy="247650"/>
              </a:xfrm>
              <a:prstGeom prst="rect">
                <a:avLst/>
              </a:prstGeom>
              <a:noFill/>
              <a:ln w="9525">
                <a:noFill/>
              </a:ln>
            </p:spPr>
          </p:pic>
          <p:cxnSp>
            <p:nvCxnSpPr>
              <p:cNvPr id="52272" name="肘形连接符 48"/>
              <p:cNvCxnSpPr/>
              <p:nvPr/>
            </p:nvCxnSpPr>
            <p:spPr>
              <a:xfrm>
                <a:off x="467016" y="123825"/>
                <a:ext cx="196184" cy="2458"/>
              </a:xfrm>
              <a:prstGeom prst="bentConnector3">
                <a:avLst>
                  <a:gd name="adj1" fmla="val 50000"/>
                </a:avLst>
              </a:prstGeom>
              <a:ln w="25400" cap="flat" cmpd="sng">
                <a:solidFill>
                  <a:srgbClr val="FF0000"/>
                </a:solidFill>
                <a:prstDash val="solid"/>
                <a:miter/>
                <a:headEnd type="none" w="med" len="med"/>
                <a:tailEnd type="none" w="med" len="med"/>
              </a:ln>
            </p:spPr>
          </p:cxnSp>
          <p:cxnSp>
            <p:nvCxnSpPr>
              <p:cNvPr id="52273" name="肘形连接符 49"/>
              <p:cNvCxnSpPr/>
              <p:nvPr/>
            </p:nvCxnSpPr>
            <p:spPr>
              <a:xfrm>
                <a:off x="0" y="118913"/>
                <a:ext cx="196184" cy="2458"/>
              </a:xfrm>
              <a:prstGeom prst="bentConnector3">
                <a:avLst>
                  <a:gd name="adj1" fmla="val 50000"/>
                </a:avLst>
              </a:prstGeom>
              <a:ln w="25400" cap="flat" cmpd="sng">
                <a:solidFill>
                  <a:srgbClr val="FF0000"/>
                </a:solidFill>
                <a:prstDash val="solid"/>
                <a:miter/>
                <a:headEnd type="none" w="med" len="med"/>
                <a:tailEnd type="none" w="med" len="med"/>
              </a:ln>
            </p:spPr>
          </p:cxnSp>
        </p:grpSp>
      </p:grpSp>
      <p:sp>
        <p:nvSpPr>
          <p:cNvPr id="52274" name="TextBox 32"/>
          <p:cNvSpPr/>
          <p:nvPr/>
        </p:nvSpPr>
        <p:spPr>
          <a:xfrm>
            <a:off x="866775" y="1141776"/>
            <a:ext cx="3714750" cy="457200"/>
          </a:xfrm>
          <a:prstGeom prst="rect">
            <a:avLst/>
          </a:prstGeom>
          <a:noFill/>
          <a:ln w="9525">
            <a:noFill/>
          </a:ln>
        </p:spPr>
        <p:txBody>
          <a:bodyPr anchor="t">
            <a:spAutoFit/>
          </a:bodyPr>
          <a:lstStyle/>
          <a:p>
            <a:r>
              <a:rPr lang="en-US" altLang="zh-CN" sz="2400" dirty="0">
                <a:solidFill>
                  <a:srgbClr val="0000FF"/>
                </a:solidFill>
                <a:latin typeface="Arial" panose="020B0604020202020204" pitchFamily="34" charset="0"/>
                <a:ea typeface="黑体" panose="02010609060101010101" pitchFamily="1" charset="-122"/>
                <a:sym typeface="Arial" panose="020B0604020202020204" pitchFamily="34" charset="0"/>
              </a:rPr>
              <a:t>1</a:t>
            </a:r>
            <a:r>
              <a:rPr lang="zh-CN" altLang="en-US" sz="2400" dirty="0">
                <a:solidFill>
                  <a:srgbClr val="0000FF"/>
                </a:solidFill>
                <a:latin typeface="Arial" panose="020B0604020202020204" pitchFamily="34" charset="0"/>
                <a:ea typeface="黑体" panose="02010609060101010101" pitchFamily="1" charset="-122"/>
                <a:sym typeface="Arial" panose="020B0604020202020204" pitchFamily="34" charset="0"/>
              </a:rPr>
              <a:t>、直流计划</a:t>
            </a:r>
            <a:endParaRPr lang="zh-CN" altLang="en-US" sz="2400" dirty="0">
              <a:solidFill>
                <a:srgbClr val="0000FF"/>
              </a:solidFill>
              <a:latin typeface="Arial" panose="020B0604020202020204" pitchFamily="34" charset="0"/>
              <a:ea typeface="黑体" panose="02010609060101010101" pitchFamily="1" charset="-122"/>
              <a:sym typeface="Arial" panose="020B0604020202020204" pitchFamily="34" charset="0"/>
            </a:endParaRPr>
          </a:p>
        </p:txBody>
      </p:sp>
      <p:grpSp>
        <p:nvGrpSpPr>
          <p:cNvPr id="52275" name="组合 49202"/>
          <p:cNvGrpSpPr/>
          <p:nvPr/>
        </p:nvGrpSpPr>
        <p:grpSpPr>
          <a:xfrm rot="-2647848">
            <a:off x="7916863" y="3629025"/>
            <a:ext cx="403225" cy="598488"/>
            <a:chOff x="0" y="0"/>
            <a:chExt cx="403127" cy="597960"/>
          </a:xfrm>
        </p:grpSpPr>
        <p:pic>
          <p:nvPicPr>
            <p:cNvPr id="52276" name="Picture 22"/>
            <p:cNvPicPr>
              <a:picLocks noChangeAspect="1"/>
            </p:cNvPicPr>
            <p:nvPr/>
          </p:nvPicPr>
          <p:blipFill>
            <a:blip r:embed="rId8"/>
            <a:stretch>
              <a:fillRect/>
            </a:stretch>
          </p:blipFill>
          <p:spPr>
            <a:xfrm rot="-2800375">
              <a:off x="36543" y="175949"/>
              <a:ext cx="368492" cy="247609"/>
            </a:xfrm>
            <a:prstGeom prst="rect">
              <a:avLst/>
            </a:prstGeom>
            <a:noFill/>
            <a:ln w="9525">
              <a:noFill/>
            </a:ln>
          </p:spPr>
        </p:pic>
        <p:cxnSp>
          <p:nvCxnSpPr>
            <p:cNvPr id="52277" name="肘形连接符 40"/>
            <p:cNvCxnSpPr/>
            <p:nvPr/>
          </p:nvCxnSpPr>
          <p:spPr>
            <a:xfrm rot="-2800375">
              <a:off x="271032" y="129628"/>
              <a:ext cx="261715" cy="2458"/>
            </a:xfrm>
            <a:prstGeom prst="bentConnector3">
              <a:avLst>
                <a:gd name="adj1" fmla="val 45116"/>
              </a:avLst>
            </a:prstGeom>
            <a:ln w="25400" cap="flat" cmpd="sng">
              <a:solidFill>
                <a:srgbClr val="FF0000"/>
              </a:solidFill>
              <a:prstDash val="solid"/>
              <a:miter/>
              <a:headEnd type="none" w="med" len="med"/>
              <a:tailEnd type="none" w="med" len="med"/>
            </a:ln>
          </p:spPr>
        </p:cxnSp>
        <p:cxnSp>
          <p:nvCxnSpPr>
            <p:cNvPr id="52278" name="肘形连接符 41"/>
            <p:cNvCxnSpPr/>
            <p:nvPr/>
          </p:nvCxnSpPr>
          <p:spPr>
            <a:xfrm rot="-2800375">
              <a:off x="-129628" y="465865"/>
              <a:ext cx="261715" cy="2458"/>
            </a:xfrm>
            <a:prstGeom prst="bentConnector3">
              <a:avLst>
                <a:gd name="adj1" fmla="val 50000"/>
              </a:avLst>
            </a:prstGeom>
            <a:ln w="25400" cap="flat" cmpd="sng">
              <a:solidFill>
                <a:srgbClr val="FF0000"/>
              </a:solidFill>
              <a:prstDash val="solid"/>
              <a:miter/>
              <a:headEnd type="none" w="med" len="med"/>
              <a:tailEnd type="none" w="med" len="med"/>
            </a:ln>
          </p:spPr>
        </p:cxnSp>
      </p:grpSp>
      <p:grpSp>
        <p:nvGrpSpPr>
          <p:cNvPr id="52279" name="组合 49206"/>
          <p:cNvGrpSpPr/>
          <p:nvPr/>
        </p:nvGrpSpPr>
        <p:grpSpPr>
          <a:xfrm>
            <a:off x="5951538" y="2708275"/>
            <a:ext cx="403225" cy="598488"/>
            <a:chOff x="0" y="0"/>
            <a:chExt cx="403127" cy="597960"/>
          </a:xfrm>
        </p:grpSpPr>
        <p:pic>
          <p:nvPicPr>
            <p:cNvPr id="52280" name="Picture 22"/>
            <p:cNvPicPr>
              <a:picLocks noChangeAspect="1"/>
            </p:cNvPicPr>
            <p:nvPr/>
          </p:nvPicPr>
          <p:blipFill>
            <a:blip r:embed="rId8"/>
            <a:stretch>
              <a:fillRect/>
            </a:stretch>
          </p:blipFill>
          <p:spPr>
            <a:xfrm rot="-2800375">
              <a:off x="36543" y="175949"/>
              <a:ext cx="368492" cy="247609"/>
            </a:xfrm>
            <a:prstGeom prst="rect">
              <a:avLst/>
            </a:prstGeom>
            <a:noFill/>
            <a:ln w="9525">
              <a:noFill/>
            </a:ln>
          </p:spPr>
        </p:pic>
        <p:cxnSp>
          <p:nvCxnSpPr>
            <p:cNvPr id="52281" name="肘形连接符 40"/>
            <p:cNvCxnSpPr/>
            <p:nvPr/>
          </p:nvCxnSpPr>
          <p:spPr>
            <a:xfrm rot="-2800375">
              <a:off x="271032" y="129628"/>
              <a:ext cx="261715" cy="2458"/>
            </a:xfrm>
            <a:prstGeom prst="bentConnector3">
              <a:avLst>
                <a:gd name="adj1" fmla="val 45116"/>
              </a:avLst>
            </a:prstGeom>
            <a:ln w="25400" cap="flat" cmpd="sng">
              <a:solidFill>
                <a:srgbClr val="FF0000"/>
              </a:solidFill>
              <a:prstDash val="solid"/>
              <a:miter/>
              <a:headEnd type="none" w="med" len="med"/>
              <a:tailEnd type="none" w="med" len="med"/>
            </a:ln>
          </p:spPr>
        </p:cxnSp>
        <p:cxnSp>
          <p:nvCxnSpPr>
            <p:cNvPr id="52282" name="肘形连接符 41"/>
            <p:cNvCxnSpPr/>
            <p:nvPr/>
          </p:nvCxnSpPr>
          <p:spPr>
            <a:xfrm rot="-2800375">
              <a:off x="-129628" y="465865"/>
              <a:ext cx="261715" cy="2458"/>
            </a:xfrm>
            <a:prstGeom prst="bentConnector3">
              <a:avLst>
                <a:gd name="adj1" fmla="val 50000"/>
              </a:avLst>
            </a:prstGeom>
            <a:ln w="25400" cap="flat" cmpd="sng">
              <a:solidFill>
                <a:srgbClr val="FF0000"/>
              </a:solidFill>
              <a:prstDash val="solid"/>
              <a:miter/>
              <a:headEnd type="none" w="med" len="med"/>
              <a:tailEnd type="none" w="med" len="med"/>
            </a:ln>
          </p:spPr>
        </p:cxnSp>
      </p:grpSp>
      <p:sp>
        <p:nvSpPr>
          <p:cNvPr id="52283" name="矩形 56"/>
          <p:cNvSpPr/>
          <p:nvPr/>
        </p:nvSpPr>
        <p:spPr>
          <a:xfrm>
            <a:off x="659219" y="1749377"/>
            <a:ext cx="4365219" cy="692497"/>
          </a:xfrm>
          <a:prstGeom prst="rect">
            <a:avLst/>
          </a:prstGeom>
          <a:noFill/>
          <a:ln w="9525" cap="flat" cmpd="sng">
            <a:solidFill>
              <a:srgbClr val="FF3300"/>
            </a:solidFill>
            <a:prstDash val="solid"/>
            <a:miter/>
            <a:headEnd type="none" w="med" len="med"/>
            <a:tailEnd type="none" w="med" len="med"/>
          </a:ln>
        </p:spPr>
        <p:txBody>
          <a:bodyPr wrap="square" lIns="0" tIns="0" rIns="0" bIns="0" anchor="t">
            <a:spAutoFit/>
          </a:bodyPr>
          <a:lstStyle/>
          <a:p>
            <a:pPr algn="just"/>
            <a:r>
              <a:rPr lang="en-US" altLang="zh-CN" sz="1500" b="1" dirty="0">
                <a:solidFill>
                  <a:srgbClr val="000000"/>
                </a:solidFill>
                <a:latin typeface="Calibri" panose="020F0502020204030204" pitchFamily="2" charset="0"/>
                <a:ea typeface="微软雅黑" panose="020B0503020204020204" pitchFamily="2" charset="-122"/>
                <a:sym typeface="Calibri" panose="020F0502020204030204" pitchFamily="2" charset="0"/>
              </a:rPr>
              <a:t>天中直流</a:t>
            </a:r>
            <a:r>
              <a:rPr lang="en-US" altLang="zh-CN" sz="1500" b="1" dirty="0" smtClean="0">
                <a:solidFill>
                  <a:srgbClr val="000000"/>
                </a:solidFill>
                <a:latin typeface="Calibri" panose="020F0502020204030204" pitchFamily="2" charset="0"/>
                <a:ea typeface="微软雅黑" panose="020B0503020204020204" pitchFamily="2" charset="-122"/>
                <a:sym typeface="Arial" panose="020B0604020202020204" pitchFamily="34" charset="0"/>
              </a:rPr>
              <a:t>：</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1</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16</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540</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万千瓦；</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17~22</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300~380</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万千瓦；</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23</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240~360</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万千瓦；</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24~27</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125</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万千瓦；</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28~31</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245</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万千瓦</a:t>
            </a:r>
            <a:r>
              <a:rPr lang="zh-CN" altLang="en-US" sz="1500" b="1" dirty="0" smtClean="0">
                <a:solidFill>
                  <a:srgbClr val="000000"/>
                </a:solidFill>
                <a:ea typeface="微软雅黑" panose="020B0503020204020204" pitchFamily="2" charset="-122"/>
                <a:sym typeface="Arial" panose="020B0604020202020204" pitchFamily="34" charset="0"/>
              </a:rPr>
              <a:t>。</a:t>
            </a:r>
            <a:endParaRPr lang="zh-CN" altLang="en-US" sz="1500" b="1" dirty="0">
              <a:solidFill>
                <a:srgbClr val="000000"/>
              </a:solidFill>
              <a:latin typeface="Calibri" panose="020F0502020204030204" pitchFamily="2" charset="0"/>
              <a:ea typeface="微软雅黑" panose="020B0503020204020204" pitchFamily="2" charset="-122"/>
              <a:sym typeface="Calibri" panose="020F0502020204030204" pitchFamily="2" charset="0"/>
            </a:endParaRPr>
          </a:p>
        </p:txBody>
      </p:sp>
      <p:sp>
        <p:nvSpPr>
          <p:cNvPr id="52284" name="矩形 56"/>
          <p:cNvSpPr/>
          <p:nvPr/>
        </p:nvSpPr>
        <p:spPr>
          <a:xfrm>
            <a:off x="5627837" y="2152095"/>
            <a:ext cx="5355596" cy="461665"/>
          </a:xfrm>
          <a:prstGeom prst="rect">
            <a:avLst/>
          </a:prstGeom>
          <a:noFill/>
          <a:ln w="9525" cap="flat" cmpd="sng">
            <a:solidFill>
              <a:srgbClr val="FF3300"/>
            </a:solidFill>
            <a:prstDash val="solid"/>
            <a:miter/>
            <a:headEnd type="none" w="med" len="med"/>
            <a:tailEnd type="none" w="med" len="med"/>
          </a:ln>
        </p:spPr>
        <p:txBody>
          <a:bodyPr wrap="square" lIns="0" tIns="0" rIns="0" bIns="0" anchor="t">
            <a:spAutoFit/>
          </a:bodyPr>
          <a:lstStyle/>
          <a:p>
            <a:r>
              <a:rPr lang="en-US" altLang="zh-CN" sz="1500" b="1" dirty="0">
                <a:solidFill>
                  <a:srgbClr val="000000"/>
                </a:solidFill>
                <a:latin typeface="Calibri" panose="020F0502020204030204" pitchFamily="2" charset="0"/>
                <a:ea typeface="微软雅黑" panose="020B0503020204020204" pitchFamily="2" charset="-122"/>
                <a:sym typeface="Calibri" panose="020F0502020204030204" pitchFamily="2" charset="0"/>
              </a:rPr>
              <a:t>祁韶直流：</a:t>
            </a:r>
            <a:r>
              <a:rPr lang="zh-CN" altLang="en-US" sz="1500" b="1" dirty="0">
                <a:solidFill>
                  <a:srgbClr val="000000"/>
                </a:solidFill>
                <a:latin typeface="Calibri" panose="020F0502020204030204" pitchFamily="2" charset="0"/>
                <a:ea typeface="微软雅黑" panose="020B0503020204020204" pitchFamily="2" charset="-122"/>
                <a:sym typeface="Calibri" panose="020F0502020204030204" pitchFamily="2" charset="0"/>
              </a:rPr>
              <a:t> </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16</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310</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400</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17</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250~325</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18~22</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174~234</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23~31</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114~174</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sz="1500" b="1" dirty="0" smtClean="0">
                <a:solidFill>
                  <a:srgbClr val="000000"/>
                </a:solidFill>
                <a:latin typeface="Calibri" panose="020F0502020204030204" pitchFamily="2" charset="0"/>
                <a:ea typeface="微软雅黑" panose="020B0503020204020204" pitchFamily="2" charset="-122"/>
                <a:sym typeface="Calibri" panose="020F0502020204030204" pitchFamily="2" charset="0"/>
              </a:rPr>
              <a:t>。</a:t>
            </a:r>
            <a:endParaRPr lang="zh-CN" altLang="en-US" sz="1500" b="1" dirty="0">
              <a:solidFill>
                <a:srgbClr val="000000"/>
              </a:solidFill>
              <a:latin typeface="Calibri" panose="020F0502020204030204" pitchFamily="2" charset="0"/>
              <a:ea typeface="微软雅黑" panose="020B0503020204020204" pitchFamily="2" charset="-122"/>
              <a:sym typeface="Calibri" panose="020F0502020204030204" pitchFamily="2" charset="0"/>
            </a:endParaRPr>
          </a:p>
        </p:txBody>
      </p:sp>
      <p:sp>
        <p:nvSpPr>
          <p:cNvPr id="52285" name="矩形 56"/>
          <p:cNvSpPr/>
          <p:nvPr/>
        </p:nvSpPr>
        <p:spPr>
          <a:xfrm>
            <a:off x="6662420" y="2769870"/>
            <a:ext cx="5305425" cy="476885"/>
          </a:xfrm>
          <a:prstGeom prst="rect">
            <a:avLst/>
          </a:prstGeom>
          <a:noFill/>
          <a:ln w="9525" cap="flat" cmpd="sng">
            <a:solidFill>
              <a:srgbClr val="FF3300"/>
            </a:solidFill>
            <a:prstDash val="solid"/>
            <a:miter/>
            <a:headEnd type="none" w="med" len="med"/>
            <a:tailEnd type="none" w="med" len="med"/>
          </a:ln>
        </p:spPr>
        <p:txBody>
          <a:bodyPr wrap="square" lIns="0" tIns="0" rIns="0" bIns="0" anchor="t">
            <a:spAutoFit/>
          </a:bodyPr>
          <a:lstStyle/>
          <a:p>
            <a:pPr algn="just"/>
            <a:r>
              <a:rPr lang="en-US" altLang="zh-CN" sz="1500" b="1" dirty="0">
                <a:solidFill>
                  <a:srgbClr val="000000"/>
                </a:solidFill>
                <a:latin typeface="Calibri" panose="020F0502020204030204" pitchFamily="2" charset="0"/>
                <a:ea typeface="微软雅黑" panose="020B0503020204020204" pitchFamily="2" charset="-122"/>
                <a:sym typeface="Calibri" panose="020F0502020204030204" pitchFamily="2" charset="0"/>
              </a:rPr>
              <a:t>银东直流：</a:t>
            </a:r>
            <a:r>
              <a:rPr lang="zh-CN" altLang="en-US" sz="1500" b="1" dirty="0">
                <a:solidFill>
                  <a:srgbClr val="000000"/>
                </a:solidFill>
                <a:latin typeface="Calibri" panose="020F0502020204030204" pitchFamily="2" charset="0"/>
                <a:ea typeface="微软雅黑" panose="020B0503020204020204" pitchFamily="2" charset="-122"/>
                <a:sym typeface="Calibri" panose="020F0502020204030204" pitchFamily="2" charset="0"/>
              </a:rPr>
              <a:t> </a:t>
            </a:r>
            <a:r>
              <a:rPr lang="en-US" altLang="zh-CN" sz="16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a:t>
            </a:r>
            <a:r>
              <a:rPr lang="zh-CN" altLang="en-US" sz="16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6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21</a:t>
            </a:r>
            <a:r>
              <a:rPr lang="zh-CN" altLang="en-US" sz="16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400</a:t>
            </a:r>
            <a:r>
              <a:rPr lang="zh-CN" altLang="en-US"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en-US" altLang="zh-CN"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22</a:t>
            </a:r>
            <a:r>
              <a:rPr lang="zh-CN" altLang="en-US"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31</a:t>
            </a:r>
            <a:r>
              <a:rPr lang="zh-CN" altLang="en-US"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210~300</a:t>
            </a:r>
            <a:r>
              <a:rPr lang="zh-CN" altLang="en-US"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en-US" altLang="zh-CN"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23</a:t>
            </a:r>
            <a:r>
              <a:rPr lang="zh-CN" altLang="en-US"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30</a:t>
            </a:r>
            <a:r>
              <a:rPr lang="zh-CN" altLang="en-US"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140~200</a:t>
            </a:r>
            <a:r>
              <a:rPr lang="zh-CN" altLang="en-US"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en-US" altLang="zh-CN"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24~29</a:t>
            </a:r>
            <a:r>
              <a:rPr lang="zh-CN" altLang="en-US"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90~130</a:t>
            </a:r>
            <a:r>
              <a:rPr lang="zh-CN" altLang="en-US" sz="14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sz="1500" b="1" dirty="0" smtClean="0">
                <a:solidFill>
                  <a:srgbClr val="000000"/>
                </a:solidFill>
                <a:latin typeface="Calibri" panose="020F0502020204030204" pitchFamily="2" charset="0"/>
                <a:ea typeface="微软雅黑" panose="020B0503020204020204" pitchFamily="2" charset="-122"/>
                <a:sym typeface="Calibri" panose="020F0502020204030204" pitchFamily="2" charset="0"/>
              </a:rPr>
              <a:t>。</a:t>
            </a:r>
            <a:endParaRPr lang="zh-CN" altLang="en-US" sz="1500" b="1" dirty="0">
              <a:solidFill>
                <a:srgbClr val="000000"/>
              </a:solidFill>
              <a:latin typeface="Calibri" panose="020F0502020204030204" pitchFamily="2" charset="0"/>
              <a:ea typeface="微软雅黑" panose="020B0503020204020204" pitchFamily="2" charset="-122"/>
              <a:sym typeface="Calibri" panose="020F0502020204030204" pitchFamily="2" charset="0"/>
            </a:endParaRPr>
          </a:p>
        </p:txBody>
      </p:sp>
      <p:sp>
        <p:nvSpPr>
          <p:cNvPr id="52286" name="矩形 56"/>
          <p:cNvSpPr/>
          <p:nvPr/>
        </p:nvSpPr>
        <p:spPr>
          <a:xfrm>
            <a:off x="8304030" y="3384573"/>
            <a:ext cx="3855191" cy="692497"/>
          </a:xfrm>
          <a:prstGeom prst="rect">
            <a:avLst/>
          </a:prstGeom>
          <a:noFill/>
          <a:ln w="9525" cap="flat" cmpd="sng">
            <a:solidFill>
              <a:srgbClr val="FF3300"/>
            </a:solidFill>
            <a:prstDash val="solid"/>
            <a:miter/>
            <a:headEnd type="none" w="med" len="med"/>
            <a:tailEnd type="none" w="med" len="med"/>
          </a:ln>
        </p:spPr>
        <p:txBody>
          <a:bodyPr wrap="square" lIns="0" tIns="0" rIns="0" bIns="0" anchor="t">
            <a:spAutoFit/>
          </a:bodyPr>
          <a:lstStyle/>
          <a:p>
            <a:pPr algn="just"/>
            <a:r>
              <a:rPr lang="en-US" altLang="zh-CN" sz="1500" b="1" dirty="0" err="1" smtClean="0">
                <a:solidFill>
                  <a:srgbClr val="000000"/>
                </a:solidFill>
                <a:latin typeface="Calibri" panose="020F0502020204030204" pitchFamily="2" charset="0"/>
                <a:ea typeface="微软雅黑" panose="020B0503020204020204" pitchFamily="2" charset="-122"/>
                <a:sym typeface="Calibri" panose="020F0502020204030204" pitchFamily="2" charset="0"/>
              </a:rPr>
              <a:t>灵绍直流</a:t>
            </a:r>
            <a:r>
              <a:rPr lang="zh-CN" altLang="en-US" sz="1500" b="1" dirty="0" smtClean="0">
                <a:solidFill>
                  <a:srgbClr val="000000"/>
                </a:solidFill>
                <a:latin typeface="Calibri" panose="020F0502020204030204" pitchFamily="2" charset="0"/>
                <a:ea typeface="微软雅黑" panose="020B0503020204020204" pitchFamily="2" charset="-122"/>
                <a:sym typeface="Calibri" panose="020F0502020204030204" pitchFamily="2" charset="0"/>
              </a:rPr>
              <a:t>：</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14</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500~678</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15</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19</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285~483</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20</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23</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250~297</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24~31</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218~265</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sz="1500" b="1" dirty="0" smtClean="0">
                <a:solidFill>
                  <a:srgbClr val="000000"/>
                </a:solidFill>
                <a:latin typeface="Calibri" panose="020F0502020204030204" pitchFamily="2" charset="0"/>
                <a:ea typeface="微软雅黑" panose="020B0503020204020204" pitchFamily="2" charset="-122"/>
                <a:sym typeface="Calibri" panose="020F0502020204030204" pitchFamily="2" charset="0"/>
              </a:rPr>
              <a:t>。</a:t>
            </a:r>
            <a:endParaRPr lang="zh-CN" altLang="en-US" sz="1500" b="1" dirty="0">
              <a:solidFill>
                <a:srgbClr val="000000"/>
              </a:solidFill>
              <a:latin typeface="Calibri" panose="020F0502020204030204" pitchFamily="2" charset="0"/>
              <a:ea typeface="微软雅黑" panose="020B0503020204020204" pitchFamily="2" charset="-122"/>
              <a:sym typeface="Calibri" panose="020F0502020204030204" pitchFamily="2" charset="0"/>
            </a:endParaRPr>
          </a:p>
        </p:txBody>
      </p:sp>
      <p:sp>
        <p:nvSpPr>
          <p:cNvPr id="52287" name="矩形 56"/>
          <p:cNvSpPr/>
          <p:nvPr/>
        </p:nvSpPr>
        <p:spPr>
          <a:xfrm>
            <a:off x="9714301" y="5096906"/>
            <a:ext cx="2304000" cy="553998"/>
          </a:xfrm>
          <a:prstGeom prst="rect">
            <a:avLst/>
          </a:prstGeom>
          <a:noFill/>
          <a:ln w="9525" cap="flat" cmpd="sng">
            <a:solidFill>
              <a:srgbClr val="FF3300"/>
            </a:solidFill>
            <a:prstDash val="solid"/>
            <a:miter/>
            <a:headEnd type="none" w="med" len="med"/>
            <a:tailEnd type="none" w="med" len="med"/>
          </a:ln>
        </p:spPr>
        <p:txBody>
          <a:bodyPr anchor="t">
            <a:spAutoFit/>
          </a:bodyPr>
          <a:lstStyle/>
          <a:p>
            <a:pPr algn="just"/>
            <a:r>
              <a:rPr lang="en-US" altLang="zh-CN" sz="1500" b="1" dirty="0" err="1">
                <a:solidFill>
                  <a:srgbClr val="000000"/>
                </a:solidFill>
                <a:latin typeface="Calibri" panose="020F0502020204030204" pitchFamily="2" charset="0"/>
                <a:ea typeface="微软雅黑" panose="020B0503020204020204" pitchFamily="2" charset="-122"/>
                <a:sym typeface="Calibri" panose="020F0502020204030204" pitchFamily="2" charset="0"/>
              </a:rPr>
              <a:t>灵宝直流</a:t>
            </a:r>
            <a:r>
              <a:rPr lang="zh-CN" altLang="en-US" sz="1500" b="1" dirty="0" smtClean="0">
                <a:solidFill>
                  <a:srgbClr val="000000"/>
                </a:solidFill>
                <a:latin typeface="Calibri" panose="020F0502020204030204" pitchFamily="2" charset="0"/>
                <a:ea typeface="微软雅黑" panose="020B0503020204020204" pitchFamily="2" charset="-122"/>
                <a:sym typeface="Calibri" panose="020F0502020204030204" pitchFamily="2" charset="0"/>
              </a:rPr>
              <a:t>：</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31</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111</a:t>
            </a:r>
            <a:r>
              <a:rPr lang="zh-CN" altLang="en-US" sz="15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千瓦</a:t>
            </a:r>
            <a:r>
              <a:rPr lang="zh-CN" altLang="en-US" sz="1500" b="1" dirty="0" smtClean="0">
                <a:solidFill>
                  <a:srgbClr val="000000"/>
                </a:solidFill>
                <a:latin typeface="Calibri" panose="020F0502020204030204" pitchFamily="2" charset="0"/>
                <a:ea typeface="微软雅黑" panose="020B0503020204020204" pitchFamily="2" charset="-122"/>
                <a:sym typeface="Calibri" panose="020F0502020204030204" pitchFamily="2" charset="0"/>
              </a:rPr>
              <a:t>。</a:t>
            </a:r>
            <a:endParaRPr lang="zh-CN" altLang="en-US" sz="1500" b="1" dirty="0">
              <a:solidFill>
                <a:srgbClr val="000000"/>
              </a:solidFill>
              <a:latin typeface="Calibri" panose="020F0502020204030204" pitchFamily="2" charset="0"/>
              <a:ea typeface="微软雅黑" panose="020B0503020204020204" pitchFamily="2" charset="-122"/>
              <a:sym typeface="Calibri" panose="020F0502020204030204" pitchFamily="2" charset="0"/>
            </a:endParaRPr>
          </a:p>
        </p:txBody>
      </p:sp>
      <p:sp>
        <p:nvSpPr>
          <p:cNvPr id="52288" name="矩形 56"/>
          <p:cNvSpPr/>
          <p:nvPr/>
        </p:nvSpPr>
        <p:spPr>
          <a:xfrm>
            <a:off x="5951537" y="6157070"/>
            <a:ext cx="4346013" cy="323165"/>
          </a:xfrm>
          <a:prstGeom prst="rect">
            <a:avLst/>
          </a:prstGeom>
          <a:noFill/>
          <a:ln w="9525" cap="flat" cmpd="sng">
            <a:solidFill>
              <a:srgbClr val="FF3300"/>
            </a:solidFill>
            <a:prstDash val="solid"/>
            <a:miter/>
            <a:headEnd type="none" w="med" len="med"/>
            <a:tailEnd type="none" w="med" len="med"/>
          </a:ln>
        </p:spPr>
        <p:txBody>
          <a:bodyPr wrap="square" anchor="t">
            <a:spAutoFit/>
          </a:bodyPr>
          <a:lstStyle/>
          <a:p>
            <a:pPr algn="just"/>
            <a:r>
              <a:rPr lang="en-US" altLang="zh-CN" sz="1500" b="1" dirty="0">
                <a:solidFill>
                  <a:srgbClr val="000000"/>
                </a:solidFill>
                <a:latin typeface="Calibri" panose="020F0502020204030204" pitchFamily="2" charset="0"/>
                <a:ea typeface="微软雅黑" panose="020B0503020204020204" pitchFamily="2" charset="-122"/>
                <a:sym typeface="Calibri" panose="020F0502020204030204" pitchFamily="2" charset="0"/>
              </a:rPr>
              <a:t>德宝直流</a:t>
            </a:r>
            <a:r>
              <a:rPr lang="zh-CN" altLang="en-US" sz="1500" b="1" dirty="0">
                <a:solidFill>
                  <a:srgbClr val="000000"/>
                </a:solidFill>
                <a:latin typeface="Calibri" panose="020F0502020204030204" pitchFamily="2" charset="0"/>
                <a:ea typeface="微软雅黑" panose="020B0503020204020204" pitchFamily="2" charset="-122"/>
                <a:sym typeface="Calibri" panose="020F0502020204030204" pitchFamily="2" charset="0"/>
              </a:rPr>
              <a:t>：</a:t>
            </a:r>
            <a:r>
              <a:rPr lang="en-US" altLang="zh-CN" sz="15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31</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300</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sz="1500" b="1" dirty="0" smtClean="0">
                <a:solidFill>
                  <a:srgbClr val="000000"/>
                </a:solidFill>
                <a:latin typeface="Calibri" panose="020F0502020204030204" pitchFamily="2" charset="0"/>
                <a:ea typeface="微软雅黑" panose="020B0503020204020204" pitchFamily="2" charset="-122"/>
                <a:sym typeface="Calibri" panose="020F0502020204030204" pitchFamily="2" charset="0"/>
              </a:rPr>
              <a:t>。</a:t>
            </a:r>
            <a:endParaRPr lang="zh-CN" altLang="en-US" sz="1500" b="1" dirty="0">
              <a:solidFill>
                <a:srgbClr val="000000"/>
              </a:solidFill>
              <a:latin typeface="Calibri" panose="020F0502020204030204" pitchFamily="2" charset="0"/>
              <a:ea typeface="微软雅黑" panose="020B0503020204020204" pitchFamily="2" charset="-122"/>
              <a:sym typeface="Calibri" panose="020F0502020204030204" pitchFamily="2" charset="0"/>
            </a:endParaRPr>
          </a:p>
        </p:txBody>
      </p:sp>
      <p:sp>
        <p:nvSpPr>
          <p:cNvPr id="52289" name="矩形 56"/>
          <p:cNvSpPr/>
          <p:nvPr/>
        </p:nvSpPr>
        <p:spPr>
          <a:xfrm>
            <a:off x="809625" y="5591175"/>
            <a:ext cx="3929063" cy="338554"/>
          </a:xfrm>
          <a:prstGeom prst="rect">
            <a:avLst/>
          </a:prstGeom>
          <a:noFill/>
          <a:ln w="9525" cap="flat" cmpd="sng">
            <a:solidFill>
              <a:srgbClr val="FF3300"/>
            </a:solidFill>
            <a:prstDash val="solid"/>
            <a:miter/>
            <a:headEnd type="none" w="med" len="med"/>
            <a:tailEnd type="none" w="med" len="med"/>
          </a:ln>
        </p:spPr>
        <p:txBody>
          <a:bodyPr anchor="t">
            <a:spAutoFit/>
          </a:bodyPr>
          <a:lstStyle/>
          <a:p>
            <a:pPr algn="just"/>
            <a:r>
              <a:rPr lang="en-US" altLang="zh-CN" sz="1600" b="1" dirty="0">
                <a:solidFill>
                  <a:srgbClr val="000000"/>
                </a:solidFill>
                <a:latin typeface="Calibri" panose="020F0502020204030204" pitchFamily="2" charset="0"/>
                <a:ea typeface="微软雅黑" panose="020B0503020204020204" pitchFamily="2" charset="-122"/>
                <a:sym typeface="Calibri" panose="020F0502020204030204" pitchFamily="2" charset="0"/>
              </a:rPr>
              <a:t>柴拉直流</a:t>
            </a:r>
            <a:r>
              <a:rPr lang="en-US" altLang="zh-CN" sz="1600" b="1" dirty="0" smtClean="0">
                <a:solidFill>
                  <a:srgbClr val="000000"/>
                </a:solidFill>
                <a:latin typeface="Calibri" panose="020F0502020204030204" pitchFamily="2" charset="0"/>
                <a:ea typeface="微软雅黑" panose="020B0503020204020204" pitchFamily="2" charset="-122"/>
                <a:sym typeface="Calibri" panose="020F0502020204030204" pitchFamily="2" charset="0"/>
              </a:rPr>
              <a:t>：</a:t>
            </a:r>
            <a:r>
              <a:rPr lang="en-US" altLang="zh-CN" sz="16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a:t>
            </a:r>
            <a:r>
              <a:rPr lang="zh-CN" altLang="en-US" sz="16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6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31</a:t>
            </a:r>
            <a:r>
              <a:rPr lang="zh-CN" altLang="en-US" sz="16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6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20~37</a:t>
            </a:r>
            <a:r>
              <a:rPr lang="zh-CN" altLang="en-US" sz="16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sz="1600" b="1" dirty="0" smtClean="0">
                <a:solidFill>
                  <a:srgbClr val="000000"/>
                </a:solidFill>
                <a:latin typeface="Calibri" panose="020F0502020204030204" pitchFamily="2" charset="0"/>
                <a:ea typeface="微软雅黑" panose="020B0503020204020204" pitchFamily="2" charset="-122"/>
                <a:sym typeface="Calibri" panose="020F0502020204030204" pitchFamily="2" charset="0"/>
              </a:rPr>
              <a:t>。</a:t>
            </a:r>
            <a:endParaRPr lang="zh-CN" altLang="en-US" sz="1600" b="1" dirty="0">
              <a:solidFill>
                <a:srgbClr val="000000"/>
              </a:solidFill>
              <a:latin typeface="Calibri" panose="020F0502020204030204" pitchFamily="2" charset="0"/>
              <a:ea typeface="微软雅黑" panose="020B0503020204020204" pitchFamily="2" charset="-122"/>
              <a:sym typeface="Calibri" panose="020F0502020204030204" pitchFamily="2" charset="0"/>
            </a:endParaRPr>
          </a:p>
        </p:txBody>
      </p:sp>
      <p:pic>
        <p:nvPicPr>
          <p:cNvPr id="52290" name="Picture 22"/>
          <p:cNvPicPr>
            <a:picLocks noChangeAspect="1"/>
          </p:cNvPicPr>
          <p:nvPr/>
        </p:nvPicPr>
        <p:blipFill>
          <a:blip r:embed="rId8"/>
          <a:stretch>
            <a:fillRect/>
          </a:stretch>
        </p:blipFill>
        <p:spPr>
          <a:xfrm rot="-153338">
            <a:off x="8366125" y="4373563"/>
            <a:ext cx="368300" cy="247650"/>
          </a:xfrm>
          <a:prstGeom prst="rect">
            <a:avLst/>
          </a:prstGeom>
          <a:noFill/>
          <a:ln w="9525">
            <a:noFill/>
          </a:ln>
        </p:spPr>
      </p:pic>
      <p:cxnSp>
        <p:nvCxnSpPr>
          <p:cNvPr id="52291" name="肘形连接符 44"/>
          <p:cNvCxnSpPr/>
          <p:nvPr/>
        </p:nvCxnSpPr>
        <p:spPr>
          <a:xfrm rot="-153338">
            <a:off x="8734425" y="4483100"/>
            <a:ext cx="261938" cy="1588"/>
          </a:xfrm>
          <a:prstGeom prst="bentConnector3">
            <a:avLst>
              <a:gd name="adj1" fmla="val 50000"/>
            </a:avLst>
          </a:prstGeom>
          <a:ln w="25400" cap="flat" cmpd="sng">
            <a:solidFill>
              <a:srgbClr val="FF0000"/>
            </a:solidFill>
            <a:prstDash val="solid"/>
            <a:miter/>
            <a:headEnd type="none" w="med" len="med"/>
            <a:tailEnd type="none" w="med" len="med"/>
          </a:ln>
        </p:spPr>
      </p:cxnSp>
      <p:cxnSp>
        <p:nvCxnSpPr>
          <p:cNvPr id="52292" name="肘形连接符 45"/>
          <p:cNvCxnSpPr/>
          <p:nvPr/>
        </p:nvCxnSpPr>
        <p:spPr>
          <a:xfrm rot="-153338">
            <a:off x="8112125" y="4505325"/>
            <a:ext cx="261938" cy="3175"/>
          </a:xfrm>
          <a:prstGeom prst="bentConnector3">
            <a:avLst>
              <a:gd name="adj1" fmla="val 50000"/>
            </a:avLst>
          </a:prstGeom>
          <a:ln w="25400" cap="flat" cmpd="sng">
            <a:solidFill>
              <a:srgbClr val="FF0000"/>
            </a:solidFill>
            <a:prstDash val="solid"/>
            <a:miter/>
            <a:headEnd type="none" w="med" len="med"/>
            <a:tailEnd type="none" w="med" len="med"/>
          </a:ln>
        </p:spPr>
      </p:cxnSp>
      <p:sp>
        <p:nvSpPr>
          <p:cNvPr id="52293" name="矩形 56"/>
          <p:cNvSpPr/>
          <p:nvPr/>
        </p:nvSpPr>
        <p:spPr>
          <a:xfrm>
            <a:off x="8918054" y="4215013"/>
            <a:ext cx="3204000" cy="692497"/>
          </a:xfrm>
          <a:prstGeom prst="rect">
            <a:avLst/>
          </a:prstGeom>
          <a:noFill/>
          <a:ln w="9525" cap="flat" cmpd="sng">
            <a:solidFill>
              <a:srgbClr val="FF3300"/>
            </a:solidFill>
            <a:prstDash val="solid"/>
            <a:miter/>
            <a:headEnd type="none" w="med" len="med"/>
            <a:tailEnd type="none" w="med" len="med"/>
          </a:ln>
        </p:spPr>
        <p:txBody>
          <a:bodyPr wrap="square" lIns="0" tIns="0" rIns="0" bIns="0" anchor="t">
            <a:spAutoFit/>
          </a:bodyPr>
          <a:lstStyle/>
          <a:p>
            <a:pPr algn="just"/>
            <a:r>
              <a:rPr lang="zh-CN" altLang="en-US" sz="1500" b="1" dirty="0">
                <a:solidFill>
                  <a:srgbClr val="000000"/>
                </a:solidFill>
                <a:latin typeface="Calibri" panose="020F0502020204030204" pitchFamily="2" charset="0"/>
                <a:ea typeface="微软雅黑" panose="020B0503020204020204" pitchFamily="2" charset="-122"/>
                <a:sym typeface="Calibri" panose="020F0502020204030204" pitchFamily="2" charset="0"/>
              </a:rPr>
              <a:t>昭沂</a:t>
            </a:r>
            <a:r>
              <a:rPr lang="en-US" altLang="zh-CN" sz="1500" b="1" dirty="0" err="1">
                <a:solidFill>
                  <a:srgbClr val="000000"/>
                </a:solidFill>
                <a:latin typeface="Calibri" panose="020F0502020204030204" pitchFamily="2" charset="0"/>
                <a:ea typeface="微软雅黑" panose="020B0503020204020204" pitchFamily="2" charset="-122"/>
                <a:sym typeface="Calibri" panose="020F0502020204030204" pitchFamily="2" charset="0"/>
              </a:rPr>
              <a:t>直流</a:t>
            </a:r>
            <a:r>
              <a:rPr lang="zh-CN" altLang="en-US" sz="1500" b="1" dirty="0" smtClean="0">
                <a:solidFill>
                  <a:srgbClr val="000000"/>
                </a:solidFill>
                <a:latin typeface="Calibri" panose="020F0502020204030204" pitchFamily="2" charset="0"/>
                <a:ea typeface="微软雅黑" panose="020B0503020204020204" pitchFamily="2" charset="-122"/>
                <a:sym typeface="Calibri" panose="020F0502020204030204" pitchFamily="2" charset="0"/>
              </a:rPr>
              <a:t>：</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21</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31</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300</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22~23</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30</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200</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24~29</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100</a:t>
            </a:r>
            <a:r>
              <a:rPr lang="zh-CN" altLang="en-US" sz="15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sz="1500" b="1" dirty="0" smtClean="0">
                <a:solidFill>
                  <a:srgbClr val="000000"/>
                </a:solidFill>
                <a:latin typeface="Calibri" panose="020F0502020204030204" pitchFamily="2" charset="0"/>
                <a:ea typeface="微软雅黑" panose="020B0503020204020204" pitchFamily="2" charset="-122"/>
                <a:sym typeface="Calibri" panose="020F0502020204030204" pitchFamily="2" charset="0"/>
              </a:rPr>
              <a:t>。</a:t>
            </a:r>
            <a:endParaRPr lang="zh-CN" altLang="en-US" sz="1500" b="1" dirty="0">
              <a:solidFill>
                <a:srgbClr val="000000"/>
              </a:solidFill>
              <a:latin typeface="Calibri" panose="020F0502020204030204" pitchFamily="2" charset="0"/>
              <a:ea typeface="微软雅黑" panose="020B0503020204020204" pitchFamily="2" charset="-122"/>
              <a:sym typeface="Calibri" panose="020F0502020204030204" pitchFamily="2" charset="0"/>
            </a:endParaRPr>
          </a:p>
        </p:txBody>
      </p:sp>
      <p:grpSp>
        <p:nvGrpSpPr>
          <p:cNvPr id="52294" name="组合 49221"/>
          <p:cNvGrpSpPr/>
          <p:nvPr/>
        </p:nvGrpSpPr>
        <p:grpSpPr>
          <a:xfrm rot="-7968116">
            <a:off x="2870200" y="2736850"/>
            <a:ext cx="285750" cy="482600"/>
            <a:chOff x="0" y="0"/>
            <a:chExt cx="288210" cy="482035"/>
          </a:xfrm>
        </p:grpSpPr>
        <p:pic>
          <p:nvPicPr>
            <p:cNvPr id="52295" name="Picture 22"/>
            <p:cNvPicPr>
              <a:picLocks noChangeAspect="1"/>
            </p:cNvPicPr>
            <p:nvPr/>
          </p:nvPicPr>
          <p:blipFill>
            <a:blip r:embed="rId8"/>
            <a:stretch>
              <a:fillRect/>
            </a:stretch>
          </p:blipFill>
          <p:spPr>
            <a:xfrm rot="-2800375">
              <a:off x="21183" y="119720"/>
              <a:ext cx="276369" cy="247609"/>
            </a:xfrm>
            <a:prstGeom prst="rect">
              <a:avLst/>
            </a:prstGeom>
            <a:noFill/>
            <a:ln w="9525">
              <a:noFill/>
            </a:ln>
          </p:spPr>
        </p:pic>
        <p:cxnSp>
          <p:nvCxnSpPr>
            <p:cNvPr id="52296" name="肘形连接符 40"/>
            <p:cNvCxnSpPr/>
            <p:nvPr/>
          </p:nvCxnSpPr>
          <p:spPr>
            <a:xfrm rot="-2800375">
              <a:off x="188838" y="96914"/>
              <a:ext cx="196286" cy="2458"/>
            </a:xfrm>
            <a:prstGeom prst="bentConnector3">
              <a:avLst>
                <a:gd name="adj1" fmla="val 45116"/>
              </a:avLst>
            </a:prstGeom>
            <a:ln w="25400" cap="flat" cmpd="sng">
              <a:solidFill>
                <a:srgbClr val="FF0000"/>
              </a:solidFill>
              <a:prstDash val="solid"/>
              <a:miter/>
              <a:headEnd type="none" w="med" len="med"/>
              <a:tailEnd type="none" w="med" len="med"/>
            </a:ln>
          </p:spPr>
        </p:cxnSp>
        <p:cxnSp>
          <p:nvCxnSpPr>
            <p:cNvPr id="52297" name="肘形连接符 41"/>
            <p:cNvCxnSpPr/>
            <p:nvPr/>
          </p:nvCxnSpPr>
          <p:spPr>
            <a:xfrm rot="-2800375">
              <a:off x="-96914" y="382663"/>
              <a:ext cx="196286" cy="2458"/>
            </a:xfrm>
            <a:prstGeom prst="bentConnector3">
              <a:avLst>
                <a:gd name="adj1" fmla="val 50000"/>
              </a:avLst>
            </a:prstGeom>
            <a:ln w="25400" cap="flat" cmpd="sng">
              <a:solidFill>
                <a:srgbClr val="FF0000"/>
              </a:solidFill>
              <a:prstDash val="solid"/>
              <a:miter/>
              <a:headEnd type="none" w="med" len="med"/>
              <a:tailEnd type="none" w="med" len="med"/>
            </a:ln>
          </p:spPr>
        </p:cxnSp>
      </p:grpSp>
      <p:sp>
        <p:nvSpPr>
          <p:cNvPr id="52298" name="矩形 56"/>
          <p:cNvSpPr/>
          <p:nvPr/>
        </p:nvSpPr>
        <p:spPr>
          <a:xfrm>
            <a:off x="115317" y="2752489"/>
            <a:ext cx="2574715" cy="692497"/>
          </a:xfrm>
          <a:prstGeom prst="rect">
            <a:avLst/>
          </a:prstGeom>
          <a:noFill/>
          <a:ln w="9525" cap="rnd" cmpd="sng">
            <a:solidFill>
              <a:srgbClr val="FF0000"/>
            </a:solidFill>
            <a:prstDash val="solid"/>
            <a:miter/>
            <a:headEnd type="none" w="med" len="med"/>
            <a:tailEnd type="none" w="med" len="med"/>
          </a:ln>
        </p:spPr>
        <p:txBody>
          <a:bodyPr wrap="square" lIns="0" tIns="0" rIns="0" bIns="0" anchor="t">
            <a:spAutoFit/>
          </a:bodyPr>
          <a:lstStyle/>
          <a:p>
            <a:pPr algn="just"/>
            <a:r>
              <a:rPr lang="zh-CN" altLang="en-US" sz="1500" b="1" dirty="0">
                <a:solidFill>
                  <a:srgbClr val="000000"/>
                </a:solidFill>
                <a:latin typeface="Calibri" panose="020F0502020204030204" pitchFamily="2" charset="0"/>
                <a:ea typeface="微软雅黑" panose="020B0503020204020204" pitchFamily="2" charset="-122"/>
                <a:sym typeface="Calibri" panose="020F0502020204030204" pitchFamily="2" charset="0"/>
              </a:rPr>
              <a:t>吉泉</a:t>
            </a:r>
            <a:r>
              <a:rPr lang="en-US" altLang="zh-CN" sz="1500" b="1" dirty="0">
                <a:solidFill>
                  <a:srgbClr val="000000"/>
                </a:solidFill>
                <a:latin typeface="Calibri" panose="020F0502020204030204" pitchFamily="2" charset="0"/>
                <a:ea typeface="微软雅黑" panose="020B0503020204020204" pitchFamily="2" charset="-122"/>
                <a:sym typeface="Calibri" panose="020F0502020204030204" pitchFamily="2" charset="0"/>
              </a:rPr>
              <a:t>直流</a:t>
            </a:r>
            <a:r>
              <a:rPr lang="en-US" altLang="zh-CN" sz="1500" b="1" dirty="0" smtClean="0">
                <a:solidFill>
                  <a:srgbClr val="000000"/>
                </a:solidFill>
                <a:latin typeface="Calibri" panose="020F0502020204030204" pitchFamily="2" charset="0"/>
                <a:ea typeface="微软雅黑" panose="020B0503020204020204" pitchFamily="2" charset="-122"/>
                <a:sym typeface="Calibri" panose="020F0502020204030204" pitchFamily="2" charset="0"/>
              </a:rPr>
              <a:t>：</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1</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16</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480~576</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万千瓦；</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17~23</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438~522</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万千瓦；</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24~31</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日</a:t>
            </a:r>
            <a:r>
              <a:rPr lang="en-US" altLang="zh-CN"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180</a:t>
            </a:r>
            <a:r>
              <a:rPr lang="zh-CN" altLang="en-US" sz="1500" b="1" dirty="0" smtClean="0">
                <a:solidFill>
                  <a:srgbClr val="000000"/>
                </a:solidFill>
                <a:latin typeface="微软雅黑" panose="020B0503020204020204" pitchFamily="2" charset="-122"/>
                <a:ea typeface="微软雅黑" panose="020B0503020204020204" pitchFamily="2" charset="-122"/>
                <a:sym typeface="Calibri" panose="020F0502020204030204" pitchFamily="2" charset="0"/>
              </a:rPr>
              <a:t>万千瓦</a:t>
            </a:r>
            <a:r>
              <a:rPr lang="en-US" altLang="zh-CN" sz="1500" b="1" dirty="0" smtClean="0">
                <a:solidFill>
                  <a:srgbClr val="000000"/>
                </a:solidFill>
                <a:latin typeface="Calibri" panose="020F0502020204030204" pitchFamily="2" charset="0"/>
                <a:ea typeface="微软雅黑" panose="020B0503020204020204" pitchFamily="2" charset="-122"/>
                <a:sym typeface="Calibri" panose="020F0502020204030204" pitchFamily="2" charset="0"/>
              </a:rPr>
              <a:t>。</a:t>
            </a:r>
            <a:endParaRPr lang="zh-CN" altLang="en-US" sz="1500" b="1" dirty="0">
              <a:solidFill>
                <a:srgbClr val="000000"/>
              </a:solidFill>
              <a:latin typeface="Calibri" panose="020F0502020204030204" pitchFamily="2" charset="0"/>
              <a:ea typeface="微软雅黑" panose="020B0503020204020204" pitchFamily="2" charset="-122"/>
              <a:sym typeface="Calibri" panose="020F0502020204030204" pitchFamily="2" charset="0"/>
            </a:endParaRPr>
          </a:p>
        </p:txBody>
      </p:sp>
      <p:grpSp>
        <p:nvGrpSpPr>
          <p:cNvPr id="52299" name="组合 49226"/>
          <p:cNvGrpSpPr/>
          <p:nvPr/>
        </p:nvGrpSpPr>
        <p:grpSpPr>
          <a:xfrm>
            <a:off x="4008438" y="2276475"/>
            <a:ext cx="403225" cy="598488"/>
            <a:chOff x="0" y="0"/>
            <a:chExt cx="403127" cy="597960"/>
          </a:xfrm>
        </p:grpSpPr>
        <p:pic>
          <p:nvPicPr>
            <p:cNvPr id="52300" name="Picture 22"/>
            <p:cNvPicPr>
              <a:picLocks noChangeAspect="1"/>
            </p:cNvPicPr>
            <p:nvPr/>
          </p:nvPicPr>
          <p:blipFill>
            <a:blip r:embed="rId8"/>
            <a:stretch>
              <a:fillRect/>
            </a:stretch>
          </p:blipFill>
          <p:spPr>
            <a:xfrm rot="-2800375">
              <a:off x="36543" y="175949"/>
              <a:ext cx="368492" cy="247609"/>
            </a:xfrm>
            <a:prstGeom prst="rect">
              <a:avLst/>
            </a:prstGeom>
            <a:noFill/>
            <a:ln w="9525">
              <a:noFill/>
            </a:ln>
          </p:spPr>
        </p:pic>
        <p:cxnSp>
          <p:nvCxnSpPr>
            <p:cNvPr id="52301" name="肘形连接符 40"/>
            <p:cNvCxnSpPr/>
            <p:nvPr/>
          </p:nvCxnSpPr>
          <p:spPr>
            <a:xfrm rot="-2800375">
              <a:off x="271032" y="129628"/>
              <a:ext cx="261715" cy="2458"/>
            </a:xfrm>
            <a:prstGeom prst="bentConnector3">
              <a:avLst>
                <a:gd name="adj1" fmla="val 45116"/>
              </a:avLst>
            </a:prstGeom>
            <a:ln w="25400" cap="flat" cmpd="sng">
              <a:solidFill>
                <a:srgbClr val="FF0000"/>
              </a:solidFill>
              <a:prstDash val="solid"/>
              <a:miter/>
              <a:headEnd type="none" w="med" len="med"/>
              <a:tailEnd type="none" w="med" len="med"/>
            </a:ln>
          </p:spPr>
        </p:cxnSp>
        <p:cxnSp>
          <p:nvCxnSpPr>
            <p:cNvPr id="52302" name="肘形连接符 41"/>
            <p:cNvCxnSpPr/>
            <p:nvPr/>
          </p:nvCxnSpPr>
          <p:spPr>
            <a:xfrm rot="-2800375">
              <a:off x="-129628" y="465865"/>
              <a:ext cx="261715" cy="2458"/>
            </a:xfrm>
            <a:prstGeom prst="bentConnector3">
              <a:avLst>
                <a:gd name="adj1" fmla="val 50000"/>
              </a:avLst>
            </a:prstGeom>
            <a:ln w="25400" cap="flat" cmpd="sng">
              <a:solidFill>
                <a:srgbClr val="FF0000"/>
              </a:solidFill>
              <a:prstDash val="solid"/>
              <a:miter/>
              <a:headEnd type="none" w="med" len="med"/>
              <a:tailEnd type="none" w="med" len="med"/>
            </a:ln>
          </p:spPr>
        </p:cxn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23850"/>
            <a:ext cx="639763" cy="749300"/>
            <a:chOff x="0" y="0"/>
            <a:chExt cx="480244" cy="564356"/>
          </a:xfrm>
        </p:grpSpPr>
        <p:sp>
          <p:nvSpPr>
            <p:cNvPr id="291877" name="矩形 36"/>
            <p:cNvSpPr/>
            <p:nvPr/>
          </p:nvSpPr>
          <p:spPr>
            <a:xfrm>
              <a:off x="0" y="374"/>
              <a:ext cx="425449" cy="564610"/>
            </a:xfrm>
            <a:prstGeom prst="rect">
              <a:avLst/>
            </a:prstGeom>
            <a:solidFill>
              <a:srgbClr val="803D06"/>
            </a:solidFill>
            <a:ln w="9525">
              <a:noFill/>
            </a:ln>
          </p:spPr>
          <p:txBody>
            <a:bodyPr anchor="ctr"/>
            <a:lstStyle/>
            <a:p>
              <a:pPr algn="ctr" eaLnBrk="1" hangingPunct="1">
                <a:buFont typeface="Arial" panose="020B0604020202020204" pitchFamily="34" charset="0"/>
                <a:buNone/>
              </a:pPr>
              <a:endParaRPr lang="zh-CN" altLang="en-US" dirty="0">
                <a:solidFill>
                  <a:srgbClr val="FFFFFF"/>
                </a:solidFill>
                <a:latin typeface="宋体" panose="02010600030101010101" pitchFamily="2" charset="-122"/>
                <a:sym typeface="宋体" panose="02010600030101010101" pitchFamily="2" charset="-122"/>
              </a:endParaRPr>
            </a:p>
          </p:txBody>
        </p:sp>
        <p:sp>
          <p:nvSpPr>
            <p:cNvPr id="291878" name="直接连接符 37"/>
            <p:cNvSpPr/>
            <p:nvPr/>
          </p:nvSpPr>
          <p:spPr>
            <a:xfrm>
              <a:off x="481012" y="374"/>
              <a:ext cx="1" cy="564610"/>
            </a:xfrm>
            <a:prstGeom prst="line">
              <a:avLst/>
            </a:prstGeom>
            <a:ln w="28575" cap="flat" cmpd="sng">
              <a:solidFill>
                <a:srgbClr val="595959"/>
              </a:solidFill>
              <a:prstDash val="solid"/>
              <a:headEnd type="none" w="med" len="med"/>
              <a:tailEnd type="none" w="med" len="med"/>
            </a:ln>
          </p:spPr>
        </p:sp>
      </p:grpSp>
      <p:sp>
        <p:nvSpPr>
          <p:cNvPr id="291843" name="矩形 3"/>
          <p:cNvSpPr/>
          <p:nvPr/>
        </p:nvSpPr>
        <p:spPr>
          <a:xfrm>
            <a:off x="695325" y="476250"/>
            <a:ext cx="8053705" cy="521970"/>
          </a:xfrm>
          <a:prstGeom prst="rect">
            <a:avLst/>
          </a:prstGeom>
          <a:noFill/>
          <a:ln w="9525">
            <a:noFill/>
          </a:ln>
        </p:spPr>
        <p:txBody>
          <a:bodyPr wrap="square">
            <a:spAutoFit/>
          </a:bodyPr>
          <a:lstStyle/>
          <a:p>
            <a:pPr eaLnBrk="1" hangingPunct="1">
              <a:buFont typeface="Arial" panose="020B0604020202020204" pitchFamily="34" charset="0"/>
              <a:buNone/>
            </a:pPr>
            <a:r>
              <a:rPr lang="zh-CN" altLang="en-US" sz="2800" b="1" dirty="0" smtClean="0">
                <a:latin typeface="微软雅黑" panose="020B0503020204020204" pitchFamily="2" charset="-122"/>
                <a:ea typeface="微软雅黑" panose="020B0503020204020204" pitchFamily="2" charset="-122"/>
                <a:sym typeface="Arial" panose="020B0604020202020204" pitchFamily="34" charset="0"/>
              </a:rPr>
              <a:t>一月份</a:t>
            </a:r>
            <a:r>
              <a:rPr lang="zh-CN" altLang="en-US" sz="2800" b="1" dirty="0">
                <a:latin typeface="微软雅黑" panose="020B0503020204020204" pitchFamily="2" charset="-122"/>
                <a:ea typeface="微软雅黑" panose="020B0503020204020204" pitchFamily="2" charset="-122"/>
                <a:sym typeface="Arial" panose="020B0604020202020204" pitchFamily="34" charset="0"/>
              </a:rPr>
              <a:t>新能源消纳预测</a:t>
            </a:r>
            <a:endParaRPr lang="zh-CN" altLang="zh-CN" sz="2800" b="1" dirty="0">
              <a:solidFill>
                <a:srgbClr val="FF0000"/>
              </a:solidFill>
              <a:latin typeface="微软雅黑" panose="020B0503020204020204" pitchFamily="2" charset="-122"/>
              <a:ea typeface="微软雅黑" panose="020B0503020204020204" pitchFamily="2" charset="-122"/>
              <a:sym typeface="Arial" panose="020B0604020202020204" pitchFamily="34" charset="0"/>
            </a:endParaRPr>
          </a:p>
        </p:txBody>
      </p:sp>
      <p:sp>
        <p:nvSpPr>
          <p:cNvPr id="291874" name="矩形 7"/>
          <p:cNvSpPr/>
          <p:nvPr/>
        </p:nvSpPr>
        <p:spPr>
          <a:xfrm>
            <a:off x="595313" y="4076700"/>
            <a:ext cx="11239500" cy="922020"/>
          </a:xfrm>
          <a:prstGeom prst="rect">
            <a:avLst/>
          </a:prstGeom>
          <a:noFill/>
          <a:ln w="9525">
            <a:noFill/>
          </a:ln>
        </p:spPr>
        <p:txBody>
          <a:bodyPr>
            <a:spAutoFit/>
          </a:bodyPr>
          <a:lstStyle/>
          <a:p>
            <a:pPr>
              <a:lnSpc>
                <a:spcPct val="150000"/>
              </a:lnSpc>
            </a:pPr>
            <a:r>
              <a:rPr lang="zh-CN" altLang="en-US" dirty="0">
                <a:latin typeface="微软雅黑" panose="020B0503020204020204" pitchFamily="2" charset="-122"/>
                <a:ea typeface="微软雅黑" panose="020B0503020204020204" pitchFamily="2" charset="-122"/>
                <a:sym typeface="Calibri" panose="020F0502020204030204" pitchFamily="2" charset="0"/>
              </a:rPr>
              <a:t>　　</a:t>
            </a:r>
            <a:r>
              <a:rPr lang="zh-CN" altLang="en-US" dirty="0" smtClean="0">
                <a:latin typeface="微软雅黑" panose="020B0503020204020204" pitchFamily="2" charset="-122"/>
                <a:ea typeface="微软雅黑" panose="020B0503020204020204" pitchFamily="2" charset="-122"/>
                <a:sym typeface="Calibri" panose="020F0502020204030204" pitchFamily="2" charset="0"/>
              </a:rPr>
              <a:t>预计</a:t>
            </a:r>
            <a:r>
              <a:rPr lang="en-US" altLang="zh-CN" dirty="0" smtClean="0">
                <a:latin typeface="微软雅黑" panose="020B0503020204020204" pitchFamily="2" charset="-122"/>
                <a:ea typeface="微软雅黑" panose="020B0503020204020204" pitchFamily="2" charset="-122"/>
                <a:sym typeface="Calibri" panose="020F0502020204030204" pitchFamily="2" charset="0"/>
              </a:rPr>
              <a:t>1</a:t>
            </a:r>
            <a:r>
              <a:rPr lang="zh-CN" altLang="en-US" dirty="0" smtClean="0">
                <a:latin typeface="微软雅黑" panose="020B0503020204020204" pitchFamily="2" charset="-122"/>
                <a:ea typeface="微软雅黑" panose="020B0503020204020204" pitchFamily="2" charset="-122"/>
                <a:sym typeface="Calibri" panose="020F0502020204030204" pitchFamily="2" charset="0"/>
              </a:rPr>
              <a:t>月份龙羊峡月均入库流量</a:t>
            </a:r>
            <a:r>
              <a:rPr lang="en-US" altLang="zh-CN" dirty="0" smtClean="0">
                <a:solidFill>
                  <a:srgbClr val="FF0000"/>
                </a:solidFill>
                <a:latin typeface="微软雅黑" panose="020B0503020204020204" pitchFamily="2" charset="-122"/>
                <a:ea typeface="微软雅黑" panose="020B0503020204020204" pitchFamily="2" charset="-122"/>
                <a:sym typeface="Calibri" panose="020F0502020204030204" pitchFamily="2" charset="0"/>
              </a:rPr>
              <a:t>260</a:t>
            </a:r>
            <a:r>
              <a:rPr lang="zh-CN" altLang="en-US" dirty="0" smtClean="0">
                <a:solidFill>
                  <a:srgbClr val="FF0000"/>
                </a:solidFill>
                <a:latin typeface="微软雅黑" panose="020B0503020204020204" pitchFamily="2" charset="-122"/>
                <a:ea typeface="微软雅黑" panose="020B0503020204020204" pitchFamily="2" charset="-122"/>
                <a:sym typeface="Calibri" panose="020F0502020204030204" pitchFamily="2" charset="0"/>
              </a:rPr>
              <a:t>立方米每秒</a:t>
            </a:r>
            <a:r>
              <a:rPr lang="zh-CN" altLang="en-US" dirty="0" smtClean="0">
                <a:latin typeface="微软雅黑" panose="020B0503020204020204" pitchFamily="2" charset="-122"/>
                <a:ea typeface="微软雅黑" panose="020B0503020204020204" pitchFamily="2" charset="-122"/>
                <a:sym typeface="Calibri" panose="020F0502020204030204" pitchFamily="2" charset="0"/>
              </a:rPr>
              <a:t>，月度计划出库</a:t>
            </a:r>
            <a:r>
              <a:rPr lang="en-US" altLang="zh-CN" dirty="0" smtClean="0">
                <a:solidFill>
                  <a:srgbClr val="FF0000"/>
                </a:solidFill>
                <a:latin typeface="微软雅黑" panose="020B0503020204020204" pitchFamily="2" charset="-122"/>
                <a:ea typeface="微软雅黑" panose="020B0503020204020204" pitchFamily="2" charset="-122"/>
                <a:sym typeface="Calibri" panose="020F0502020204030204" pitchFamily="2" charset="0"/>
              </a:rPr>
              <a:t>590</a:t>
            </a:r>
            <a:r>
              <a:rPr lang="zh-CN" altLang="en-US" dirty="0" smtClean="0">
                <a:solidFill>
                  <a:srgbClr val="FF0000"/>
                </a:solidFill>
                <a:latin typeface="微软雅黑" panose="020B0503020204020204" pitchFamily="2" charset="-122"/>
                <a:ea typeface="微软雅黑" panose="020B0503020204020204" pitchFamily="2" charset="-122"/>
                <a:sym typeface="Calibri" panose="020F0502020204030204" pitchFamily="2" charset="0"/>
              </a:rPr>
              <a:t>立方米每秒</a:t>
            </a:r>
            <a:r>
              <a:rPr lang="zh-CN" altLang="en-US" dirty="0" smtClean="0">
                <a:latin typeface="微软雅黑" panose="020B0503020204020204" pitchFamily="2" charset="-122"/>
                <a:ea typeface="微软雅黑" panose="020B0503020204020204" pitchFamily="2" charset="-122"/>
                <a:sym typeface="Calibri" panose="020F0502020204030204" pitchFamily="2" charset="0"/>
              </a:rPr>
              <a:t>，月末水位</a:t>
            </a:r>
            <a:r>
              <a:rPr lang="en-US" altLang="zh-CN" dirty="0" smtClean="0">
                <a:solidFill>
                  <a:srgbClr val="FF0000"/>
                </a:solidFill>
                <a:latin typeface="微软雅黑" panose="020B0503020204020204" pitchFamily="2" charset="-122"/>
                <a:ea typeface="微软雅黑" panose="020B0503020204020204" pitchFamily="2" charset="-122"/>
                <a:sym typeface="Calibri" panose="020F0502020204030204" pitchFamily="2" charset="0"/>
              </a:rPr>
              <a:t>2596.12</a:t>
            </a:r>
            <a:r>
              <a:rPr lang="zh-CN" altLang="en-US" dirty="0" smtClean="0">
                <a:solidFill>
                  <a:srgbClr val="FF0000"/>
                </a:solidFill>
                <a:latin typeface="微软雅黑" panose="020B0503020204020204" pitchFamily="2" charset="-122"/>
                <a:ea typeface="微软雅黑" panose="020B0503020204020204" pitchFamily="2" charset="-122"/>
                <a:sym typeface="Calibri" panose="020F0502020204030204" pitchFamily="2" charset="0"/>
              </a:rPr>
              <a:t>米</a:t>
            </a:r>
            <a:r>
              <a:rPr lang="zh-CN" altLang="en-US" dirty="0" smtClean="0">
                <a:latin typeface="微软雅黑" panose="020B0503020204020204" pitchFamily="2" charset="-122"/>
                <a:ea typeface="微软雅黑" panose="020B0503020204020204" pitchFamily="2" charset="-122"/>
                <a:sym typeface="Calibri" panose="020F0502020204030204" pitchFamily="2" charset="0"/>
              </a:rPr>
              <a:t>；刘家峡出库流量</a:t>
            </a:r>
            <a:r>
              <a:rPr lang="en-US" altLang="zh-CN" dirty="0" smtClean="0">
                <a:solidFill>
                  <a:srgbClr val="FF0000"/>
                </a:solidFill>
                <a:latin typeface="微软雅黑" panose="020B0503020204020204" pitchFamily="2" charset="-122"/>
                <a:ea typeface="微软雅黑" panose="020B0503020204020204" pitchFamily="2" charset="-122"/>
                <a:sym typeface="Calibri" panose="020F0502020204030204" pitchFamily="2" charset="0"/>
              </a:rPr>
              <a:t>540</a:t>
            </a:r>
            <a:r>
              <a:rPr lang="zh-CN" altLang="en-US" dirty="0" smtClean="0">
                <a:solidFill>
                  <a:srgbClr val="FF0000"/>
                </a:solidFill>
                <a:latin typeface="微软雅黑" panose="020B0503020204020204" pitchFamily="2" charset="-122"/>
                <a:ea typeface="微软雅黑" panose="020B0503020204020204" pitchFamily="2" charset="-122"/>
                <a:sym typeface="Calibri" panose="020F0502020204030204" pitchFamily="2" charset="0"/>
              </a:rPr>
              <a:t>立方米每秒</a:t>
            </a:r>
            <a:r>
              <a:rPr lang="zh-CN" altLang="en-US" dirty="0" smtClean="0">
                <a:latin typeface="微软雅黑" panose="020B0503020204020204" pitchFamily="2" charset="-122"/>
                <a:ea typeface="微软雅黑" panose="020B0503020204020204" pitchFamily="2" charset="-122"/>
                <a:sym typeface="Calibri" panose="020F0502020204030204" pitchFamily="2" charset="0"/>
              </a:rPr>
              <a:t>，月末水位</a:t>
            </a:r>
            <a:r>
              <a:rPr lang="en-US" altLang="zh-CN" dirty="0" smtClean="0">
                <a:solidFill>
                  <a:srgbClr val="FF0000"/>
                </a:solidFill>
                <a:latin typeface="微软雅黑" panose="020B0503020204020204" pitchFamily="2" charset="-122"/>
                <a:ea typeface="微软雅黑" panose="020B0503020204020204" pitchFamily="2" charset="-122"/>
                <a:sym typeface="Calibri" panose="020F0502020204030204" pitchFamily="2" charset="0"/>
              </a:rPr>
              <a:t>1729.31</a:t>
            </a:r>
            <a:r>
              <a:rPr lang="zh-CN" altLang="en-US" dirty="0" smtClean="0">
                <a:solidFill>
                  <a:srgbClr val="FF0000"/>
                </a:solidFill>
                <a:latin typeface="微软雅黑" panose="020B0503020204020204" pitchFamily="2" charset="-122"/>
                <a:ea typeface="微软雅黑" panose="020B0503020204020204" pitchFamily="2" charset="-122"/>
                <a:sym typeface="Calibri" panose="020F0502020204030204" pitchFamily="2" charset="0"/>
              </a:rPr>
              <a:t>米</a:t>
            </a:r>
            <a:r>
              <a:rPr lang="zh-CN" altLang="zh-CN" dirty="0" smtClean="0">
                <a:latin typeface="微软雅黑" panose="020B0503020204020204" pitchFamily="2" charset="-122"/>
                <a:ea typeface="微软雅黑" panose="020B0503020204020204" pitchFamily="2" charset="-122"/>
                <a:sym typeface="Calibri" panose="020F0502020204030204" pitchFamily="2" charset="0"/>
              </a:rPr>
              <a:t>。</a:t>
            </a:r>
            <a:endParaRPr lang="en-US" altLang="zh-CN" dirty="0">
              <a:latin typeface="微软雅黑" panose="020B0503020204020204" pitchFamily="2" charset="-122"/>
              <a:ea typeface="微软雅黑" panose="020B0503020204020204" pitchFamily="2" charset="-122"/>
              <a:sym typeface="Calibri" panose="020F0502020204030204" pitchFamily="2" charset="0"/>
            </a:endParaRPr>
          </a:p>
        </p:txBody>
      </p:sp>
      <p:sp>
        <p:nvSpPr>
          <p:cNvPr id="291875" name="TextBox 32"/>
          <p:cNvSpPr txBox="1"/>
          <p:nvPr/>
        </p:nvSpPr>
        <p:spPr>
          <a:xfrm>
            <a:off x="728663" y="1268413"/>
            <a:ext cx="3714750" cy="461962"/>
          </a:xfrm>
          <a:prstGeom prst="rect">
            <a:avLst/>
          </a:prstGeom>
          <a:noFill/>
          <a:ln w="9525">
            <a:noFill/>
          </a:ln>
        </p:spPr>
        <p:txBody>
          <a:bodyPr>
            <a:spAutoFit/>
          </a:bodyPr>
          <a:lstStyle/>
          <a:p>
            <a:pPr eaLnBrk="1" hangingPunct="1">
              <a:buFont typeface="Arial" panose="020B0604020202020204" pitchFamily="34" charset="0"/>
              <a:buNone/>
            </a:pPr>
            <a:r>
              <a:rPr lang="en-US" altLang="zh-CN" sz="2400" dirty="0">
                <a:solidFill>
                  <a:srgbClr val="0000FF"/>
                </a:solidFill>
                <a:latin typeface="Arial" panose="020B0604020202020204" pitchFamily="34" charset="0"/>
                <a:ea typeface="黑体" panose="02010609060101010101" pitchFamily="1" charset="-122"/>
                <a:sym typeface="Calibri" panose="020F0502020204030204" pitchFamily="2" charset="0"/>
              </a:rPr>
              <a:t>2</a:t>
            </a:r>
            <a:r>
              <a:rPr lang="zh-CN" altLang="en-US" sz="2400" dirty="0">
                <a:solidFill>
                  <a:srgbClr val="0000FF"/>
                </a:solidFill>
                <a:latin typeface="Arial" panose="020B0604020202020204" pitchFamily="34" charset="0"/>
                <a:ea typeface="黑体" panose="02010609060101010101" pitchFamily="1" charset="-122"/>
                <a:sym typeface="Calibri" panose="020F0502020204030204" pitchFamily="2" charset="0"/>
              </a:rPr>
              <a:t>、水库计划</a:t>
            </a:r>
            <a:endParaRPr lang="zh-CN" altLang="en-US" sz="2400" dirty="0">
              <a:solidFill>
                <a:srgbClr val="0000FF"/>
              </a:solidFill>
              <a:latin typeface="Arial" panose="020B0604020202020204" pitchFamily="34" charset="0"/>
              <a:ea typeface="黑体" panose="02010609060101010101" pitchFamily="1" charset="-122"/>
              <a:sym typeface="Calibri" panose="020F0502020204030204" pitchFamily="2" charset="0"/>
            </a:endParaRPr>
          </a:p>
        </p:txBody>
      </p:sp>
      <p:sp>
        <p:nvSpPr>
          <p:cNvPr id="291876" name="灯片编号占位符 14"/>
          <p:cNvSpPr>
            <a:spLocks noGrp="1"/>
          </p:cNvSpPr>
          <p:nvPr/>
        </p:nvSpPr>
        <p:spPr>
          <a:xfrm>
            <a:off x="9232900" y="6586538"/>
            <a:ext cx="2844800" cy="365125"/>
          </a:xfrm>
          <a:prstGeom prst="rect">
            <a:avLst/>
          </a:prstGeom>
          <a:noFill/>
          <a:ln w="9525">
            <a:noFill/>
          </a:ln>
        </p:spPr>
        <p:txBody>
          <a:bodyPr anchor="ctr"/>
          <a:lstStyle/>
          <a:p>
            <a:pPr marL="342900" indent="-342900" algn="r" eaLnBrk="1" hangingPunct="1">
              <a:buFont typeface="Arial" panose="020B0604020202020204" pitchFamily="34" charset="0"/>
              <a:buNone/>
            </a:pPr>
            <a:r>
              <a:rPr lang="en-US" altLang="zh-CN" sz="1400" b="1" dirty="0">
                <a:solidFill>
                  <a:srgbClr val="000000"/>
                </a:solidFill>
                <a:latin typeface="Calibri" panose="020F0502020204030204" pitchFamily="2" charset="0"/>
                <a:ea typeface="黑体" panose="02010609060101010101" pitchFamily="1" charset="-122"/>
                <a:sym typeface="宋体" panose="02010600030101010101" pitchFamily="2" charset="-122"/>
              </a:rPr>
              <a:t>7</a:t>
            </a:r>
            <a:endParaRPr lang="zh-CN" altLang="en-US" sz="1400" b="1" dirty="0">
              <a:solidFill>
                <a:srgbClr val="000000"/>
              </a:solidFill>
              <a:latin typeface="Calibri" panose="020F0502020204030204" pitchFamily="2" charset="0"/>
              <a:ea typeface="黑体" panose="02010609060101010101" pitchFamily="1" charset="-122"/>
              <a:sym typeface="宋体" panose="02010600030101010101" pitchFamily="2" charset="-122"/>
            </a:endParaRPr>
          </a:p>
        </p:txBody>
      </p:sp>
      <p:graphicFrame>
        <p:nvGraphicFramePr>
          <p:cNvPr id="50182" name="表格 50181"/>
          <p:cNvGraphicFramePr/>
          <p:nvPr/>
        </p:nvGraphicFramePr>
        <p:xfrm>
          <a:off x="552449" y="2133599"/>
          <a:ext cx="10944143" cy="1070809"/>
        </p:xfrm>
        <a:graphic>
          <a:graphicData uri="http://schemas.openxmlformats.org/drawingml/2006/table">
            <a:tbl>
              <a:tblPr/>
              <a:tblGrid>
                <a:gridCol w="2214730"/>
                <a:gridCol w="2102116"/>
                <a:gridCol w="2124639"/>
                <a:gridCol w="2156546"/>
                <a:gridCol w="2346112"/>
              </a:tblGrid>
              <a:tr h="356379">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400"/>
                        </a:lnSpc>
                        <a:spcBef>
                          <a:spcPct val="0"/>
                        </a:spcBef>
                        <a:spcAft>
                          <a:spcPct val="0"/>
                        </a:spcAft>
                        <a:buNone/>
                      </a:pPr>
                      <a:endParaRPr lang="zh-CN" altLang="en-US" sz="2400" b="1" baseline="0">
                        <a:solidFill>
                          <a:schemeClr val="tx1"/>
                        </a:solidFill>
                        <a:latin typeface="黑体" panose="02010609060101010101" pitchFamily="1" charset="-122"/>
                        <a:ea typeface="黑体" panose="02010609060101010101" pitchFamily="1" charset="-122"/>
                        <a:sym typeface="黑体" panose="02010609060101010101" pitchFamily="1" charset="-122"/>
                      </a:endParaRPr>
                    </a:p>
                  </a:txBody>
                  <a:tcPr marL="45720" marR="45720" marT="0" marB="0" anchor="ct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12700" cap="flat" cmpd="sng">
                      <a:solidFill>
                        <a:srgbClr val="000000"/>
                      </a:solidFill>
                      <a:prstDash val="solid"/>
                      <a:miter/>
                      <a:headEnd type="none" w="med" len="med"/>
                      <a:tailEnd type="none" w="med" len="med"/>
                    </a:lnT>
                    <a:lnB w="12700" cap="flat" cmpd="sng">
                      <a:solidFill>
                        <a:srgbClr val="000000"/>
                      </a:solidFill>
                      <a:prstDash val="solid"/>
                      <a:miter/>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400"/>
                        </a:lnSpc>
                        <a:spcBef>
                          <a:spcPct val="0"/>
                        </a:spcBef>
                        <a:spcAft>
                          <a:spcPct val="0"/>
                        </a:spcAft>
                        <a:buNone/>
                      </a:pPr>
                      <a:r>
                        <a:rPr lang="zh-CN" altLang="en-US" sz="1800" b="1" baseline="0">
                          <a:solidFill>
                            <a:schemeClr val="tx1"/>
                          </a:solidFill>
                          <a:latin typeface="黑体" panose="02010609060101010101" pitchFamily="1" charset="-122"/>
                          <a:ea typeface="黑体" panose="02010609060101010101" pitchFamily="1" charset="-122"/>
                          <a:sym typeface="黑体" panose="02010609060101010101" pitchFamily="1" charset="-122"/>
                        </a:rPr>
                        <a:t>入库流量</a:t>
                      </a:r>
                      <a:endParaRPr lang="zh-CN" altLang="en-US" sz="1800" b="1" baseline="0">
                        <a:solidFill>
                          <a:schemeClr val="tx1"/>
                        </a:solidFill>
                        <a:latin typeface="黑体" panose="02010609060101010101" pitchFamily="1" charset="-122"/>
                        <a:ea typeface="黑体" panose="02010609060101010101" pitchFamily="1" charset="-122"/>
                        <a:sym typeface="黑体" panose="02010609060101010101" pitchFamily="1" charset="-122"/>
                      </a:endParaRPr>
                    </a:p>
                  </a:txBody>
                  <a:tcPr marL="45720" marR="45720" marT="0" marB="0" anchor="ct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12700" cap="flat" cmpd="sng">
                      <a:solidFill>
                        <a:srgbClr val="000000"/>
                      </a:solidFill>
                      <a:prstDash val="solid"/>
                      <a:miter/>
                      <a:headEnd type="none" w="med" len="med"/>
                      <a:tailEnd type="none" w="med" len="med"/>
                    </a:lnT>
                    <a:lnB w="12700" cap="flat" cmpd="sng">
                      <a:solidFill>
                        <a:srgbClr val="000000"/>
                      </a:solidFill>
                      <a:prstDash val="solid"/>
                      <a:miter/>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400"/>
                        </a:lnSpc>
                        <a:spcBef>
                          <a:spcPct val="0"/>
                        </a:spcBef>
                        <a:spcAft>
                          <a:spcPct val="0"/>
                        </a:spcAft>
                        <a:buNone/>
                      </a:pPr>
                      <a:r>
                        <a:rPr lang="zh-CN" altLang="en-US" sz="1800" b="1" baseline="0">
                          <a:solidFill>
                            <a:srgbClr val="FF0000"/>
                          </a:solidFill>
                          <a:latin typeface="黑体" panose="02010609060101010101" pitchFamily="1" charset="-122"/>
                          <a:ea typeface="黑体" panose="02010609060101010101" pitchFamily="1" charset="-122"/>
                          <a:sym typeface="黑体" panose="02010609060101010101" pitchFamily="1" charset="-122"/>
                        </a:rPr>
                        <a:t>出库流量</a:t>
                      </a:r>
                      <a:endParaRPr lang="zh-CN" altLang="en-US" sz="1800" b="1" baseline="0">
                        <a:solidFill>
                          <a:srgbClr val="FF0000"/>
                        </a:solidFill>
                        <a:latin typeface="黑体" panose="02010609060101010101" pitchFamily="1" charset="-122"/>
                        <a:ea typeface="黑体" panose="02010609060101010101" pitchFamily="1" charset="-122"/>
                        <a:sym typeface="黑体" panose="02010609060101010101" pitchFamily="1" charset="-122"/>
                      </a:endParaRPr>
                    </a:p>
                  </a:txBody>
                  <a:tcPr marL="45720" marR="45720" marT="0" marB="0" anchor="ct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12700" cap="flat" cmpd="sng">
                      <a:solidFill>
                        <a:srgbClr val="000000"/>
                      </a:solidFill>
                      <a:prstDash val="solid"/>
                      <a:miter/>
                      <a:headEnd type="none" w="med" len="med"/>
                      <a:tailEnd type="none" w="med" len="med"/>
                    </a:lnT>
                    <a:lnB w="12700" cap="flat" cmpd="sng">
                      <a:solidFill>
                        <a:srgbClr val="000000"/>
                      </a:solidFill>
                      <a:prstDash val="solid"/>
                      <a:miter/>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400"/>
                        </a:lnSpc>
                        <a:spcBef>
                          <a:spcPct val="0"/>
                        </a:spcBef>
                        <a:spcAft>
                          <a:spcPct val="0"/>
                        </a:spcAft>
                        <a:buNone/>
                      </a:pPr>
                      <a:r>
                        <a:rPr lang="zh-CN" altLang="en-US" sz="1800" b="1" baseline="0">
                          <a:solidFill>
                            <a:srgbClr val="FF0000"/>
                          </a:solidFill>
                          <a:latin typeface="黑体" panose="02010609060101010101" pitchFamily="1" charset="-122"/>
                          <a:ea typeface="黑体" panose="02010609060101010101" pitchFamily="1" charset="-122"/>
                          <a:sym typeface="黑体" panose="02010609060101010101" pitchFamily="1" charset="-122"/>
                        </a:rPr>
                        <a:t>期末水位</a:t>
                      </a:r>
                      <a:endParaRPr lang="zh-CN" altLang="en-US" sz="1800" b="1" baseline="0">
                        <a:solidFill>
                          <a:srgbClr val="FF0000"/>
                        </a:solidFill>
                        <a:latin typeface="黑体" panose="02010609060101010101" pitchFamily="1" charset="-122"/>
                        <a:ea typeface="黑体" panose="02010609060101010101" pitchFamily="1" charset="-122"/>
                        <a:sym typeface="黑体" panose="02010609060101010101" pitchFamily="1" charset="-122"/>
                      </a:endParaRPr>
                    </a:p>
                  </a:txBody>
                  <a:tcPr marL="45720" marR="45720" marT="0" marB="0" anchor="ct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12700" cap="flat" cmpd="sng">
                      <a:solidFill>
                        <a:srgbClr val="000000"/>
                      </a:solidFill>
                      <a:prstDash val="solid"/>
                      <a:miter/>
                      <a:headEnd type="none" w="med" len="med"/>
                      <a:tailEnd type="none" w="med" len="med"/>
                    </a:lnT>
                    <a:lnB w="12700" cap="flat" cmpd="sng">
                      <a:solidFill>
                        <a:srgbClr val="000000"/>
                      </a:solidFill>
                      <a:prstDash val="solid"/>
                      <a:miter/>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400"/>
                        </a:lnSpc>
                        <a:spcBef>
                          <a:spcPct val="0"/>
                        </a:spcBef>
                        <a:spcAft>
                          <a:spcPct val="0"/>
                        </a:spcAft>
                        <a:buNone/>
                      </a:pPr>
                      <a:r>
                        <a:rPr lang="zh-CN" altLang="en-US" sz="1800" b="1" baseline="0">
                          <a:solidFill>
                            <a:schemeClr val="tx1"/>
                          </a:solidFill>
                          <a:latin typeface="黑体" panose="02010609060101010101" pitchFamily="1" charset="-122"/>
                          <a:ea typeface="黑体" panose="02010609060101010101" pitchFamily="1" charset="-122"/>
                          <a:sym typeface="黑体" panose="02010609060101010101" pitchFamily="1" charset="-122"/>
                        </a:rPr>
                        <a:t>日均发电量</a:t>
                      </a:r>
                      <a:endParaRPr lang="zh-CN" altLang="en-US" sz="1800" b="1" baseline="0">
                        <a:solidFill>
                          <a:schemeClr val="tx1"/>
                        </a:solidFill>
                        <a:latin typeface="黑体" panose="02010609060101010101" pitchFamily="1" charset="-122"/>
                        <a:ea typeface="黑体" panose="02010609060101010101" pitchFamily="1" charset="-122"/>
                        <a:sym typeface="黑体" panose="02010609060101010101" pitchFamily="1" charset="-122"/>
                      </a:endParaRPr>
                    </a:p>
                  </a:txBody>
                  <a:tcPr marL="45720" marR="45720" marT="0" marB="0" anchor="ct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12700" cap="flat" cmpd="sng">
                      <a:solidFill>
                        <a:srgbClr val="000000"/>
                      </a:solidFill>
                      <a:prstDash val="solid"/>
                      <a:miter/>
                      <a:headEnd type="none" w="med" len="med"/>
                      <a:tailEnd type="none" w="med" len="med"/>
                    </a:lnT>
                    <a:lnB w="12700" cap="flat" cmpd="sng">
                      <a:solidFill>
                        <a:srgbClr val="000000"/>
                      </a:solidFill>
                      <a:prstDash val="solid"/>
                      <a:miter/>
                      <a:headEnd type="none" w="med" len="med"/>
                      <a:tailEnd type="none" w="med" len="med"/>
                    </a:lnB>
                    <a:lnTlToBr>
                      <a:noFill/>
                    </a:lnTlToBr>
                    <a:lnBlToTr>
                      <a:noFill/>
                    </a:lnBlToTr>
                    <a:noFill/>
                  </a:tcPr>
                </a:tc>
              </a:tr>
              <a:tr h="356378">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400"/>
                        </a:lnSpc>
                        <a:spcBef>
                          <a:spcPct val="0"/>
                        </a:spcBef>
                        <a:spcAft>
                          <a:spcPct val="0"/>
                        </a:spcAft>
                        <a:buNone/>
                      </a:pPr>
                      <a:r>
                        <a:rPr lang="zh-CN" altLang="en-US" sz="1800" b="1" baseline="0">
                          <a:solidFill>
                            <a:schemeClr val="tx1"/>
                          </a:solidFill>
                          <a:latin typeface="黑体" panose="02010609060101010101" pitchFamily="1" charset="-122"/>
                          <a:ea typeface="黑体" panose="02010609060101010101" pitchFamily="1" charset="-122"/>
                          <a:sym typeface="黑体" panose="02010609060101010101" pitchFamily="1" charset="-122"/>
                        </a:rPr>
                        <a:t>龙羊峡</a:t>
                      </a:r>
                      <a:endParaRPr lang="zh-CN" altLang="en-US" sz="1800" b="1" baseline="0">
                        <a:solidFill>
                          <a:schemeClr val="tx1"/>
                        </a:solidFill>
                        <a:latin typeface="黑体" panose="02010609060101010101" pitchFamily="1" charset="-122"/>
                        <a:ea typeface="黑体" panose="02010609060101010101" pitchFamily="1" charset="-122"/>
                        <a:sym typeface="黑体" panose="02010609060101010101" pitchFamily="1" charset="-122"/>
                      </a:endParaRPr>
                    </a:p>
                  </a:txBody>
                  <a:tcPr marL="45720" marR="45720" marT="0" marB="0" anchor="ct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12700" cap="flat" cmpd="sng">
                      <a:solidFill>
                        <a:srgbClr val="000000"/>
                      </a:solidFill>
                      <a:prstDash val="solid"/>
                      <a:miter/>
                      <a:headEnd type="none" w="med" len="med"/>
                      <a:tailEnd type="none" w="med" len="med"/>
                    </a:lnT>
                    <a:lnB w="12700" cap="flat" cmpd="sng">
                      <a:solidFill>
                        <a:srgbClr val="000000"/>
                      </a:solidFill>
                      <a:prstDash val="solid"/>
                      <a:miter/>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ts val="2000"/>
                        </a:lnSpc>
                        <a:spcBef>
                          <a:spcPct val="0"/>
                        </a:spcBef>
                        <a:spcAft>
                          <a:spcPct val="0"/>
                        </a:spcAft>
                        <a:buNone/>
                      </a:pPr>
                      <a:r>
                        <a:rPr lang="en-US" altLang="zh-CN" sz="1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260</a:t>
                      </a:r>
                      <a:endParaRPr lang="en-US" altLang="zh-CN" sz="1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txBody>
                  <a:tcPr marL="31750" marR="31750" marT="31750" marB="31750" anchor="ct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12700" cap="flat" cmpd="sng">
                      <a:solidFill>
                        <a:srgbClr val="000000"/>
                      </a:solidFill>
                      <a:prstDash val="solid"/>
                      <a:miter/>
                      <a:headEnd type="none" w="med" len="med"/>
                      <a:tailEnd type="none" w="med" len="med"/>
                    </a:lnT>
                    <a:lnB w="12700" cap="flat" cmpd="sng">
                      <a:solidFill>
                        <a:srgbClr val="000000"/>
                      </a:solidFill>
                      <a:prstDash val="solid"/>
                      <a:miter/>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ts val="2000"/>
                        </a:lnSpc>
                        <a:spcBef>
                          <a:spcPct val="0"/>
                        </a:spcBef>
                        <a:spcAft>
                          <a:spcPct val="0"/>
                        </a:spcAft>
                        <a:buNone/>
                      </a:pPr>
                      <a:r>
                        <a:rPr lang="en-US" altLang="zh-CN" sz="14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590</a:t>
                      </a:r>
                      <a:endParaRPr lang="en-US" altLang="zh-CN" sz="14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a:txBody>
                  <a:tcPr marL="31750" marR="31750" marT="31750" marB="31750" anchor="ct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12700" cap="flat" cmpd="sng">
                      <a:solidFill>
                        <a:srgbClr val="000000"/>
                      </a:solidFill>
                      <a:prstDash val="solid"/>
                      <a:miter/>
                      <a:headEnd type="none" w="med" len="med"/>
                      <a:tailEnd type="none" w="med" len="med"/>
                    </a:lnT>
                    <a:lnB w="12700" cap="flat" cmpd="sng">
                      <a:solidFill>
                        <a:srgbClr val="000000"/>
                      </a:solidFill>
                      <a:prstDash val="solid"/>
                      <a:miter/>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2000"/>
                        </a:lnSpc>
                        <a:spcBef>
                          <a:spcPct val="0"/>
                        </a:spcBef>
                        <a:spcAft>
                          <a:spcPct val="0"/>
                        </a:spcAft>
                        <a:buNone/>
                      </a:pPr>
                      <a:r>
                        <a:rPr lang="en-US" altLang="zh-CN" sz="1400" b="1" dirty="0">
                          <a:solidFill>
                            <a:srgbClr val="FF0000"/>
                          </a:solidFill>
                          <a:latin typeface="微软雅黑" panose="020B0503020204020204" pitchFamily="2" charset="-122"/>
                          <a:ea typeface="微软雅黑" panose="020B0503020204020204" pitchFamily="2" charset="-122"/>
                          <a:sym typeface="Calibri" panose="020F0502020204030204" pitchFamily="2" charset="0"/>
                        </a:rPr>
                        <a:t>2596.12</a:t>
                      </a:r>
                      <a:endParaRPr lang="en-US" altLang="zh-CN" sz="1400" b="1" dirty="0">
                        <a:solidFill>
                          <a:srgbClr val="FF0000"/>
                        </a:solidFill>
                        <a:latin typeface="微软雅黑" panose="020B0503020204020204" pitchFamily="2" charset="-122"/>
                        <a:ea typeface="微软雅黑" panose="020B0503020204020204" pitchFamily="2" charset="-122"/>
                        <a:sym typeface="Calibri" panose="020F0502020204030204" pitchFamily="2" charset="0"/>
                      </a:endParaRPr>
                    </a:p>
                  </a:txBody>
                  <a:tcPr marL="31750" marR="31750" marT="31750" marB="31750" anchor="ct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12700" cap="flat" cmpd="sng">
                      <a:solidFill>
                        <a:srgbClr val="000000"/>
                      </a:solidFill>
                      <a:prstDash val="solid"/>
                      <a:miter/>
                      <a:headEnd type="none" w="med" len="med"/>
                      <a:tailEnd type="none" w="med" len="med"/>
                    </a:lnT>
                    <a:lnB w="12700" cap="flat" cmpd="sng">
                      <a:solidFill>
                        <a:srgbClr val="000000"/>
                      </a:solidFill>
                      <a:prstDash val="solid"/>
                      <a:miter/>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en-US" altLang="zh-CN" sz="1600" b="1" baseline="0" dirty="0">
                          <a:solidFill>
                            <a:schemeClr val="tx1"/>
                          </a:solidFill>
                          <a:latin typeface="黑体" panose="02010609060101010101" pitchFamily="1" charset="-122"/>
                          <a:ea typeface="黑体" panose="02010609060101010101" pitchFamily="1" charset="-122"/>
                          <a:sym typeface="Calibri" panose="020F0502020204030204" pitchFamily="2" charset="0"/>
                        </a:rPr>
                        <a:t>1800</a:t>
                      </a:r>
                      <a:endParaRPr lang="en-US" altLang="zh-CN" sz="1600" b="1" baseline="0" dirty="0">
                        <a:solidFill>
                          <a:schemeClr val="tx1"/>
                        </a:solidFill>
                        <a:latin typeface="黑体" panose="02010609060101010101" pitchFamily="1" charset="-122"/>
                        <a:ea typeface="黑体" panose="02010609060101010101" pitchFamily="1" charset="-122"/>
                        <a:sym typeface="Calibri" panose="020F0502020204030204" pitchFamily="2" charset="0"/>
                      </a:endParaRPr>
                    </a:p>
                  </a:txBody>
                  <a:tcPr marL="31750" marR="31750" marT="31750" marB="31750" anchor="ct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12700" cap="flat" cmpd="sng">
                      <a:solidFill>
                        <a:srgbClr val="000000"/>
                      </a:solidFill>
                      <a:prstDash val="solid"/>
                      <a:miter/>
                      <a:headEnd type="none" w="med" len="med"/>
                      <a:tailEnd type="none" w="med" len="med"/>
                    </a:lnT>
                    <a:lnB w="12700" cap="flat" cmpd="sng">
                      <a:solidFill>
                        <a:srgbClr val="000000"/>
                      </a:solidFill>
                      <a:prstDash val="solid"/>
                      <a:miter/>
                      <a:headEnd type="none" w="med" len="med"/>
                      <a:tailEnd type="none" w="med" len="med"/>
                    </a:lnB>
                    <a:lnTlToBr>
                      <a:noFill/>
                    </a:lnTlToBr>
                    <a:lnBlToTr>
                      <a:noFill/>
                    </a:lnBlToTr>
                    <a:noFill/>
                  </a:tcPr>
                </a:tc>
              </a:tr>
              <a:tr h="358052">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400"/>
                        </a:lnSpc>
                        <a:spcBef>
                          <a:spcPct val="0"/>
                        </a:spcBef>
                        <a:spcAft>
                          <a:spcPct val="0"/>
                        </a:spcAft>
                        <a:buNone/>
                      </a:pPr>
                      <a:r>
                        <a:rPr lang="zh-CN" altLang="en-US" sz="1800" b="1" baseline="0">
                          <a:solidFill>
                            <a:schemeClr val="tx1"/>
                          </a:solidFill>
                          <a:latin typeface="黑体" panose="02010609060101010101" pitchFamily="1" charset="-122"/>
                          <a:ea typeface="黑体" panose="02010609060101010101" pitchFamily="1" charset="-122"/>
                          <a:sym typeface="黑体" panose="02010609060101010101" pitchFamily="1" charset="-122"/>
                        </a:rPr>
                        <a:t>刘家峡</a:t>
                      </a:r>
                      <a:endParaRPr lang="zh-CN" altLang="en-US" sz="1800" b="1" baseline="0">
                        <a:solidFill>
                          <a:schemeClr val="tx1"/>
                        </a:solidFill>
                        <a:latin typeface="黑体" panose="02010609060101010101" pitchFamily="1" charset="-122"/>
                        <a:ea typeface="黑体" panose="02010609060101010101" pitchFamily="1" charset="-122"/>
                        <a:sym typeface="黑体" panose="02010609060101010101" pitchFamily="1" charset="-122"/>
                      </a:endParaRPr>
                    </a:p>
                  </a:txBody>
                  <a:tcPr marL="45720" marR="45720" marT="0" marB="0" anchor="ct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12700" cap="flat" cmpd="sng">
                      <a:solidFill>
                        <a:srgbClr val="000000"/>
                      </a:solidFill>
                      <a:prstDash val="solid"/>
                      <a:miter/>
                      <a:headEnd type="none" w="med" len="med"/>
                      <a:tailEnd type="none" w="med" len="med"/>
                    </a:lnT>
                    <a:lnB w="12700" cap="flat" cmpd="sng">
                      <a:solidFill>
                        <a:srgbClr val="000000"/>
                      </a:solidFill>
                      <a:prstDash val="solid"/>
                      <a:miter/>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ts val="2000"/>
                        </a:lnSpc>
                        <a:spcBef>
                          <a:spcPct val="0"/>
                        </a:spcBef>
                        <a:spcAft>
                          <a:spcPct val="0"/>
                        </a:spcAft>
                        <a:buNone/>
                      </a:pPr>
                      <a:r>
                        <a:rPr lang="en-US" altLang="zh-CN" sz="1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690</a:t>
                      </a:r>
                      <a:endParaRPr lang="en-US" altLang="zh-CN" sz="14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txBody>
                  <a:tcPr marL="31750" marR="31750" marT="31750" marB="31750" anchor="ct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12700" cap="flat" cmpd="sng">
                      <a:solidFill>
                        <a:srgbClr val="000000"/>
                      </a:solidFill>
                      <a:prstDash val="solid"/>
                      <a:miter/>
                      <a:headEnd type="none" w="med" len="med"/>
                      <a:tailEnd type="none" w="med" len="med"/>
                    </a:lnT>
                    <a:lnB w="12700" cap="flat" cmpd="sng">
                      <a:solidFill>
                        <a:srgbClr val="000000"/>
                      </a:solidFill>
                      <a:prstDash val="solid"/>
                      <a:miter/>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latinLnBrk="0" hangingPunct="1">
                        <a:lnSpc>
                          <a:spcPts val="2000"/>
                        </a:lnSpc>
                        <a:spcBef>
                          <a:spcPct val="0"/>
                        </a:spcBef>
                        <a:spcAft>
                          <a:spcPct val="0"/>
                        </a:spcAft>
                        <a:buNone/>
                      </a:pPr>
                      <a:r>
                        <a:rPr lang="en-US" altLang="zh-CN" sz="14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540</a:t>
                      </a:r>
                      <a:endParaRPr lang="en-US" altLang="zh-CN" sz="14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a:txBody>
                  <a:tcPr marL="31750" marR="31750" marT="31750" marB="31750" anchor="ct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12700" cap="flat" cmpd="sng">
                      <a:solidFill>
                        <a:srgbClr val="000000"/>
                      </a:solidFill>
                      <a:prstDash val="solid"/>
                      <a:miter/>
                      <a:headEnd type="none" w="med" len="med"/>
                      <a:tailEnd type="none" w="med" len="med"/>
                    </a:lnT>
                    <a:lnB w="12700" cap="flat" cmpd="sng">
                      <a:solidFill>
                        <a:srgbClr val="000000"/>
                      </a:solidFill>
                      <a:prstDash val="solid"/>
                      <a:miter/>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2000"/>
                        </a:lnSpc>
                        <a:spcBef>
                          <a:spcPct val="0"/>
                        </a:spcBef>
                        <a:spcAft>
                          <a:spcPct val="0"/>
                        </a:spcAft>
                        <a:buNone/>
                      </a:pPr>
                      <a:r>
                        <a:rPr lang="en-US" altLang="zh-CN" sz="1400" b="1" dirty="0">
                          <a:solidFill>
                            <a:srgbClr val="FF0000"/>
                          </a:solidFill>
                          <a:latin typeface="微软雅黑" panose="020B0503020204020204" pitchFamily="2" charset="-122"/>
                          <a:ea typeface="微软雅黑" panose="020B0503020204020204" pitchFamily="2" charset="-122"/>
                          <a:sym typeface="Calibri" panose="020F0502020204030204" pitchFamily="2" charset="0"/>
                        </a:rPr>
                        <a:t>1729.31</a:t>
                      </a:r>
                      <a:endParaRPr lang="en-US" altLang="zh-CN" sz="1400" b="1" dirty="0">
                        <a:solidFill>
                          <a:srgbClr val="FF0000"/>
                        </a:solidFill>
                        <a:latin typeface="微软雅黑" panose="020B0503020204020204" pitchFamily="2" charset="-122"/>
                        <a:ea typeface="微软雅黑" panose="020B0503020204020204" pitchFamily="2" charset="-122"/>
                        <a:sym typeface="Calibri" panose="020F0502020204030204" pitchFamily="2" charset="0"/>
                      </a:endParaRPr>
                    </a:p>
                  </a:txBody>
                  <a:tcPr marL="31750" marR="31750" marT="31750" marB="31750" anchor="ct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12700" cap="flat" cmpd="sng">
                      <a:solidFill>
                        <a:srgbClr val="000000"/>
                      </a:solidFill>
                      <a:prstDash val="solid"/>
                      <a:miter/>
                      <a:headEnd type="none" w="med" len="med"/>
                      <a:tailEnd type="none" w="med" len="med"/>
                    </a:lnT>
                    <a:lnB w="12700" cap="flat" cmpd="sng">
                      <a:solidFill>
                        <a:srgbClr val="000000"/>
                      </a:solidFill>
                      <a:prstDash val="solid"/>
                      <a:miter/>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en-US" altLang="zh-CN" sz="1600" b="1" baseline="0" dirty="0">
                          <a:solidFill>
                            <a:schemeClr val="tx1"/>
                          </a:solidFill>
                          <a:latin typeface="黑体" panose="02010609060101010101" pitchFamily="1" charset="-122"/>
                          <a:ea typeface="黑体" panose="02010609060101010101" pitchFamily="1" charset="-122"/>
                          <a:sym typeface="Calibri" panose="020F0502020204030204" pitchFamily="2" charset="0"/>
                        </a:rPr>
                        <a:t>1010</a:t>
                      </a:r>
                      <a:endParaRPr lang="en-US" altLang="zh-CN" sz="1600" b="1" baseline="0" dirty="0">
                        <a:solidFill>
                          <a:schemeClr val="tx1"/>
                        </a:solidFill>
                        <a:latin typeface="黑体" panose="02010609060101010101" pitchFamily="1" charset="-122"/>
                        <a:ea typeface="黑体" panose="02010609060101010101" pitchFamily="1" charset="-122"/>
                        <a:sym typeface="Calibri" panose="020F0502020204030204" pitchFamily="2" charset="0"/>
                      </a:endParaRPr>
                    </a:p>
                  </a:txBody>
                  <a:tcPr marL="31750" marR="31750" marT="31750" marB="31750" anchor="ctr">
                    <a:lnL w="12700" cap="flat" cmpd="sng">
                      <a:solidFill>
                        <a:srgbClr val="000000"/>
                      </a:solidFill>
                      <a:prstDash val="solid"/>
                      <a:miter/>
                      <a:headEnd type="none" w="med" len="med"/>
                      <a:tailEnd type="none" w="med" len="med"/>
                    </a:lnL>
                    <a:lnR w="12700" cap="flat" cmpd="sng">
                      <a:solidFill>
                        <a:srgbClr val="000000"/>
                      </a:solidFill>
                      <a:prstDash val="solid"/>
                      <a:miter/>
                      <a:headEnd type="none" w="med" len="med"/>
                      <a:tailEnd type="none" w="med" len="med"/>
                    </a:lnR>
                    <a:lnT w="12700" cap="flat" cmpd="sng">
                      <a:solidFill>
                        <a:srgbClr val="000000"/>
                      </a:solidFill>
                      <a:prstDash val="solid"/>
                      <a:miter/>
                      <a:headEnd type="none" w="med" len="med"/>
                      <a:tailEnd type="none" w="med" len="med"/>
                    </a:lnT>
                    <a:lnB w="12700" cap="flat" cmpd="sng">
                      <a:solidFill>
                        <a:srgbClr val="000000"/>
                      </a:solidFill>
                      <a:prstDash val="solid"/>
                      <a:miter/>
                      <a:headEnd type="none" w="med" len="med"/>
                      <a:tailEnd type="none" w="med" len="med"/>
                    </a:lnB>
                    <a:lnTlToBr>
                      <a:noFill/>
                    </a:lnTlToBr>
                    <a:lnBlToTr>
                      <a:noFill/>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组合 51201"/>
          <p:cNvGrpSpPr/>
          <p:nvPr/>
        </p:nvGrpSpPr>
        <p:grpSpPr>
          <a:xfrm>
            <a:off x="0" y="46990"/>
            <a:ext cx="639763" cy="749300"/>
            <a:chOff x="0" y="0"/>
            <a:chExt cx="480244" cy="564356"/>
          </a:xfrm>
        </p:grpSpPr>
        <p:sp>
          <p:nvSpPr>
            <p:cNvPr id="54275" name="矩形 36"/>
            <p:cNvSpPr/>
            <p:nvPr/>
          </p:nvSpPr>
          <p:spPr>
            <a:xfrm>
              <a:off x="0" y="374"/>
              <a:ext cx="425449" cy="564610"/>
            </a:xfrm>
            <a:prstGeom prst="rect">
              <a:avLst/>
            </a:prstGeom>
            <a:solidFill>
              <a:srgbClr val="803D06"/>
            </a:solidFill>
            <a:ln w="9525">
              <a:noFill/>
            </a:ln>
          </p:spPr>
          <p:txBody>
            <a:bodyPr anchor="ctr"/>
            <a:lstStyle/>
            <a:p>
              <a:pPr algn="ct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4276"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54277" name="矩形 3"/>
          <p:cNvSpPr/>
          <p:nvPr/>
        </p:nvSpPr>
        <p:spPr>
          <a:xfrm>
            <a:off x="695325" y="199390"/>
            <a:ext cx="6257925" cy="521970"/>
          </a:xfrm>
          <a:prstGeom prst="rect">
            <a:avLst/>
          </a:prstGeom>
          <a:noFill/>
          <a:ln w="9525">
            <a:noFill/>
          </a:ln>
        </p:spPr>
        <p:txBody>
          <a:bodyPr anchor="t">
            <a:spAutoFit/>
          </a:bodyPr>
          <a:lstStyle/>
          <a:p>
            <a:r>
              <a:rPr lang="zh-CN" altLang="en-US" sz="28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一月份</a:t>
            </a:r>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新能源消纳预测</a:t>
            </a:r>
            <a:endParaRPr lang="zh-CN" altLang="en-US" sz="28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4278" name="TextBox 32"/>
          <p:cNvSpPr/>
          <p:nvPr/>
        </p:nvSpPr>
        <p:spPr>
          <a:xfrm>
            <a:off x="611188" y="920115"/>
            <a:ext cx="3714750" cy="461963"/>
          </a:xfrm>
          <a:prstGeom prst="rect">
            <a:avLst/>
          </a:prstGeom>
          <a:noFill/>
          <a:ln w="9525">
            <a:noFill/>
          </a:ln>
        </p:spPr>
        <p:txBody>
          <a:bodyPr anchor="t">
            <a:spAutoFit/>
          </a:bodyPr>
          <a:lstStyle/>
          <a:p>
            <a:r>
              <a:rPr lang="en-US" altLang="zh-CN" sz="2400" dirty="0">
                <a:solidFill>
                  <a:srgbClr val="0000FF"/>
                </a:solidFill>
                <a:latin typeface="Arial" panose="020B0604020202020204" pitchFamily="34" charset="0"/>
                <a:ea typeface="黑体" panose="02010609060101010101" pitchFamily="1" charset="-122"/>
                <a:sym typeface="Arial" panose="020B0604020202020204" pitchFamily="34" charset="0"/>
              </a:rPr>
              <a:t>3</a:t>
            </a:r>
            <a:r>
              <a:rPr lang="zh-CN" altLang="en-US" sz="2400" dirty="0">
                <a:solidFill>
                  <a:srgbClr val="0000FF"/>
                </a:solidFill>
                <a:latin typeface="Arial" panose="020B0604020202020204" pitchFamily="34" charset="0"/>
                <a:ea typeface="黑体" panose="02010609060101010101" pitchFamily="1" charset="-122"/>
                <a:sym typeface="Arial" panose="020B0604020202020204" pitchFamily="34" charset="0"/>
              </a:rPr>
              <a:t>、检修影响</a:t>
            </a:r>
            <a:endParaRPr lang="zh-CN" altLang="en-US" sz="2400" dirty="0">
              <a:solidFill>
                <a:srgbClr val="0000FF"/>
              </a:solidFill>
              <a:latin typeface="Arial" panose="020B0604020202020204" pitchFamily="34" charset="0"/>
              <a:ea typeface="黑体" panose="02010609060101010101" pitchFamily="1" charset="-122"/>
              <a:sym typeface="Arial" panose="020B0604020202020204" pitchFamily="34" charset="0"/>
            </a:endParaRPr>
          </a:p>
        </p:txBody>
      </p:sp>
      <p:sp>
        <p:nvSpPr>
          <p:cNvPr id="8" name="TextBox 7"/>
          <p:cNvSpPr txBox="1"/>
          <p:nvPr/>
        </p:nvSpPr>
        <p:spPr>
          <a:xfrm>
            <a:off x="1041990" y="1711842"/>
            <a:ext cx="10069033" cy="1570110"/>
          </a:xfrm>
          <a:prstGeom prst="rect">
            <a:avLst/>
          </a:prstGeom>
          <a:noFill/>
        </p:spPr>
        <p:txBody>
          <a:bodyPr wrap="square" rtlCol="0">
            <a:spAutoFit/>
          </a:bodyPr>
          <a:lstStyle/>
          <a:p>
            <a:pPr>
              <a:lnSpc>
                <a:spcPts val="4000"/>
              </a:lnSpc>
            </a:pPr>
            <a:r>
              <a:rPr lang="zh-CN" altLang="en-US" sz="1800" dirty="0" smtClean="0">
                <a:latin typeface="微软雅黑" panose="020B0503020204020204" pitchFamily="2" charset="-122"/>
                <a:ea typeface="微软雅黑" panose="020B0503020204020204" pitchFamily="2" charset="-122"/>
              </a:rPr>
              <a:t>　　</a:t>
            </a:r>
            <a:r>
              <a:rPr lang="en-US" altLang="zh-CN" sz="2200" dirty="0" smtClean="0">
                <a:latin typeface="微软雅黑" panose="020B0503020204020204" pitchFamily="2" charset="-122"/>
                <a:ea typeface="微软雅黑" panose="020B0503020204020204" pitchFamily="2" charset="-122"/>
              </a:rPr>
              <a:t>1</a:t>
            </a:r>
            <a:r>
              <a:rPr lang="zh-CN" altLang="en-US" sz="2200" dirty="0" smtClean="0">
                <a:latin typeface="微软雅黑" panose="020B0503020204020204" pitchFamily="2" charset="-122"/>
                <a:ea typeface="微软雅黑" panose="020B0503020204020204" pitchFamily="2" charset="-122"/>
              </a:rPr>
              <a:t>月西北电网计划安排停电检修工作共计</a:t>
            </a:r>
            <a:r>
              <a:rPr lang="en-US" altLang="zh-CN" sz="2200" dirty="0" smtClean="0">
                <a:latin typeface="微软雅黑" panose="020B0503020204020204" pitchFamily="2" charset="-122"/>
                <a:ea typeface="微软雅黑" panose="020B0503020204020204" pitchFamily="2" charset="-122"/>
              </a:rPr>
              <a:t>5</a:t>
            </a:r>
            <a:r>
              <a:rPr lang="zh-CN" altLang="en-US" sz="2200" dirty="0" smtClean="0">
                <a:latin typeface="微软雅黑" panose="020B0503020204020204" pitchFamily="2" charset="-122"/>
                <a:ea typeface="微软雅黑" panose="020B0503020204020204" pitchFamily="2" charset="-122"/>
              </a:rPr>
              <a:t>项。</a:t>
            </a:r>
            <a:r>
              <a:rPr lang="en-US" altLang="zh-CN" sz="2200" dirty="0" smtClean="0">
                <a:latin typeface="微软雅黑" panose="020B0503020204020204" pitchFamily="2" charset="-122"/>
                <a:ea typeface="微软雅黑" panose="020B0503020204020204" pitchFamily="2" charset="-122"/>
              </a:rPr>
              <a:t>1</a:t>
            </a:r>
            <a:r>
              <a:rPr lang="zh-CN" altLang="en-US" sz="2200" dirty="0" smtClean="0">
                <a:latin typeface="微软雅黑" panose="020B0503020204020204" pitchFamily="2" charset="-122"/>
                <a:ea typeface="微软雅黑" panose="020B0503020204020204" pitchFamily="2" charset="-122"/>
              </a:rPr>
              <a:t>月份新开工的分中心直调设备停电工作中，构成的五级及以上事故风险的工作</a:t>
            </a:r>
            <a:r>
              <a:rPr lang="en-US" altLang="zh-CN" sz="2200" dirty="0" smtClean="0">
                <a:latin typeface="微软雅黑" panose="020B0503020204020204" pitchFamily="2" charset="-122"/>
                <a:ea typeface="微软雅黑" panose="020B0503020204020204" pitchFamily="2" charset="-122"/>
              </a:rPr>
              <a:t>0</a:t>
            </a:r>
            <a:r>
              <a:rPr lang="zh-CN" altLang="en-US" sz="2200" dirty="0" smtClean="0">
                <a:latin typeface="微软雅黑" panose="020B0503020204020204" pitchFamily="2" charset="-122"/>
                <a:ea typeface="微软雅黑" panose="020B0503020204020204" pitchFamily="2" charset="-122"/>
              </a:rPr>
              <a:t>项；新开工直调许可设备构成四级及以上新能源受限风险的工作</a:t>
            </a:r>
            <a:r>
              <a:rPr lang="en-US" altLang="zh-CN" sz="2200" dirty="0" smtClean="0">
                <a:latin typeface="微软雅黑" panose="020B0503020204020204" pitchFamily="2" charset="-122"/>
                <a:ea typeface="微软雅黑" panose="020B0503020204020204" pitchFamily="2" charset="-122"/>
              </a:rPr>
              <a:t>0</a:t>
            </a:r>
            <a:r>
              <a:rPr lang="zh-CN" altLang="en-US" sz="2200" dirty="0" smtClean="0">
                <a:latin typeface="微软雅黑" panose="020B0503020204020204" pitchFamily="2" charset="-122"/>
                <a:ea typeface="微软雅黑" panose="020B0503020204020204" pitchFamily="2" charset="-122"/>
              </a:rPr>
              <a:t>项。</a:t>
            </a:r>
            <a:endParaRPr lang="zh-CN" altLang="en-US" sz="2200" dirty="0">
              <a:latin typeface="微软雅黑" panose="020B0503020204020204" pitchFamily="2" charset="-122"/>
              <a:ea typeface="微软雅黑" panose="020B0503020204020204"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灯片编号占位符 14"/>
          <p:cNvSpPr>
            <a:spLocks noGrp="1"/>
          </p:cNvSpPr>
          <p:nvPr/>
        </p:nvSpPr>
        <p:spPr>
          <a:xfrm>
            <a:off x="9232900" y="6277928"/>
            <a:ext cx="2844800" cy="365125"/>
          </a:xfrm>
          <a:prstGeom prst="rect">
            <a:avLst/>
          </a:prstGeom>
          <a:noFill/>
          <a:ln w="9525">
            <a:noFill/>
          </a:ln>
        </p:spPr>
        <p:txBody>
          <a:bodyPr anchor="ctr"/>
          <a:lstStyle/>
          <a:p>
            <a:pPr marL="342900" indent="-342900" algn="r"/>
            <a:fld id="{9A0DB2DC-4C9A-4742-B13C-FB6460FD3503}" type="slidenum">
              <a:rPr lang="zh-CN" altLang="en-US" sz="1400" b="1" dirty="0">
                <a:solidFill>
                  <a:srgbClr val="000000"/>
                </a:solidFill>
                <a:latin typeface="Calibri" panose="020F0502020204030204" pitchFamily="2" charset="0"/>
                <a:ea typeface="黑体" panose="02010609060101010101" pitchFamily="1" charset="-122"/>
                <a:sym typeface="Calibri" panose="020F0502020204030204" pitchFamily="2" charset="0"/>
              </a:rPr>
            </a:fld>
            <a:endParaRPr lang="zh-CN" altLang="en-US" sz="1400" b="1" dirty="0">
              <a:solidFill>
                <a:srgbClr val="000000"/>
              </a:solidFill>
              <a:latin typeface="Calibri" panose="020F0502020204030204" pitchFamily="2" charset="0"/>
              <a:ea typeface="黑体" panose="02010609060101010101" pitchFamily="1" charset="-122"/>
              <a:sym typeface="Calibri" panose="020F0502020204030204" pitchFamily="2" charset="0"/>
            </a:endParaRPr>
          </a:p>
        </p:txBody>
      </p:sp>
      <p:grpSp>
        <p:nvGrpSpPr>
          <p:cNvPr id="55299" name="组合 52226"/>
          <p:cNvGrpSpPr/>
          <p:nvPr/>
        </p:nvGrpSpPr>
        <p:grpSpPr>
          <a:xfrm>
            <a:off x="0" y="46990"/>
            <a:ext cx="639763" cy="749300"/>
            <a:chOff x="0" y="0"/>
            <a:chExt cx="480244" cy="564356"/>
          </a:xfrm>
        </p:grpSpPr>
        <p:sp>
          <p:nvSpPr>
            <p:cNvPr id="55300" name="矩形 36"/>
            <p:cNvSpPr/>
            <p:nvPr/>
          </p:nvSpPr>
          <p:spPr>
            <a:xfrm>
              <a:off x="0" y="374"/>
              <a:ext cx="425449" cy="564610"/>
            </a:xfrm>
            <a:prstGeom prst="rect">
              <a:avLst/>
            </a:prstGeom>
            <a:solidFill>
              <a:srgbClr val="803D06"/>
            </a:solidFill>
            <a:ln w="9525">
              <a:noFill/>
            </a:ln>
          </p:spPr>
          <p:txBody>
            <a:bodyPr anchor="ctr"/>
            <a:lstStyle/>
            <a:p>
              <a:pPr algn="ct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5301"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55302" name="矩形 3"/>
          <p:cNvSpPr/>
          <p:nvPr/>
        </p:nvSpPr>
        <p:spPr>
          <a:xfrm>
            <a:off x="695325" y="199390"/>
            <a:ext cx="6257925" cy="521970"/>
          </a:xfrm>
          <a:prstGeom prst="rect">
            <a:avLst/>
          </a:prstGeom>
          <a:noFill/>
          <a:ln w="9525">
            <a:noFill/>
          </a:ln>
        </p:spPr>
        <p:txBody>
          <a:bodyPr anchor="t">
            <a:spAutoFit/>
          </a:bodyPr>
          <a:lstStyle/>
          <a:p>
            <a:r>
              <a:rPr lang="zh-CN" altLang="en-US" sz="2800" b="1"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一月份</a:t>
            </a:r>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新能源消纳预测</a:t>
            </a:r>
            <a:endParaRPr lang="zh-CN" altLang="en-US" sz="28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52231" name="表格 52230"/>
          <p:cNvGraphicFramePr/>
          <p:nvPr/>
        </p:nvGraphicFramePr>
        <p:xfrm>
          <a:off x="741363" y="1455113"/>
          <a:ext cx="8283577" cy="5133307"/>
        </p:xfrm>
        <a:graphic>
          <a:graphicData uri="http://schemas.openxmlformats.org/drawingml/2006/table">
            <a:tbl>
              <a:tblPr/>
              <a:tblGrid>
                <a:gridCol w="854043"/>
                <a:gridCol w="857256"/>
                <a:gridCol w="900119"/>
                <a:gridCol w="900119"/>
                <a:gridCol w="900119"/>
                <a:gridCol w="900119"/>
                <a:gridCol w="900119"/>
                <a:gridCol w="1143008"/>
                <a:gridCol w="928675"/>
              </a:tblGrid>
              <a:tr h="516503">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Font typeface="Arial" panose="020B0604020202020204" pitchFamily="34" charset="0"/>
                        <a:buNone/>
                      </a:pPr>
                      <a:endParaRPr lang="zh-CN" altLang="en-US" sz="2400" b="1" baseline="0" dirty="0">
                        <a:solidFill>
                          <a:schemeClr val="tx1"/>
                        </a:solidFill>
                        <a:latin typeface="宋体" panose="02010600030101010101" pitchFamily="2" charset="-122"/>
                        <a:ea typeface="黑体" panose="02010609060101010101" pitchFamily="1" charset="-122"/>
                        <a:sym typeface="宋体" panose="02010600030101010101" pitchFamily="2" charset="-122"/>
                      </a:endParaRPr>
                    </a:p>
                  </a:txBody>
                  <a:tcPr marL="86000" marR="86000" marT="32257" marB="32257"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hMerge="1">
                  <a:tcPr>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Font typeface="Arial" panose="020B0604020202020204" pitchFamily="34" charset="0"/>
                        <a:buNone/>
                      </a:pP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陕西</a:t>
                      </a:r>
                      <a:endPar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Font typeface="Arial" panose="020B0604020202020204" pitchFamily="34" charset="0"/>
                        <a:buNone/>
                      </a:pP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甘肃</a:t>
                      </a:r>
                      <a:endPar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青海</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宁夏</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新疆</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Font typeface="Arial" panose="020B0604020202020204" pitchFamily="34" charset="0"/>
                        <a:buNone/>
                      </a:pP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新疆（经营区）</a:t>
                      </a:r>
                      <a:endPar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eaLnBrk="1" fontAlgn="ctr" latinLnBrk="0" hangingPunct="1">
                        <a:lnSpc>
                          <a:spcPct val="100000"/>
                        </a:lnSpc>
                        <a:spcBef>
                          <a:spcPct val="0"/>
                        </a:spcBef>
                        <a:spcAft>
                          <a:spcPct val="0"/>
                        </a:spcAft>
                        <a:buFont typeface="Arial" panose="020B0604020202020204" pitchFamily="34" charset="0"/>
                        <a:buNone/>
                      </a:pPr>
                      <a:r>
                        <a:rPr lang="zh-CN" altLang="zh-CN"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全网</a:t>
                      </a:r>
                      <a:endParaRPr lang="zh-CN" altLang="zh-CN"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78679">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最大负荷</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hMerge="1">
                  <a:tcPr>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2460</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1490</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926</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1280</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3260</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1789</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9416</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29894">
                <a:tc row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预计用电</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用电量</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139.5</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89</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64</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80.35</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214.13</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126.95</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586.98</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29894">
                <a:tc vMerge="1">
                  <a:tcP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B w="12700" cap="flat" cmpd="sng">
                      <a:solidFill>
                        <a:schemeClr val="bg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000"/>
                        </a:lnSpc>
                        <a:spcBef>
                          <a:spcPct val="0"/>
                        </a:spcBef>
                        <a:spcAft>
                          <a:spcPct val="0"/>
                        </a:spcAft>
                        <a:buFont typeface="Arial" panose="020B0604020202020204" pitchFamily="34" charset="0"/>
                        <a:buNone/>
                      </a:pP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同比（</a:t>
                      </a:r>
                      <a:r>
                        <a:rPr lang="en-US" altLang="zh-CN"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a:t>
                      </a: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a:t>
                      </a:r>
                      <a:endParaRPr lang="zh-CN" altLang="en-US" sz="1100" b="1" baseline="0" dirty="0">
                        <a:solidFill>
                          <a:schemeClr val="tx1"/>
                        </a:solidFill>
                        <a:latin typeface="宋体" panose="02010600030101010101" pitchFamily="2" charset="-122"/>
                        <a:ea typeface="黑体" panose="02010609060101010101" pitchFamily="1" charset="-122"/>
                        <a:sym typeface="宋体" panose="02010600030101010101" pitchFamily="2" charset="-122"/>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-2.3</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-2.99</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6.26</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-5.69</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4.45</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30.88</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0.86</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92707">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外送</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电量</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11.39</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37.74</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-0.41</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56.51</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70.23</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54.09</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175.46</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29894">
                <a:tc row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发电</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发电量</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150.89</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126.74</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63.59</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136.86</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284.36</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181.04</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762.44</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29894">
                <a:tc vMerge="1">
                  <a:tcP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B w="12700" cap="flat" cmpd="sng">
                      <a:solidFill>
                        <a:schemeClr val="bg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000"/>
                        </a:lnSpc>
                        <a:spcBef>
                          <a:spcPct val="0"/>
                        </a:spcBef>
                        <a:spcAft>
                          <a:spcPct val="0"/>
                        </a:spcAft>
                        <a:buFont typeface="Arial" panose="020B0604020202020204" pitchFamily="34" charset="0"/>
                        <a:buNone/>
                      </a:pP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同比（</a:t>
                      </a:r>
                      <a:r>
                        <a:rPr lang="en-US" altLang="zh-CN"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a:t>
                      </a: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a:t>
                      </a:r>
                      <a:endParaRPr lang="zh-CN" altLang="en-US" sz="1100" b="1" baseline="0" dirty="0">
                        <a:solidFill>
                          <a:schemeClr val="tx1"/>
                        </a:solidFill>
                        <a:latin typeface="宋体" panose="02010600030101010101" pitchFamily="2" charset="-122"/>
                        <a:ea typeface="黑体" panose="02010609060101010101" pitchFamily="1" charset="-122"/>
                        <a:sym typeface="宋体" panose="02010600030101010101" pitchFamily="2" charset="-122"/>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-0.07</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2.95</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3.74</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-10.62</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11.72</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23.54</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2.78</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29894">
                <a:tc row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火电</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发电量</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133.69</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77.44</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8.81</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112.79</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242.72</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140.72</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575.45</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29894">
                <a:tc vMerge="1">
                  <a:tcP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B w="12700" cap="flat" cmpd="sng">
                      <a:solidFill>
                        <a:schemeClr val="bg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000"/>
                        </a:lnSpc>
                        <a:spcBef>
                          <a:spcPct val="0"/>
                        </a:spcBef>
                        <a:spcAft>
                          <a:spcPct val="0"/>
                        </a:spcAft>
                        <a:buFont typeface="Arial" panose="020B0604020202020204" pitchFamily="34" charset="0"/>
                        <a:buNone/>
                      </a:pP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同比（</a:t>
                      </a:r>
                      <a:r>
                        <a:rPr lang="en-US" altLang="zh-CN"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a:t>
                      </a: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a:t>
                      </a:r>
                      <a:endParaRPr lang="zh-CN" altLang="en-US" sz="1100" b="1" baseline="0" dirty="0">
                        <a:solidFill>
                          <a:schemeClr val="tx1"/>
                        </a:solidFill>
                        <a:latin typeface="宋体" panose="02010600030101010101" pitchFamily="2" charset="-122"/>
                        <a:ea typeface="黑体" panose="02010609060101010101" pitchFamily="1" charset="-122"/>
                        <a:sym typeface="宋体" panose="02010600030101010101" pitchFamily="2" charset="-122"/>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-3.97</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-7.78</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-48.84</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-14.57</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5.38</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3.72</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-1.09</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29894">
                <a:tc row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水电</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发电量</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4</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19.8</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35.56</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15.28</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13.96</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75.64</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29894">
                <a:tc vMerge="1">
                  <a:tcP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B w="12700" cap="flat" cmpd="sng">
                      <a:solidFill>
                        <a:schemeClr val="bg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000"/>
                        </a:lnSpc>
                        <a:spcBef>
                          <a:spcPct val="0"/>
                        </a:spcBef>
                        <a:spcAft>
                          <a:spcPct val="0"/>
                        </a:spcAft>
                        <a:buFont typeface="Arial" panose="020B0604020202020204" pitchFamily="34" charset="0"/>
                        <a:buNone/>
                      </a:pP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同比（</a:t>
                      </a:r>
                      <a:r>
                        <a:rPr lang="en-US" altLang="zh-CN"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a:t>
                      </a: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a:t>
                      </a:r>
                      <a:endParaRPr lang="zh-CN" altLang="en-US" sz="1100" b="1" baseline="0" dirty="0">
                        <a:solidFill>
                          <a:schemeClr val="tx1"/>
                        </a:solidFill>
                        <a:latin typeface="宋体" panose="02010600030101010101" pitchFamily="2" charset="-122"/>
                        <a:ea typeface="黑体" panose="02010609060101010101" pitchFamily="1" charset="-122"/>
                        <a:sym typeface="宋体" panose="02010600030101010101" pitchFamily="2" charset="-122"/>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56.8</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10.12</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23.73</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-18.7</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91</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74.55</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19.8</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29894">
                <a:tc rowSpan="6">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Font typeface="Arial" panose="020B0604020202020204" pitchFamily="34" charset="0"/>
                        <a:buNone/>
                      </a:pP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新能源</a:t>
                      </a:r>
                      <a:endPar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发电量</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13.2</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29.5</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19.22</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23.07</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26.36</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26.36</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111.35</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29894">
                <a:tc vMerge="1">
                  <a:tcP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B w="12700" cap="flat" cmpd="sng">
                      <a:solidFill>
                        <a:schemeClr val="bg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000"/>
                        </a:lnSpc>
                        <a:spcBef>
                          <a:spcPct val="0"/>
                        </a:spcBef>
                        <a:spcAft>
                          <a:spcPct val="0"/>
                        </a:spcAft>
                        <a:buFont typeface="Arial" panose="020B0604020202020204" pitchFamily="34" charset="0"/>
                        <a:buNone/>
                      </a:pP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同比（</a:t>
                      </a:r>
                      <a:r>
                        <a:rPr lang="en-US" altLang="zh-CN"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a:t>
                      </a: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a:t>
                      </a:r>
                      <a:endParaRPr lang="zh-CN" altLang="en-US" sz="1100" b="1" baseline="0" dirty="0">
                        <a:solidFill>
                          <a:schemeClr val="tx1"/>
                        </a:solidFill>
                        <a:latin typeface="宋体" panose="02010600030101010101" pitchFamily="2" charset="-122"/>
                        <a:ea typeface="黑体" panose="02010609060101010101" pitchFamily="1" charset="-122"/>
                        <a:sym typeface="宋体" panose="02010600030101010101" pitchFamily="2" charset="-122"/>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42.9</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39.37</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25.38</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15.99</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25.52</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25.52</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14.92</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194376">
                <a:tc vMerge="1">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ctr" latinLnBrk="0" hangingPunct="1">
                        <a:lnSpc>
                          <a:spcPts val="1000"/>
                        </a:lnSpc>
                        <a:spcBef>
                          <a:spcPct val="0"/>
                        </a:spcBef>
                        <a:spcAft>
                          <a:spcPct val="0"/>
                        </a:spcAft>
                        <a:buFont typeface="Arial" panose="020B0604020202020204" pitchFamily="34" charset="0"/>
                        <a:buNone/>
                      </a:pPr>
                      <a:r>
                        <a:rPr lang="zh-CN" altLang="en-US" sz="1100" b="1" i="0" kern="1200" baseline="0" dirty="0" smtClean="0">
                          <a:solidFill>
                            <a:schemeClr val="tx1"/>
                          </a:solidFill>
                          <a:latin typeface="Calibri" panose="020F0502020204030204" pitchFamily="2" charset="0"/>
                          <a:ea typeface="黑体" panose="02010609060101010101" pitchFamily="1" charset="-122"/>
                          <a:cs typeface="+mn-cs"/>
                          <a:sym typeface="Calibri" panose="020F0502020204030204" pitchFamily="2" charset="0"/>
                        </a:rPr>
                        <a:t>弃电量</a:t>
                      </a:r>
                      <a:endParaRPr lang="zh-CN" altLang="en-US" sz="1100" b="1" i="0" kern="1200" baseline="0" dirty="0">
                        <a:solidFill>
                          <a:schemeClr val="tx1"/>
                        </a:solidFill>
                        <a:latin typeface="Calibri" panose="020F0502020204030204" pitchFamily="2" charset="0"/>
                        <a:ea typeface="黑体" panose="02010609060101010101" pitchFamily="1" charset="-122"/>
                        <a:cs typeface="+mn-cs"/>
                        <a:sym typeface="Calibri" panose="020F0502020204030204" pitchFamily="2"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0.45</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1.2</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0.53</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1.53</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3.2</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3.2</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6.91</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194310">
                <a:tc vMerge="1">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ctr" latinLnBrk="0" hangingPunct="1">
                        <a:lnSpc>
                          <a:spcPts val="1000"/>
                        </a:lnSpc>
                        <a:spcBef>
                          <a:spcPct val="0"/>
                        </a:spcBef>
                        <a:spcAft>
                          <a:spcPct val="0"/>
                        </a:spcAft>
                        <a:buFont typeface="Arial" panose="020B0604020202020204" pitchFamily="34" charset="0"/>
                        <a:buNone/>
                      </a:pPr>
                      <a:r>
                        <a:rPr lang="zh-CN" altLang="en-US" sz="1100" b="1" i="0" kern="1200" baseline="0" dirty="0" smtClean="0">
                          <a:solidFill>
                            <a:schemeClr val="tx1"/>
                          </a:solidFill>
                          <a:latin typeface="Calibri" panose="020F0502020204030204" pitchFamily="2" charset="0"/>
                          <a:ea typeface="黑体" panose="02010609060101010101" pitchFamily="1" charset="-122"/>
                          <a:cs typeface="+mn-cs"/>
                          <a:sym typeface="Calibri" panose="020F0502020204030204" pitchFamily="2" charset="0"/>
                        </a:rPr>
                        <a:t>同比（</a:t>
                      </a:r>
                      <a:r>
                        <a:rPr lang="en-US" altLang="zh-CN" sz="1100" b="1" i="0" kern="1200" baseline="0" dirty="0" smtClean="0">
                          <a:solidFill>
                            <a:schemeClr val="tx1"/>
                          </a:solidFill>
                          <a:latin typeface="Calibri" panose="020F0502020204030204" pitchFamily="2" charset="0"/>
                          <a:ea typeface="黑体" panose="02010609060101010101" pitchFamily="1" charset="-122"/>
                          <a:cs typeface="+mn-cs"/>
                          <a:sym typeface="Calibri" panose="020F0502020204030204" pitchFamily="2" charset="0"/>
                        </a:rPr>
                        <a:t>%</a:t>
                      </a:r>
                      <a:r>
                        <a:rPr lang="zh-CN" altLang="en-US" sz="1100" b="1" i="0" kern="1200" baseline="0" dirty="0" smtClean="0">
                          <a:solidFill>
                            <a:schemeClr val="tx1"/>
                          </a:solidFill>
                          <a:latin typeface="Calibri" panose="020F0502020204030204" pitchFamily="2" charset="0"/>
                          <a:ea typeface="黑体" panose="02010609060101010101" pitchFamily="1" charset="-122"/>
                          <a:cs typeface="+mn-cs"/>
                          <a:sym typeface="Calibri" panose="020F0502020204030204" pitchFamily="2" charset="0"/>
                        </a:rPr>
                        <a:t>）</a:t>
                      </a:r>
                      <a:endParaRPr lang="zh-CN" altLang="en-US" sz="1100" b="1" i="0" kern="1200" baseline="0" dirty="0">
                        <a:solidFill>
                          <a:schemeClr val="tx1"/>
                        </a:solidFill>
                        <a:latin typeface="Calibri" panose="020F0502020204030204" pitchFamily="2" charset="0"/>
                        <a:ea typeface="黑体" panose="02010609060101010101" pitchFamily="1" charset="-122"/>
                        <a:cs typeface="+mn-cs"/>
                        <a:sym typeface="Calibri" panose="020F0502020204030204" pitchFamily="2"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-19.3</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-0.3</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1.92</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51.43</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-31.33</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-31.33</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6.64</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43840">
                <a:tc vMerge="1">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ctr" latinLnBrk="0" hangingPunct="1">
                        <a:lnSpc>
                          <a:spcPts val="1000"/>
                        </a:lnSpc>
                        <a:spcBef>
                          <a:spcPct val="0"/>
                        </a:spcBef>
                        <a:spcAft>
                          <a:spcPct val="0"/>
                        </a:spcAft>
                        <a:buFont typeface="Arial" panose="020B0604020202020204" pitchFamily="34" charset="0"/>
                        <a:buNone/>
                      </a:pPr>
                      <a:r>
                        <a:rPr lang="zh-CN" altLang="en-US" sz="1100" b="1" i="0" kern="1200" baseline="0" dirty="0">
                          <a:solidFill>
                            <a:schemeClr val="tx1"/>
                          </a:solidFill>
                          <a:latin typeface="Calibri" panose="020F0502020204030204" pitchFamily="2" charset="0"/>
                          <a:ea typeface="黑体" panose="02010609060101010101" pitchFamily="1" charset="-122"/>
                          <a:cs typeface="+mn-cs"/>
                          <a:sym typeface="Calibri" panose="020F0502020204030204" pitchFamily="2" charset="0"/>
                        </a:rPr>
                        <a:t>利用率</a:t>
                      </a:r>
                      <a:endParaRPr lang="zh-CN" altLang="en-US" sz="1100" b="1" i="0" kern="1200" baseline="0" dirty="0">
                        <a:solidFill>
                          <a:schemeClr val="tx1"/>
                        </a:solidFill>
                        <a:latin typeface="Calibri" panose="020F0502020204030204" pitchFamily="2" charset="0"/>
                        <a:ea typeface="黑体" panose="02010609060101010101" pitchFamily="1" charset="-122"/>
                        <a:cs typeface="+mn-cs"/>
                        <a:sym typeface="Calibri" panose="020F0502020204030204" pitchFamily="2"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algn="ctr" defTabSz="0" fontAlgn="b">
                        <a:lnSpc>
                          <a:spcPts val="1200"/>
                        </a:lnSpc>
                        <a:buNone/>
                      </a:pPr>
                      <a:r>
                        <a:rPr lang="en-US" altLang="zh-CN" sz="1000" b="1" dirty="0">
                          <a:solidFill>
                            <a:srgbClr val="000000"/>
                          </a:solidFill>
                          <a:latin typeface="Arial" panose="020B0604020202020204" pitchFamily="34" charset="0"/>
                          <a:ea typeface="宋体" panose="02010600030101010101" pitchFamily="2" charset="-122"/>
                        </a:rPr>
                        <a:t>96.7</a:t>
                      </a:r>
                      <a:endParaRPr lang="en-US" altLang="zh-CN" sz="1000" b="1" dirty="0">
                        <a:solidFill>
                          <a:srgbClr val="000000"/>
                        </a:solidFill>
                        <a:latin typeface="Arial" panose="020B0604020202020204" pitchFamily="34" charset="0"/>
                        <a:ea typeface="宋体" panose="02010600030101010101" pitchFamily="2" charset="-122"/>
                      </a:endParaRPr>
                    </a:p>
                  </a:txBody>
                  <a:tcPr vert="horz"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algn="ctr" defTabSz="0" fontAlgn="b">
                        <a:lnSpc>
                          <a:spcPts val="1200"/>
                        </a:lnSpc>
                        <a:buNone/>
                      </a:pPr>
                      <a:r>
                        <a:rPr lang="en-US" altLang="zh-CN" sz="1000" b="1" dirty="0">
                          <a:solidFill>
                            <a:srgbClr val="000000"/>
                          </a:solidFill>
                          <a:latin typeface="Arial" panose="020B0604020202020204" pitchFamily="34" charset="0"/>
                          <a:ea typeface="宋体" panose="02010600030101010101" pitchFamily="2" charset="-122"/>
                        </a:rPr>
                        <a:t>96.09</a:t>
                      </a:r>
                      <a:endParaRPr lang="en-US" altLang="zh-CN" sz="1000" b="1" dirty="0">
                        <a:solidFill>
                          <a:srgbClr val="000000"/>
                        </a:solidFill>
                        <a:latin typeface="Arial" panose="020B0604020202020204" pitchFamily="34" charset="0"/>
                        <a:ea typeface="宋体" panose="02010600030101010101" pitchFamily="2" charset="-122"/>
                      </a:endParaRPr>
                    </a:p>
                  </a:txBody>
                  <a:tcPr vert="horz"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algn="ctr" defTabSz="0" fontAlgn="b">
                        <a:lnSpc>
                          <a:spcPts val="1200"/>
                        </a:lnSpc>
                        <a:buNone/>
                      </a:pPr>
                      <a:r>
                        <a:rPr lang="en-US" altLang="zh-CN" sz="1000" b="1" dirty="0">
                          <a:solidFill>
                            <a:srgbClr val="000000"/>
                          </a:solidFill>
                          <a:latin typeface="Arial" panose="020B0604020202020204" pitchFamily="34" charset="0"/>
                          <a:ea typeface="宋体" panose="02010600030101010101" pitchFamily="2" charset="-122"/>
                        </a:rPr>
                        <a:t>97.32</a:t>
                      </a:r>
                      <a:endParaRPr lang="en-US" altLang="zh-CN" sz="1000" b="1" dirty="0">
                        <a:solidFill>
                          <a:srgbClr val="000000"/>
                        </a:solidFill>
                        <a:latin typeface="Arial" panose="020B0604020202020204" pitchFamily="34" charset="0"/>
                        <a:ea typeface="宋体" panose="02010600030101010101" pitchFamily="2" charset="-122"/>
                      </a:endParaRPr>
                    </a:p>
                  </a:txBody>
                  <a:tcPr vert="horz"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algn="ctr" defTabSz="0" fontAlgn="b">
                        <a:lnSpc>
                          <a:spcPts val="1200"/>
                        </a:lnSpc>
                        <a:buNone/>
                      </a:pPr>
                      <a:r>
                        <a:rPr lang="en-US" altLang="zh-CN" sz="1000" b="1" dirty="0">
                          <a:solidFill>
                            <a:srgbClr val="000000"/>
                          </a:solidFill>
                          <a:latin typeface="Arial" panose="020B0604020202020204" pitchFamily="34" charset="0"/>
                          <a:ea typeface="宋体" panose="02010600030101010101" pitchFamily="2" charset="-122"/>
                        </a:rPr>
                        <a:t>93.78</a:t>
                      </a:r>
                      <a:endParaRPr lang="en-US" altLang="zh-CN" sz="1000" b="1" dirty="0">
                        <a:solidFill>
                          <a:srgbClr val="000000"/>
                        </a:solidFill>
                        <a:latin typeface="Arial" panose="020B0604020202020204" pitchFamily="34" charset="0"/>
                        <a:ea typeface="宋体" panose="02010600030101010101" pitchFamily="2" charset="-122"/>
                      </a:endParaRPr>
                    </a:p>
                  </a:txBody>
                  <a:tcPr vert="horz"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algn="ctr" defTabSz="0" fontAlgn="b">
                        <a:lnSpc>
                          <a:spcPts val="1200"/>
                        </a:lnSpc>
                        <a:buNone/>
                      </a:pPr>
                      <a:r>
                        <a:rPr lang="en-US" altLang="zh-CN" sz="1000" b="1" dirty="0">
                          <a:solidFill>
                            <a:srgbClr val="000000"/>
                          </a:solidFill>
                          <a:latin typeface="Arial" panose="020B0604020202020204" pitchFamily="34" charset="0"/>
                          <a:ea typeface="宋体" panose="02010600030101010101" pitchFamily="2" charset="-122"/>
                        </a:rPr>
                        <a:t>89.17</a:t>
                      </a:r>
                      <a:endParaRPr lang="en-US" altLang="zh-CN" sz="1000" b="1" dirty="0">
                        <a:solidFill>
                          <a:srgbClr val="000000"/>
                        </a:solidFill>
                        <a:latin typeface="Arial" panose="020B0604020202020204" pitchFamily="34" charset="0"/>
                        <a:ea typeface="宋体" panose="02010600030101010101" pitchFamily="2" charset="-122"/>
                      </a:endParaRPr>
                    </a:p>
                  </a:txBody>
                  <a:tcPr vert="horz"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algn="ctr" defTabSz="0" fontAlgn="b">
                        <a:lnSpc>
                          <a:spcPts val="1200"/>
                        </a:lnSpc>
                        <a:buNone/>
                      </a:pPr>
                      <a:r>
                        <a:rPr lang="en-US" altLang="zh-CN" sz="1000" b="1" dirty="0">
                          <a:solidFill>
                            <a:srgbClr val="000000"/>
                          </a:solidFill>
                          <a:latin typeface="Arial" panose="020B0604020202020204" pitchFamily="34" charset="0"/>
                          <a:ea typeface="宋体" panose="02010600030101010101" pitchFamily="2" charset="-122"/>
                        </a:rPr>
                        <a:t>89.17</a:t>
                      </a:r>
                      <a:endParaRPr lang="en-US" altLang="zh-CN" sz="1000" b="1" dirty="0">
                        <a:solidFill>
                          <a:srgbClr val="000000"/>
                        </a:solidFill>
                        <a:latin typeface="Arial" panose="020B0604020202020204" pitchFamily="34" charset="0"/>
                        <a:ea typeface="宋体" panose="02010600030101010101" pitchFamily="2" charset="-122"/>
                      </a:endParaRPr>
                    </a:p>
                  </a:txBody>
                  <a:tcPr vert="horz"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algn="ctr" defTabSz="0" fontAlgn="b">
                        <a:lnSpc>
                          <a:spcPts val="1200"/>
                        </a:lnSpc>
                        <a:buNone/>
                      </a:pPr>
                      <a:r>
                        <a:rPr lang="en-US" altLang="zh-CN" sz="1000" b="1" dirty="0">
                          <a:solidFill>
                            <a:srgbClr val="000000"/>
                          </a:solidFill>
                          <a:latin typeface="Arial" panose="020B0604020202020204" pitchFamily="34" charset="0"/>
                          <a:ea typeface="宋体" panose="02010600030101010101" pitchFamily="2" charset="-122"/>
                        </a:rPr>
                        <a:t>94.16</a:t>
                      </a:r>
                      <a:endParaRPr lang="en-US" altLang="zh-CN" sz="1000" b="1" dirty="0">
                        <a:solidFill>
                          <a:srgbClr val="000000"/>
                        </a:solidFill>
                        <a:latin typeface="Arial" panose="020B0604020202020204" pitchFamily="34" charset="0"/>
                        <a:ea typeface="宋体" panose="02010600030101010101" pitchFamily="2" charset="-122"/>
                      </a:endParaRPr>
                    </a:p>
                  </a:txBody>
                  <a:tcPr vert="horz"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194376">
                <a:tc vMerge="1">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ctr" latinLnBrk="0" hangingPunct="1">
                        <a:lnSpc>
                          <a:spcPts val="1000"/>
                        </a:lnSpc>
                        <a:spcBef>
                          <a:spcPct val="0"/>
                        </a:spcBef>
                        <a:spcAft>
                          <a:spcPct val="0"/>
                        </a:spcAft>
                        <a:buFont typeface="Arial" panose="020B0604020202020204" pitchFamily="34" charset="0"/>
                        <a:buNone/>
                      </a:pPr>
                      <a:r>
                        <a:rPr lang="zh-CN" altLang="en-US" sz="1100" b="1" i="0" kern="1200" baseline="0" dirty="0" smtClean="0">
                          <a:solidFill>
                            <a:schemeClr val="tx1"/>
                          </a:solidFill>
                          <a:latin typeface="Calibri" panose="020F0502020204030204" pitchFamily="2" charset="0"/>
                          <a:ea typeface="黑体" panose="02010609060101010101" pitchFamily="1" charset="-122"/>
                          <a:cs typeface="+mn-cs"/>
                          <a:sym typeface="Calibri" panose="020F0502020204030204" pitchFamily="2" charset="0"/>
                        </a:rPr>
                        <a:t>同比（</a:t>
                      </a:r>
                      <a:r>
                        <a:rPr lang="en-US" altLang="zh-CN" sz="1100" b="1" i="0" kern="1200" baseline="0" dirty="0" smtClean="0">
                          <a:solidFill>
                            <a:schemeClr val="tx1"/>
                          </a:solidFill>
                          <a:latin typeface="Calibri" panose="020F0502020204030204" pitchFamily="2" charset="0"/>
                          <a:ea typeface="黑体" panose="02010609060101010101" pitchFamily="1" charset="-122"/>
                          <a:cs typeface="+mn-cs"/>
                          <a:sym typeface="Calibri" panose="020F0502020204030204" pitchFamily="2" charset="0"/>
                        </a:rPr>
                        <a:t>%</a:t>
                      </a:r>
                      <a:r>
                        <a:rPr lang="zh-CN" altLang="en-US" sz="1100" b="1" i="0" kern="1200" baseline="0" dirty="0" smtClean="0">
                          <a:solidFill>
                            <a:schemeClr val="tx1"/>
                          </a:solidFill>
                          <a:latin typeface="Calibri" panose="020F0502020204030204" pitchFamily="2" charset="0"/>
                          <a:ea typeface="黑体" panose="02010609060101010101" pitchFamily="1" charset="-122"/>
                          <a:cs typeface="+mn-cs"/>
                          <a:sym typeface="Calibri" panose="020F0502020204030204" pitchFamily="2" charset="0"/>
                        </a:rPr>
                        <a:t>）</a:t>
                      </a:r>
                      <a:endParaRPr lang="zh-CN" altLang="en-US" sz="1100" b="1" i="0" kern="1200" baseline="0" dirty="0">
                        <a:solidFill>
                          <a:schemeClr val="tx1"/>
                        </a:solidFill>
                        <a:latin typeface="Calibri" panose="020F0502020204030204" pitchFamily="2" charset="0"/>
                        <a:ea typeface="黑体" panose="02010609060101010101" pitchFamily="1" charset="-122"/>
                        <a:cs typeface="+mn-cs"/>
                        <a:sym typeface="Calibri" panose="020F0502020204030204" pitchFamily="2"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algn="ctr" defTabSz="0" fontAlgn="b">
                        <a:lnSpc>
                          <a:spcPts val="1200"/>
                        </a:lnSpc>
                        <a:buNone/>
                      </a:pPr>
                      <a:r>
                        <a:rPr lang="en-US" altLang="zh-CN" sz="1000" b="1" dirty="0">
                          <a:solidFill>
                            <a:srgbClr val="FF0000"/>
                          </a:solidFill>
                          <a:latin typeface="Arial" panose="020B0604020202020204" pitchFamily="34" charset="0"/>
                          <a:ea typeface="宋体" panose="02010600030101010101" pitchFamily="2" charset="-122"/>
                        </a:rPr>
                        <a:t>2.39</a:t>
                      </a:r>
                      <a:endParaRPr lang="en-US" altLang="zh-CN" sz="1000" b="1" dirty="0">
                        <a:solidFill>
                          <a:srgbClr val="FF0000"/>
                        </a:solidFill>
                        <a:latin typeface="Arial" panose="020B0604020202020204" pitchFamily="34" charset="0"/>
                        <a:ea typeface="宋体" panose="02010600030101010101" pitchFamily="2" charset="-122"/>
                      </a:endParaRPr>
                    </a:p>
                  </a:txBody>
                  <a:tcPr vert="horz"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algn="ctr" defTabSz="0" fontAlgn="b">
                        <a:lnSpc>
                          <a:spcPts val="1200"/>
                        </a:lnSpc>
                        <a:buNone/>
                      </a:pPr>
                      <a:r>
                        <a:rPr lang="en-US" altLang="zh-CN" sz="1000" b="1" dirty="0">
                          <a:solidFill>
                            <a:srgbClr val="FF0000"/>
                          </a:solidFill>
                          <a:latin typeface="Arial" panose="020B0604020202020204" pitchFamily="34" charset="0"/>
                          <a:ea typeface="宋体" panose="02010600030101010101" pitchFamily="2" charset="-122"/>
                        </a:rPr>
                        <a:t>-25.57</a:t>
                      </a:r>
                      <a:endParaRPr lang="en-US" altLang="zh-CN" sz="1000" b="1" dirty="0">
                        <a:solidFill>
                          <a:srgbClr val="FF0000"/>
                        </a:solidFill>
                        <a:latin typeface="Arial" panose="020B0604020202020204" pitchFamily="34" charset="0"/>
                        <a:ea typeface="宋体" panose="02010600030101010101" pitchFamily="2" charset="-122"/>
                      </a:endParaRPr>
                    </a:p>
                  </a:txBody>
                  <a:tcPr vert="horz"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algn="ctr" defTabSz="0" fontAlgn="b">
                        <a:lnSpc>
                          <a:spcPts val="1200"/>
                        </a:lnSpc>
                        <a:buNone/>
                      </a:pPr>
                      <a:r>
                        <a:rPr lang="en-US" altLang="zh-CN" sz="1000" b="1" dirty="0">
                          <a:solidFill>
                            <a:srgbClr val="FF0000"/>
                          </a:solidFill>
                          <a:latin typeface="Arial" panose="020B0604020202020204" pitchFamily="34" charset="0"/>
                          <a:ea typeface="宋体" panose="02010600030101010101" pitchFamily="2" charset="-122"/>
                        </a:rPr>
                        <a:t>0.06</a:t>
                      </a:r>
                      <a:endParaRPr lang="en-US" altLang="zh-CN" sz="1000" b="1" dirty="0">
                        <a:solidFill>
                          <a:srgbClr val="FF0000"/>
                        </a:solidFill>
                        <a:latin typeface="Arial" panose="020B0604020202020204" pitchFamily="34" charset="0"/>
                        <a:ea typeface="宋体" panose="02010600030101010101" pitchFamily="2" charset="-122"/>
                      </a:endParaRPr>
                    </a:p>
                  </a:txBody>
                  <a:tcPr vert="horz"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algn="ctr" defTabSz="0" fontAlgn="b">
                        <a:lnSpc>
                          <a:spcPts val="1200"/>
                        </a:lnSpc>
                        <a:buNone/>
                      </a:pPr>
                      <a:r>
                        <a:rPr lang="en-US" altLang="zh-CN" sz="1000" b="1" dirty="0">
                          <a:solidFill>
                            <a:srgbClr val="FF0000"/>
                          </a:solidFill>
                          <a:latin typeface="Arial" panose="020B0604020202020204" pitchFamily="34" charset="0"/>
                          <a:ea typeface="宋体" panose="02010600030101010101" pitchFamily="2" charset="-122"/>
                        </a:rPr>
                        <a:t>-4.49</a:t>
                      </a:r>
                      <a:endParaRPr lang="en-US" altLang="zh-CN" sz="1000" b="1" dirty="0">
                        <a:solidFill>
                          <a:srgbClr val="FF0000"/>
                        </a:solidFill>
                        <a:latin typeface="Arial" panose="020B0604020202020204" pitchFamily="34" charset="0"/>
                        <a:ea typeface="宋体" panose="02010600030101010101" pitchFamily="2" charset="-122"/>
                      </a:endParaRPr>
                    </a:p>
                  </a:txBody>
                  <a:tcPr vert="horz"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algn="ctr" defTabSz="0" fontAlgn="b">
                        <a:lnSpc>
                          <a:spcPts val="1200"/>
                        </a:lnSpc>
                        <a:buNone/>
                      </a:pPr>
                      <a:r>
                        <a:rPr lang="en-US" altLang="zh-CN" sz="1000" b="1" dirty="0">
                          <a:solidFill>
                            <a:srgbClr val="FF0000"/>
                          </a:solidFill>
                          <a:latin typeface="Arial" panose="020B0604020202020204" pitchFamily="34" charset="0"/>
                          <a:ea typeface="宋体" panose="02010600030101010101" pitchFamily="2" charset="-122"/>
                        </a:rPr>
                        <a:t>5.78</a:t>
                      </a:r>
                      <a:endParaRPr lang="en-US" altLang="zh-CN" sz="1000" b="1" dirty="0">
                        <a:solidFill>
                          <a:srgbClr val="FF0000"/>
                        </a:solidFill>
                        <a:latin typeface="Arial" panose="020B0604020202020204" pitchFamily="34" charset="0"/>
                        <a:ea typeface="宋体" panose="02010600030101010101" pitchFamily="2" charset="-122"/>
                      </a:endParaRPr>
                    </a:p>
                  </a:txBody>
                  <a:tcPr vert="horz"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algn="ctr" defTabSz="0" fontAlgn="b">
                        <a:lnSpc>
                          <a:spcPts val="1200"/>
                        </a:lnSpc>
                        <a:buNone/>
                      </a:pPr>
                      <a:r>
                        <a:rPr lang="en-US" altLang="zh-CN" sz="1000" b="1" dirty="0">
                          <a:solidFill>
                            <a:srgbClr val="FF0000"/>
                          </a:solidFill>
                          <a:latin typeface="Arial" panose="020B0604020202020204" pitchFamily="34" charset="0"/>
                          <a:ea typeface="宋体" panose="02010600030101010101" pitchFamily="2" charset="-122"/>
                        </a:rPr>
                        <a:t>5.78</a:t>
                      </a:r>
                      <a:endParaRPr lang="en-US" altLang="zh-CN" sz="1000" b="1" dirty="0">
                        <a:solidFill>
                          <a:srgbClr val="FF0000"/>
                        </a:solidFill>
                        <a:latin typeface="Arial" panose="020B0604020202020204" pitchFamily="34" charset="0"/>
                        <a:ea typeface="宋体" panose="02010600030101010101" pitchFamily="2" charset="-122"/>
                      </a:endParaRPr>
                    </a:p>
                  </a:txBody>
                  <a:tcPr vert="horz" anchor="ctr">
                    <a:lnL w="12700" cap="flat" cmpd="sng" algn="ctr">
                      <a:solidFill>
                        <a:schemeClr val="bg1"/>
                      </a:solidFill>
                      <a:prstDash val="solid"/>
                      <a:miter lim="800000"/>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algn="ctr" defTabSz="0" fontAlgn="b">
                        <a:lnSpc>
                          <a:spcPts val="1200"/>
                        </a:lnSpc>
                        <a:buNone/>
                      </a:pPr>
                      <a:r>
                        <a:rPr lang="en-US" altLang="zh-CN" sz="1000" b="1" dirty="0">
                          <a:solidFill>
                            <a:srgbClr val="FF0000"/>
                          </a:solidFill>
                          <a:latin typeface="Arial" panose="020B0604020202020204" pitchFamily="34" charset="0"/>
                          <a:ea typeface="宋体" panose="02010600030101010101" pitchFamily="2" charset="-122"/>
                        </a:rPr>
                        <a:t>6.72</a:t>
                      </a:r>
                      <a:endParaRPr lang="en-US" altLang="zh-CN" sz="1000" b="1" dirty="0">
                        <a:solidFill>
                          <a:srgbClr val="FF0000"/>
                        </a:solidFill>
                        <a:latin typeface="Arial" panose="020B0604020202020204" pitchFamily="34" charset="0"/>
                        <a:ea typeface="宋体" panose="02010600030101010101" pitchFamily="2" charset="-122"/>
                      </a:endParaRPr>
                    </a:p>
                  </a:txBody>
                  <a:tcPr vert="horz"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29894">
                <a:tc row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风电</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发电量</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7.2</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20.5</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4.98</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15.05</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18.05</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18.05</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lgn="ctr">
                      <a:solidFill>
                        <a:schemeClr val="bg1"/>
                      </a:solidFill>
                      <a:prstDash val="solid"/>
                      <a:miter lim="800000"/>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65.78</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29894">
                <a:tc vMerge="1">
                  <a:tcP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B w="12700" cap="flat" cmpd="sng">
                      <a:solidFill>
                        <a:schemeClr val="bg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000"/>
                        </a:lnSpc>
                        <a:spcBef>
                          <a:spcPct val="0"/>
                        </a:spcBef>
                        <a:spcAft>
                          <a:spcPct val="0"/>
                        </a:spcAft>
                        <a:buFont typeface="Arial" panose="020B0604020202020204" pitchFamily="34" charset="0"/>
                        <a:buNone/>
                      </a:pP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同比（</a:t>
                      </a:r>
                      <a:r>
                        <a:rPr lang="en-US" altLang="zh-CN"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a:t>
                      </a: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a:t>
                      </a:r>
                      <a:endParaRPr lang="zh-CN" altLang="en-US" sz="1100" b="1" baseline="0" dirty="0">
                        <a:solidFill>
                          <a:schemeClr val="tx1"/>
                        </a:solidFill>
                        <a:latin typeface="宋体" panose="02010600030101010101" pitchFamily="2" charset="-122"/>
                        <a:ea typeface="黑体" panose="02010609060101010101" pitchFamily="1" charset="-122"/>
                        <a:sym typeface="宋体" panose="02010600030101010101" pitchFamily="2" charset="-122"/>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40.1</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55.78</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26.72</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16.4</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0.28</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0.28</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6.56</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29894">
                <a:tc row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光伏</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000"/>
                        </a:lnSpc>
                        <a:spcBef>
                          <a:spcPct val="0"/>
                        </a:spcBef>
                        <a:spcAft>
                          <a:spcPct val="0"/>
                        </a:spcAft>
                        <a:buFont typeface="Arial" panose="020B0604020202020204" pitchFamily="34" charset="0"/>
                        <a:buNone/>
                      </a:pPr>
                      <a:r>
                        <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rPr>
                        <a:t>发电量</a:t>
                      </a:r>
                      <a:endParaRPr lang="zh-CN" altLang="en-US" sz="1100" b="1" baseline="0">
                        <a:solidFill>
                          <a:schemeClr val="tx1"/>
                        </a:solidFill>
                        <a:latin typeface="Calibri" panose="020F0502020204030204" pitchFamily="2" charset="0"/>
                        <a:ea typeface="黑体" panose="02010609060101010101" pitchFamily="1" charset="-122"/>
                        <a:sym typeface="Calibri" panose="020F0502020204030204" pitchFamily="2" charset="0"/>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6</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9</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14.24</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8.02</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8.31</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8.31</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solidFill>
                        <a:schemeClr val="bg1"/>
                      </a:solidFill>
                      <a:prstDash val="solid"/>
                      <a:miter/>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rPr>
                        <a:t>45.57</a:t>
                      </a:r>
                      <a:endParaRPr lang="en-US" altLang="zh-CN" sz="1000" b="1" i="0" kern="1200" baseline="0" dirty="0">
                        <a:solidFill>
                          <a:srgbClr val="00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r h="229894">
                <a:tc vMerge="1">
                  <a:tcP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B w="12700" cap="flat" cmpd="sng">
                      <a:solidFill>
                        <a:schemeClr val="bg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ts val="1000"/>
                        </a:lnSpc>
                        <a:spcBef>
                          <a:spcPct val="0"/>
                        </a:spcBef>
                        <a:spcAft>
                          <a:spcPct val="0"/>
                        </a:spcAft>
                        <a:buFont typeface="Arial" panose="020B0604020202020204" pitchFamily="34" charset="0"/>
                        <a:buNone/>
                      </a:pP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同比（</a:t>
                      </a:r>
                      <a:r>
                        <a:rPr lang="en-US" altLang="zh-CN"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a:t>
                      </a:r>
                      <a:r>
                        <a:rPr lang="zh-CN" altLang="en-US" sz="1100" b="1" baseline="0" dirty="0">
                          <a:solidFill>
                            <a:schemeClr val="tx1"/>
                          </a:solidFill>
                          <a:latin typeface="Calibri" panose="020F0502020204030204" pitchFamily="2" charset="0"/>
                          <a:ea typeface="黑体" panose="02010609060101010101" pitchFamily="1" charset="-122"/>
                          <a:sym typeface="Calibri" panose="020F0502020204030204" pitchFamily="2" charset="0"/>
                        </a:rPr>
                        <a:t>）</a:t>
                      </a:r>
                      <a:endParaRPr lang="zh-CN" altLang="en-US" sz="1100" b="1" baseline="0" dirty="0">
                        <a:solidFill>
                          <a:schemeClr val="tx1"/>
                        </a:solidFill>
                        <a:latin typeface="宋体" panose="02010600030101010101" pitchFamily="2" charset="-122"/>
                        <a:ea typeface="黑体" panose="02010609060101010101" pitchFamily="1" charset="-122"/>
                        <a:sym typeface="宋体" panose="02010600030101010101" pitchFamily="2" charset="-122"/>
                      </a:endParaRPr>
                    </a:p>
                  </a:txBody>
                  <a:tcPr marL="86000" marR="86000" marT="32257" marB="32257"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46.3</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11.78</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24.91</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15.23</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21.84</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solidFill>
                        <a:schemeClr val="bg1"/>
                      </a:solidFill>
                      <a:prstDash val="solid"/>
                      <a:miter/>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21.84</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solidFill>
                        <a:schemeClr val="bg1"/>
                      </a:solidFill>
                      <a:prstDash val="solid"/>
                      <a:miter/>
                      <a:headEnd type="none" w="med" len="med"/>
                      <a:tailEnd type="none" w="med" len="med"/>
                    </a:lnL>
                    <a:lnR w="12700" cap="flat" cmpd="sng" algn="ctr">
                      <a:solidFill>
                        <a:schemeClr val="bg1"/>
                      </a:solidFill>
                      <a:prstDash val="solid"/>
                      <a:miter lim="800000"/>
                      <a:headEnd type="none" w="med" len="med"/>
                      <a:tailEnd type="none" w="med" len="med"/>
                    </a:lnR>
                    <a:lnT w="12700" cap="flat" cmpd="sng">
                      <a:solidFill>
                        <a:schemeClr val="bg1"/>
                      </a:solidFill>
                      <a:prstDash val="solid"/>
                      <a:miter/>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c>
                  <a:txBody>
                    <a:bodyPr/>
                    <a:lstStyle/>
                    <a:p>
                      <a:pPr marL="0" lvl="0" indent="0" algn="ctr" defTabSz="0" eaLnBrk="1" fontAlgn="b" latinLnBrk="0" hangingPunct="1">
                        <a:lnSpc>
                          <a:spcPts val="1200"/>
                        </a:lnSpc>
                        <a:spcBef>
                          <a:spcPct val="0"/>
                        </a:spcBef>
                        <a:spcAft>
                          <a:spcPct val="0"/>
                        </a:spcAft>
                        <a:buFont typeface="Arial" panose="020B0604020202020204" pitchFamily="34" charset="0"/>
                        <a:buNone/>
                      </a:pPr>
                      <a:r>
                        <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rPr>
                        <a:t>29.61</a:t>
                      </a:r>
                      <a:endParaRPr lang="en-US" altLang="zh-CN" sz="1000" b="1" i="0" kern="1200" baseline="0" dirty="0">
                        <a:solidFill>
                          <a:srgbClr val="FF0000"/>
                        </a:solidFill>
                        <a:latin typeface="Arial" panose="020B0604020202020204" pitchFamily="34" charset="0"/>
                        <a:ea typeface="宋体" panose="02010600030101010101" pitchFamily="2" charset="-122"/>
                        <a:cs typeface="+mn-cs"/>
                        <a:sym typeface="Arial" panose="020B0604020202020204" pitchFamily="34" charset="0"/>
                      </a:endParaRPr>
                    </a:p>
                  </a:txBody>
                  <a:tcPr marL="9525" marR="9525" marT="9525" marB="0" anchor="ctr">
                    <a:lnL w="12700" cap="flat" cmpd="sng" algn="ctr">
                      <a:solidFill>
                        <a:schemeClr val="bg1"/>
                      </a:solidFill>
                      <a:prstDash val="solid"/>
                      <a:miter lim="800000"/>
                      <a:headEnd type="none" w="med" len="med"/>
                      <a:tailEnd type="none" w="med" len="med"/>
                    </a:lnL>
                    <a:lnR w="12700" cap="flat" cmpd="sng">
                      <a:solidFill>
                        <a:schemeClr val="bg1"/>
                      </a:solidFill>
                      <a:prstDash val="solid"/>
                      <a:miter/>
                      <a:headEnd type="none" w="med" len="med"/>
                      <a:tailEnd type="none" w="med" len="med"/>
                    </a:lnR>
                    <a:lnT w="12700" cap="flat" cmpd="sng" algn="ctr">
                      <a:solidFill>
                        <a:schemeClr val="bg1"/>
                      </a:solidFill>
                      <a:prstDash val="solid"/>
                      <a:miter lim="800000"/>
                      <a:headEnd type="none" w="med" len="med"/>
                      <a:tailEnd type="none" w="med" len="med"/>
                    </a:lnT>
                    <a:lnB w="12700" cap="flat" cmpd="sng" algn="ctr">
                      <a:solidFill>
                        <a:schemeClr val="bg1"/>
                      </a:solidFill>
                      <a:prstDash val="solid"/>
                      <a:miter lim="800000"/>
                      <a:headEnd type="none" w="med" len="med"/>
                      <a:tailEnd type="none" w="med" len="med"/>
                    </a:lnB>
                    <a:lnTlToBr>
                      <a:noFill/>
                    </a:lnTlToBr>
                    <a:lnBlToTr>
                      <a:noFill/>
                    </a:lnBlToTr>
                    <a:solidFill>
                      <a:srgbClr val="E8E8EF">
                        <a:alpha val="100000"/>
                      </a:srgbClr>
                    </a:solidFill>
                  </a:tcPr>
                </a:tc>
              </a:tr>
            </a:tbl>
          </a:graphicData>
        </a:graphic>
      </p:graphicFrame>
      <p:sp>
        <p:nvSpPr>
          <p:cNvPr id="55458" name="TextBox 7"/>
          <p:cNvSpPr/>
          <p:nvPr/>
        </p:nvSpPr>
        <p:spPr>
          <a:xfrm>
            <a:off x="7239000" y="1147128"/>
            <a:ext cx="1928813" cy="276225"/>
          </a:xfrm>
          <a:prstGeom prst="rect">
            <a:avLst/>
          </a:prstGeom>
          <a:noFill/>
          <a:ln w="9525">
            <a:noFill/>
          </a:ln>
        </p:spPr>
        <p:txBody>
          <a:bodyPr anchor="t">
            <a:spAutoFit/>
          </a:bodyPr>
          <a:lstStyle/>
          <a:p>
            <a:r>
              <a:rPr lang="zh-CN" altLang="en-US" sz="1200" dirty="0">
                <a:solidFill>
                  <a:srgbClr val="000000"/>
                </a:solidFill>
                <a:latin typeface="Arial" panose="020B0604020202020204" pitchFamily="34" charset="0"/>
                <a:ea typeface="宋体" panose="02010600030101010101" pitchFamily="2" charset="-122"/>
                <a:sym typeface="Arial" panose="020B0604020202020204" pitchFamily="34" charset="0"/>
              </a:rPr>
              <a:t>单位：万千瓦、亿千瓦时</a:t>
            </a:r>
            <a:endParaRPr lang="zh-CN" altLang="en-US" sz="1200" dirty="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55459" name="TextBox 32"/>
          <p:cNvSpPr/>
          <p:nvPr/>
        </p:nvSpPr>
        <p:spPr>
          <a:xfrm>
            <a:off x="611188" y="991553"/>
            <a:ext cx="3714750" cy="461962"/>
          </a:xfrm>
          <a:prstGeom prst="rect">
            <a:avLst/>
          </a:prstGeom>
          <a:noFill/>
          <a:ln w="9525">
            <a:noFill/>
          </a:ln>
        </p:spPr>
        <p:txBody>
          <a:bodyPr anchor="t">
            <a:spAutoFit/>
          </a:bodyPr>
          <a:lstStyle/>
          <a:p>
            <a:r>
              <a:rPr lang="en-US" altLang="zh-CN" sz="2400" dirty="0">
                <a:solidFill>
                  <a:srgbClr val="0000FF"/>
                </a:solidFill>
                <a:latin typeface="Arial" panose="020B0604020202020204" pitchFamily="34" charset="0"/>
                <a:ea typeface="黑体" panose="02010609060101010101" pitchFamily="1" charset="-122"/>
                <a:sym typeface="Arial" panose="020B0604020202020204" pitchFamily="34" charset="0"/>
              </a:rPr>
              <a:t>4</a:t>
            </a:r>
            <a:r>
              <a:rPr lang="zh-CN" altLang="en-US" sz="2400" dirty="0">
                <a:solidFill>
                  <a:srgbClr val="0000FF"/>
                </a:solidFill>
                <a:latin typeface="Arial" panose="020B0604020202020204" pitchFamily="34" charset="0"/>
                <a:ea typeface="黑体" panose="02010609060101010101" pitchFamily="1" charset="-122"/>
                <a:sym typeface="Arial" panose="020B0604020202020204" pitchFamily="34" charset="0"/>
              </a:rPr>
              <a:t>、消纳预测</a:t>
            </a:r>
            <a:endParaRPr lang="zh-CN" altLang="en-US" sz="2400" dirty="0">
              <a:solidFill>
                <a:srgbClr val="0000FF"/>
              </a:solidFill>
              <a:latin typeface="Arial" panose="020B0604020202020204" pitchFamily="34" charset="0"/>
              <a:ea typeface="黑体" panose="02010609060101010101" pitchFamily="1" charset="-122"/>
              <a:sym typeface="Arial" panose="020B0604020202020204" pitchFamily="34" charset="0"/>
            </a:endParaRPr>
          </a:p>
        </p:txBody>
      </p:sp>
      <p:sp>
        <p:nvSpPr>
          <p:cNvPr id="55460" name="矩形 7"/>
          <p:cNvSpPr/>
          <p:nvPr/>
        </p:nvSpPr>
        <p:spPr>
          <a:xfrm>
            <a:off x="9126745" y="2202943"/>
            <a:ext cx="2798823" cy="3415030"/>
          </a:xfrm>
          <a:prstGeom prst="rect">
            <a:avLst/>
          </a:prstGeom>
          <a:noFill/>
          <a:ln w="9525">
            <a:noFill/>
          </a:ln>
        </p:spPr>
        <p:txBody>
          <a:bodyPr wrap="square" anchor="t">
            <a:spAutoFit/>
          </a:bodyPr>
          <a:lstStyle/>
          <a:p>
            <a:pPr>
              <a:lnSpc>
                <a:spcPct val="150000"/>
              </a:lnSpc>
            </a:pPr>
            <a:r>
              <a:rPr lang="zh-CN" altLang="en-US" sz="18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预计</a:t>
            </a:r>
            <a:r>
              <a:rPr lang="en-US" altLang="zh-CN"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月</a:t>
            </a:r>
            <a:r>
              <a:rPr lang="zh-CN" altLang="en-US" sz="18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，各省（区）新能源</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发电量均呈正增长：</a:t>
            </a:r>
            <a:r>
              <a:rPr lang="zh-CN" altLang="en-US" sz="1800" b="1"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陕西最高为</a:t>
            </a:r>
            <a:r>
              <a:rPr lang="en-US" altLang="zh-CN" sz="1800" b="1"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42.9%</a:t>
            </a:r>
            <a:r>
              <a:rPr lang="zh-CN" altLang="en-US" sz="18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，其次</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为甘肃</a:t>
            </a:r>
            <a:r>
              <a:rPr lang="en-US" altLang="zh-CN"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39.37%</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、新疆</a:t>
            </a:r>
            <a:r>
              <a:rPr lang="en-US" altLang="zh-CN"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25.52%</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、甘肃</a:t>
            </a:r>
            <a:r>
              <a:rPr lang="en-US" altLang="zh-CN"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25.38%</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、宁夏</a:t>
            </a:r>
            <a:r>
              <a:rPr lang="en-US" altLang="zh-CN"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15.99%</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；全网新能源利用率</a:t>
            </a:r>
            <a:r>
              <a:rPr lang="en-US" altLang="zh-CN"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94.16%</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，同比增长</a:t>
            </a:r>
            <a:r>
              <a:rPr lang="en-US" altLang="zh-CN" sz="18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6.72</a:t>
            </a:r>
            <a:r>
              <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个百分点。</a:t>
            </a:r>
            <a:endParaRPr lang="zh-CN" altLang="en-US" sz="18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5461" name="矩形 1"/>
          <p:cNvSpPr/>
          <p:nvPr/>
        </p:nvSpPr>
        <p:spPr>
          <a:xfrm>
            <a:off x="772795" y="4380865"/>
            <a:ext cx="8284845" cy="1309370"/>
          </a:xfrm>
          <a:prstGeom prst="rect">
            <a:avLst/>
          </a:prstGeom>
          <a:noFill/>
          <a:ln w="28575" cap="flat" cmpd="sng">
            <a:solidFill>
              <a:srgbClr val="FF0000"/>
            </a:solidFill>
            <a:prstDash val="solid"/>
            <a:miter/>
            <a:headEnd type="none" w="med" len="med"/>
            <a:tailEnd type="none" w="med" len="med"/>
          </a:ln>
        </p:spPr>
        <p:txBody>
          <a:bodyPr wrap="square" anchor="t"/>
          <a:lstStyle/>
          <a:p>
            <a:endParaRPr lang="zh-CN" altLang="zh-CN" sz="1800" b="1" i="1">
              <a:latin typeface="Calibri" panose="020F0502020204030204" pitchFamily="2" charset="0"/>
              <a:ea typeface="宋体" panose="02010600030101010101" pitchFamily="2" charset="-122"/>
              <a:sym typeface="Calibri" panose="020F0502020204030204"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solidFill>
                  <a:srgbClr val="000000"/>
                </a:solidFill>
                <a:latin typeface="Calibri" panose="020F0502020204030204" pitchFamily="2" charset="0"/>
                <a:ea typeface="宋体" panose="02010600030101010101" pitchFamily="2" charset="-122"/>
                <a:sym typeface="宋体" panose="02010600030101010101" pitchFamily="2" charset="-122"/>
              </a:rPr>
            </a:fld>
            <a:endParaRPr lang="zh-CN" altLang="en-US" sz="1200" dirty="0">
              <a:solidFill>
                <a:srgbClr val="000000"/>
              </a:solidFill>
              <a:latin typeface="Calibri" panose="020F0502020204030204" pitchFamily="2" charset="0"/>
              <a:ea typeface="宋体" panose="02010600030101010101" pitchFamily="2" charset="-122"/>
              <a:sym typeface="宋体" panose="02010600030101010101" pitchFamily="2" charset="-122"/>
            </a:endParaRPr>
          </a:p>
        </p:txBody>
      </p:sp>
      <p:grpSp>
        <p:nvGrpSpPr>
          <p:cNvPr id="56323" name="组合 53250"/>
          <p:cNvGrpSpPr/>
          <p:nvPr/>
        </p:nvGrpSpPr>
        <p:grpSpPr>
          <a:xfrm>
            <a:off x="0" y="252413"/>
            <a:ext cx="639763" cy="749300"/>
            <a:chOff x="0" y="0"/>
            <a:chExt cx="480244" cy="564356"/>
          </a:xfrm>
        </p:grpSpPr>
        <p:sp>
          <p:nvSpPr>
            <p:cNvPr id="56324"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6325"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56326" name="矩形 3"/>
          <p:cNvSpPr/>
          <p:nvPr/>
        </p:nvSpPr>
        <p:spPr>
          <a:xfrm>
            <a:off x="695325" y="333375"/>
            <a:ext cx="7213600" cy="521970"/>
          </a:xfrm>
          <a:prstGeom prst="rect">
            <a:avLst/>
          </a:prstGeom>
          <a:noFill/>
          <a:ln w="9525">
            <a:noFill/>
          </a:ln>
        </p:spPr>
        <p:txBody>
          <a:bodyPr wrap="square" anchor="t">
            <a:spAutoFit/>
          </a:bodyPr>
          <a:lstStyle/>
          <a:p>
            <a:r>
              <a:rPr lang="zh-CN" altLang="en-US" sz="2800" b="1" dirty="0">
                <a:latin typeface="微软雅黑" panose="020B0503020204020204" pitchFamily="2" charset="-122"/>
                <a:ea typeface="微软雅黑" panose="020B0503020204020204" pitchFamily="2" charset="-122"/>
                <a:sym typeface="微软雅黑" panose="020B0503020204020204" pitchFamily="2" charset="-122"/>
              </a:rPr>
              <a:t>后续工作计划</a:t>
            </a:r>
            <a:endParaRPr lang="zh-CN" altLang="en-US" sz="2800" b="1" dirty="0">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6327" name="矩形 8"/>
          <p:cNvSpPr/>
          <p:nvPr/>
        </p:nvSpPr>
        <p:spPr>
          <a:xfrm>
            <a:off x="711200" y="882650"/>
            <a:ext cx="11098213" cy="4707890"/>
          </a:xfrm>
          <a:prstGeom prst="rect">
            <a:avLst/>
          </a:prstGeom>
          <a:noFill/>
          <a:ln w="9525">
            <a:noFill/>
          </a:ln>
        </p:spPr>
        <p:txBody>
          <a:bodyPr wrap="square" anchor="t">
            <a:spAutoFit/>
          </a:bodyPr>
          <a:lstStyle/>
          <a:p>
            <a:pPr algn="just">
              <a:lnSpc>
                <a:spcPct val="150000"/>
              </a:lnSpc>
            </a:pPr>
            <a:r>
              <a:rPr lang="zh-CN" altLang="en-US" sz="20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（一）加快推进新能源涉网性能改造</a:t>
            </a:r>
            <a:endParaRPr lang="zh-CN" altLang="en-US" sz="2000" dirty="0">
              <a:latin typeface="微软雅黑" panose="020B0503020204020204" pitchFamily="2" charset="-122"/>
              <a:ea typeface="微软雅黑" panose="020B0503020204020204" pitchFamily="2" charset="-122"/>
              <a:sym typeface="微软雅黑" panose="020B0503020204020204" pitchFamily="2" charset="-122"/>
            </a:endParaRPr>
          </a:p>
          <a:p>
            <a:pPr algn="just" eaLnBrk="0" hangingPunct="0">
              <a:lnSpc>
                <a:spcPct val="150000"/>
              </a:lnSpc>
            </a:pPr>
            <a:r>
              <a:rPr lang="zh-CN" altLang="en-US" sz="20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组织省（区）电力公司加快推进特高压直流近区新能源耐压能力、耐频能力改造工作，并推进新能源全景监控试点推广工作。</a:t>
            </a:r>
            <a:endParaRPr lang="zh-CN" altLang="en-US" sz="20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a:p>
            <a:pPr algn="just" eaLnBrk="0" hangingPunct="0">
              <a:lnSpc>
                <a:spcPct val="150000"/>
              </a:lnSpc>
            </a:pPr>
            <a:r>
              <a:rPr lang="zh-CN" altLang="en-US" sz="20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（二）吉泉直流配套电源启动调试工作</a:t>
            </a:r>
            <a:endParaRPr lang="zh-CN" altLang="en-US" sz="20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a:p>
            <a:pPr algn="just" eaLnBrk="0" hangingPunct="0">
              <a:lnSpc>
                <a:spcPct val="150000"/>
              </a:lnSpc>
            </a:pPr>
            <a:r>
              <a:rPr lang="zh-CN" altLang="en-US" sz="2000" dirty="0">
                <a:latin typeface="微软雅黑" panose="020B0503020204020204" pitchFamily="2" charset="-122"/>
                <a:ea typeface="微软雅黑" panose="020B0503020204020204" pitchFamily="2" charset="-122"/>
                <a:sym typeface="微软雅黑" panose="020B0503020204020204" pitchFamily="2" charset="-122"/>
              </a:rPr>
              <a:t>       根据建设进度，组织完成</a:t>
            </a:r>
            <a:r>
              <a:rPr lang="zh-CN" altLang="en-US" sz="20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吉泉直流配套电源雅丹电厂#</a:t>
            </a:r>
            <a:r>
              <a:rPr lang="en-US" altLang="zh-CN" sz="20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1</a:t>
            </a:r>
            <a:r>
              <a:rPr lang="zh-CN" altLang="zh-CN" sz="20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20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#2</a:t>
            </a:r>
            <a:r>
              <a:rPr lang="zh-CN" altLang="en-US" sz="20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机组、金满电厂#3、</a:t>
            </a:r>
            <a:r>
              <a:rPr lang="en-US" altLang="zh-CN" sz="20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#4</a:t>
            </a:r>
            <a:r>
              <a:rPr lang="zh-CN" altLang="en-US" sz="20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机组</a:t>
            </a:r>
            <a:r>
              <a:rPr lang="zh-CN" altLang="en-US" sz="2000" dirty="0">
                <a:latin typeface="微软雅黑" panose="020B0503020204020204" pitchFamily="2" charset="-122"/>
                <a:ea typeface="微软雅黑" panose="020B0503020204020204" pitchFamily="2" charset="-122"/>
                <a:sym typeface="微软雅黑" panose="020B0503020204020204" pitchFamily="2" charset="-122"/>
              </a:rPr>
              <a:t>启动调试及分析工作，为提升吉泉直流输送能力提供条件。</a:t>
            </a:r>
            <a:endParaRPr lang="zh-CN" altLang="en-US" sz="2000" dirty="0">
              <a:latin typeface="微软雅黑" panose="020B0503020204020204" pitchFamily="2" charset="-122"/>
              <a:ea typeface="微软雅黑" panose="020B0503020204020204" pitchFamily="2" charset="-122"/>
              <a:sym typeface="微软雅黑" panose="020B0503020204020204" pitchFamily="2" charset="-122"/>
            </a:endParaRPr>
          </a:p>
          <a:p>
            <a:pPr algn="just" eaLnBrk="0" hangingPunct="0">
              <a:lnSpc>
                <a:spcPct val="150000"/>
              </a:lnSpc>
            </a:pPr>
            <a:r>
              <a:rPr lang="zh-CN" altLang="en-US" sz="20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（三）完成《西北电网网源协调管理规定》编制</a:t>
            </a:r>
            <a:endParaRPr lang="zh-CN" altLang="en-US" sz="2000" dirty="0">
              <a:latin typeface="微软雅黑" panose="020B0503020204020204" pitchFamily="2" charset="-122"/>
              <a:ea typeface="微软雅黑" panose="020B0503020204020204" pitchFamily="2" charset="-122"/>
              <a:sym typeface="微软雅黑" panose="020B0503020204020204" pitchFamily="2" charset="-122"/>
            </a:endParaRPr>
          </a:p>
          <a:p>
            <a:pPr algn="just" eaLnBrk="0" hangingPunct="0">
              <a:lnSpc>
                <a:spcPct val="150000"/>
              </a:lnSpc>
            </a:pPr>
            <a:r>
              <a:rPr lang="zh-CN" altLang="en-US" sz="2000" dirty="0">
                <a:latin typeface="微软雅黑" panose="020B0503020204020204" pitchFamily="2" charset="-122"/>
                <a:ea typeface="微软雅黑" panose="020B0503020204020204" pitchFamily="2" charset="-122"/>
                <a:sym typeface="微软雅黑" panose="020B0503020204020204" pitchFamily="2" charset="-122"/>
              </a:rPr>
              <a:t>       完成《西北电网网源协调管理规定》编制工作，提升新能源运行管理水平。</a:t>
            </a:r>
            <a:endParaRPr lang="zh-CN" altLang="en-US" sz="2000" dirty="0">
              <a:latin typeface="微软雅黑" panose="020B0503020204020204" pitchFamily="2" charset="-122"/>
              <a:ea typeface="微软雅黑" panose="020B0503020204020204" pitchFamily="2" charset="-122"/>
              <a:sym typeface="微软雅黑" panose="020B0503020204020204" pitchFamily="2" charset="-122"/>
            </a:endParaRPr>
          </a:p>
          <a:p>
            <a:pPr algn="just" eaLnBrk="0" hangingPunct="0">
              <a:lnSpc>
                <a:spcPct val="150000"/>
              </a:lnSpc>
            </a:pPr>
            <a:r>
              <a:rPr lang="zh-CN" altLang="en-US" sz="20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（四）完成《</a:t>
            </a:r>
            <a:r>
              <a:rPr lang="en-US" altLang="zh-CN" sz="20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2019</a:t>
            </a:r>
            <a:r>
              <a:rPr lang="zh-CN" altLang="en-US" sz="20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年新能源运行分析年报》编制</a:t>
            </a:r>
            <a:endParaRPr lang="zh-CN" altLang="en-US" sz="2000" dirty="0">
              <a:latin typeface="微软雅黑" panose="020B0503020204020204" pitchFamily="2" charset="-122"/>
              <a:ea typeface="微软雅黑" panose="020B0503020204020204" pitchFamily="2" charset="-122"/>
              <a:sym typeface="微软雅黑" panose="020B0503020204020204" pitchFamily="2" charset="-122"/>
            </a:endParaRPr>
          </a:p>
          <a:p>
            <a:pPr algn="just" eaLnBrk="0" hangingPunct="0">
              <a:lnSpc>
                <a:spcPct val="150000"/>
              </a:lnSpc>
            </a:pPr>
            <a:r>
              <a:rPr lang="zh-CN" altLang="en-US" sz="2000" dirty="0">
                <a:latin typeface="微软雅黑" panose="020B0503020204020204" pitchFamily="2" charset="-122"/>
                <a:ea typeface="微软雅黑" panose="020B0503020204020204" pitchFamily="2" charset="-122"/>
                <a:sym typeface="微软雅黑" panose="020B0503020204020204" pitchFamily="2" charset="-122"/>
              </a:rPr>
              <a:t>      完成《2019年新能源运行分析年报》编制工作，总计</a:t>
            </a:r>
            <a:r>
              <a:rPr lang="en-US" altLang="zh-CN" sz="2000" dirty="0">
                <a:latin typeface="微软雅黑" panose="020B0503020204020204" pitchFamily="2" charset="-122"/>
                <a:ea typeface="微软雅黑" panose="020B0503020204020204" pitchFamily="2" charset="-122"/>
                <a:sym typeface="微软雅黑" panose="020B0503020204020204" pitchFamily="2" charset="-122"/>
              </a:rPr>
              <a:t>2019</a:t>
            </a:r>
            <a:r>
              <a:rPr lang="zh-CN" altLang="en-US" sz="2000" dirty="0">
                <a:latin typeface="微软雅黑" panose="020B0503020204020204" pitchFamily="2" charset="-122"/>
                <a:ea typeface="微软雅黑" panose="020B0503020204020204" pitchFamily="2" charset="-122"/>
                <a:sym typeface="微软雅黑" panose="020B0503020204020204" pitchFamily="2" charset="-122"/>
              </a:rPr>
              <a:t>年经验，为下一步工作奠定基础。</a:t>
            </a:r>
            <a:endParaRPr lang="en-US" altLang="zh-CN" sz="2000" dirty="0" smtClean="0">
              <a:solidFill>
                <a:schemeClr val="tx1"/>
              </a:solidFill>
              <a:latin typeface="微软雅黑" panose="020B0503020204020204" pitchFamily="2" charset="-122"/>
              <a:ea typeface="微软雅黑" panose="020B0503020204020204" pitchFamily="2" charset="-122"/>
              <a:sym typeface="黑体" panose="02010609060101010101" pitchFamily="1"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6"/>
          <p:cNvSpPr/>
          <p:nvPr/>
        </p:nvSpPr>
        <p:spPr>
          <a:xfrm>
            <a:off x="9347200" y="6526213"/>
            <a:ext cx="2844800" cy="331787"/>
          </a:xfrm>
          <a:prstGeom prst="rect">
            <a:avLst/>
          </a:prstGeom>
          <a:noFill/>
          <a:ln w="9525">
            <a:noFill/>
          </a:ln>
        </p:spPr>
        <p:txBody>
          <a:bodyPr anchor="t"/>
          <a:p>
            <a:pPr marL="342900" indent="-342900" algn="r"/>
            <a:fld id="{9A0DB2DC-4C9A-4742-B13C-FB6460FD3503}" type="slidenum">
              <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rPr>
            </a:fld>
            <a:endPar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endParaRPr>
          </a:p>
        </p:txBody>
      </p:sp>
      <p:grpSp>
        <p:nvGrpSpPr>
          <p:cNvPr id="8195" name="组合 7170"/>
          <p:cNvGrpSpPr/>
          <p:nvPr/>
        </p:nvGrpSpPr>
        <p:grpSpPr>
          <a:xfrm>
            <a:off x="0" y="323850"/>
            <a:ext cx="639763" cy="749300"/>
            <a:chOff x="0" y="0"/>
            <a:chExt cx="480244" cy="564356"/>
          </a:xfrm>
        </p:grpSpPr>
        <p:sp>
          <p:nvSpPr>
            <p:cNvPr id="8196" name="矩形 36"/>
            <p:cNvSpPr/>
            <p:nvPr/>
          </p:nvSpPr>
          <p:spPr>
            <a:xfrm>
              <a:off x="0" y="374"/>
              <a:ext cx="425449" cy="564610"/>
            </a:xfrm>
            <a:prstGeom prst="rect">
              <a:avLst/>
            </a:prstGeom>
            <a:solidFill>
              <a:srgbClr val="803D06"/>
            </a:solidFill>
            <a:ln w="9525">
              <a:noFill/>
            </a:ln>
          </p:spPr>
          <p:txBody>
            <a:bodyPr anchor="ctr"/>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8197"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8198" name="矩形 3"/>
          <p:cNvSpPr/>
          <p:nvPr/>
        </p:nvSpPr>
        <p:spPr>
          <a:xfrm>
            <a:off x="695325" y="500063"/>
            <a:ext cx="6257925" cy="519112"/>
          </a:xfrm>
          <a:prstGeom prst="rect">
            <a:avLst/>
          </a:prstGeom>
          <a:noFill/>
          <a:ln w="9525">
            <a:noFill/>
          </a:ln>
        </p:spPr>
        <p:txBody>
          <a:bodyPr anchor="t">
            <a:spAutoFit/>
          </a:bodyPr>
          <a:p>
            <a:pPr marL="342900" indent="-342900"/>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新能源消纳总体情况</a:t>
            </a:r>
            <a:endPar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7176" name="表格 7175"/>
          <p:cNvGraphicFramePr/>
          <p:nvPr/>
        </p:nvGraphicFramePr>
        <p:xfrm>
          <a:off x="185738" y="3778250"/>
          <a:ext cx="11664950" cy="2487613"/>
        </p:xfrm>
        <a:graphic>
          <a:graphicData uri="http://schemas.openxmlformats.org/drawingml/2006/table">
            <a:tbl>
              <a:tblPr/>
              <a:tblGrid>
                <a:gridCol w="654050"/>
                <a:gridCol w="1155700"/>
                <a:gridCol w="1308100"/>
                <a:gridCol w="1357630"/>
                <a:gridCol w="1356995"/>
                <a:gridCol w="1285875"/>
                <a:gridCol w="1428750"/>
                <a:gridCol w="1710055"/>
                <a:gridCol w="1407795"/>
              </a:tblGrid>
              <a:tr h="475615">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endParaRPr lang="zh-CN" altLang="en-US" sz="2000" b="1" i="1" baseline="0">
                        <a:solidFill>
                          <a:srgbClr val="FFFFFF"/>
                        </a:solidFill>
                        <a:latin typeface="Calibri" panose="020F0502020204030204" pitchFamily="2" charset="0"/>
                        <a:ea typeface="宋体" panose="02010600030101010101" pitchFamily="2" charset="-122"/>
                        <a:sym typeface="Calibri" panose="020F0502020204030204" pitchFamily="2" charset="0"/>
                      </a:endParaRPr>
                    </a:p>
                  </a:txBody>
                  <a:tcPr marL="90170" marR="90170" marT="46990" marB="46990"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rPr>
                        <a:t>发电量</a:t>
                      </a:r>
                      <a:endPar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endParaRPr>
                    </a:p>
                  </a:txBody>
                  <a:tcPr marL="90170" marR="90170" marT="46990" marB="46990"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rPr>
                        <a:t>同比（</a:t>
                      </a:r>
                      <a:r>
                        <a:rPr lang="en-US" altLang="zh-CN" sz="1400" b="1" baseline="0">
                          <a:solidFill>
                            <a:schemeClr val="tx1"/>
                          </a:solidFill>
                          <a:latin typeface="Calibri" panose="020F0502020204030204" pitchFamily="2" charset="0"/>
                          <a:ea typeface="宋体" panose="02010600030101010101" pitchFamily="2" charset="-122"/>
                          <a:sym typeface="Calibri" panose="020F0502020204030204" pitchFamily="2" charset="0"/>
                        </a:rPr>
                        <a:t>%</a:t>
                      </a:r>
                      <a:r>
                        <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rPr>
                        <a:t>）</a:t>
                      </a:r>
                      <a:endPar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endParaRPr>
                    </a:p>
                  </a:txBody>
                  <a:tcPr marL="90170" marR="90170" marT="46990" marB="46990"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rPr>
                        <a:t>占比（</a:t>
                      </a:r>
                      <a:r>
                        <a:rPr lang="en-US" altLang="zh-CN" sz="1400" b="1" baseline="0">
                          <a:solidFill>
                            <a:schemeClr val="tx1"/>
                          </a:solidFill>
                          <a:latin typeface="Calibri" panose="020F0502020204030204" pitchFamily="2" charset="0"/>
                          <a:ea typeface="宋体" panose="02010600030101010101" pitchFamily="2" charset="-122"/>
                          <a:sym typeface="Calibri" panose="020F0502020204030204" pitchFamily="2" charset="0"/>
                        </a:rPr>
                        <a:t>%</a:t>
                      </a:r>
                      <a:r>
                        <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rPr>
                        <a:t>）</a:t>
                      </a:r>
                      <a:endPar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endParaRPr>
                    </a:p>
                  </a:txBody>
                  <a:tcPr marL="90170" marR="90170" marT="46990" marB="46990"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rPr>
                        <a:t>同比百分点</a:t>
                      </a:r>
                      <a:endPar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endParaRPr>
                    </a:p>
                  </a:txBody>
                  <a:tcPr marL="90170" marR="90170" marT="46990" marB="46990"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rPr>
                        <a:t>弃电量</a:t>
                      </a:r>
                      <a:endPar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endParaRPr>
                    </a:p>
                  </a:txBody>
                  <a:tcPr marL="90170" marR="90170" marT="46990" marB="46990"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rPr>
                        <a:t>同比（</a:t>
                      </a:r>
                      <a:r>
                        <a:rPr lang="en-US" altLang="zh-CN" sz="1400" b="1" baseline="0">
                          <a:solidFill>
                            <a:schemeClr val="tx1"/>
                          </a:solidFill>
                          <a:latin typeface="Calibri" panose="020F0502020204030204" pitchFamily="2" charset="0"/>
                          <a:ea typeface="宋体" panose="02010600030101010101" pitchFamily="2" charset="-122"/>
                          <a:sym typeface="Calibri" panose="020F0502020204030204" pitchFamily="2" charset="0"/>
                        </a:rPr>
                        <a:t>%</a:t>
                      </a:r>
                      <a:r>
                        <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rPr>
                        <a:t>）</a:t>
                      </a:r>
                      <a:endPar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endParaRPr>
                    </a:p>
                  </a:txBody>
                  <a:tcPr marL="90170" marR="90170" marT="46990" marB="46990"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rPr>
                        <a:t>利用率（</a:t>
                      </a:r>
                      <a:r>
                        <a:rPr lang="en-US" altLang="zh-CN" sz="1400" b="1" baseline="0">
                          <a:solidFill>
                            <a:schemeClr val="tx1"/>
                          </a:solidFill>
                          <a:latin typeface="Calibri" panose="020F0502020204030204" pitchFamily="2" charset="0"/>
                          <a:ea typeface="宋体" panose="02010600030101010101" pitchFamily="2" charset="-122"/>
                          <a:sym typeface="Calibri" panose="020F0502020204030204" pitchFamily="2" charset="0"/>
                        </a:rPr>
                        <a:t>%</a:t>
                      </a:r>
                      <a:r>
                        <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rPr>
                        <a:t>）</a:t>
                      </a:r>
                      <a:endPar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endParaRPr>
                    </a:p>
                  </a:txBody>
                  <a:tcPr marL="90170" marR="90170" marT="46990" marB="46990"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rPr>
                        <a:t>同比百分点</a:t>
                      </a:r>
                      <a:endParaRPr lang="zh-CN" altLang="en-US" sz="1400" b="1" baseline="0">
                        <a:solidFill>
                          <a:schemeClr val="tx1"/>
                        </a:solidFill>
                        <a:latin typeface="Calibri" panose="020F0502020204030204" pitchFamily="2" charset="0"/>
                        <a:ea typeface="宋体" panose="02010600030101010101" pitchFamily="2" charset="-122"/>
                        <a:sym typeface="Calibri" panose="020F0502020204030204" pitchFamily="2" charset="0"/>
                      </a:endParaRPr>
                    </a:p>
                  </a:txBody>
                  <a:tcPr marL="90170" marR="90170" marT="46990" marB="46990"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100000"/>
                      </a:srgbClr>
                    </a:solidFill>
                  </a:tcPr>
                </a:tc>
              </a:tr>
              <a:tr h="335280">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400" b="1" baseline="0">
                          <a:solidFill>
                            <a:srgbClr val="000000"/>
                          </a:solidFill>
                          <a:latin typeface="Calibri" panose="020F0502020204030204" pitchFamily="2" charset="0"/>
                          <a:ea typeface="宋体" panose="02010600030101010101" pitchFamily="2" charset="-122"/>
                          <a:sym typeface="Calibri" panose="020F0502020204030204" pitchFamily="2" charset="0"/>
                        </a:rPr>
                        <a:t>全网</a:t>
                      </a:r>
                      <a:endParaRPr lang="zh-CN" altLang="en-US" sz="1400" b="1" baseline="0">
                        <a:solidFill>
                          <a:srgbClr val="000000"/>
                        </a:solidFill>
                        <a:latin typeface="Calibri" panose="020F0502020204030204" pitchFamily="2" charset="0"/>
                        <a:ea typeface="宋体" panose="02010600030101010101" pitchFamily="2" charset="-122"/>
                        <a:sym typeface="Calibri" panose="020F0502020204030204" pitchFamily="2" charset="0"/>
                      </a:endParaRPr>
                    </a:p>
                  </a:txBody>
                  <a:tcPr marL="90170" marR="90170" marT="46990" marB="46990"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34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1532.22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13.33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18.02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34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0.42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34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127.18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-40.91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92.34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34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6.07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34000"/>
                      </a:srgbClr>
                    </a:solidFill>
                  </a:tcPr>
                </a:tc>
              </a:tr>
              <a:tr h="335280">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400" b="1" baseline="0">
                          <a:solidFill>
                            <a:srgbClr val="000000"/>
                          </a:solidFill>
                          <a:latin typeface="Calibri" panose="020F0502020204030204" pitchFamily="2" charset="0"/>
                          <a:ea typeface="宋体" panose="02010600030101010101" pitchFamily="2" charset="-122"/>
                          <a:sym typeface="Calibri" panose="020F0502020204030204" pitchFamily="2" charset="0"/>
                        </a:rPr>
                        <a:t>陕西</a:t>
                      </a:r>
                      <a:endParaRPr lang="zh-CN" altLang="en-US" sz="1400" b="1" baseline="0">
                        <a:solidFill>
                          <a:srgbClr val="000000"/>
                        </a:solidFill>
                        <a:latin typeface="Calibri" panose="020F0502020204030204" pitchFamily="2" charset="0"/>
                        <a:ea typeface="宋体" panose="02010600030101010101" pitchFamily="2" charset="-122"/>
                        <a:sym typeface="Calibri" panose="020F0502020204030204" pitchFamily="2" charset="0"/>
                      </a:endParaRPr>
                    </a:p>
                  </a:txBody>
                  <a:tcPr marL="90170" marR="90170" marT="46990" marB="46990"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142.73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28.53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9.83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1.51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4.18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-24.04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97.16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1.87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35280">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400" b="1" baseline="0">
                          <a:solidFill>
                            <a:srgbClr val="000000"/>
                          </a:solidFill>
                          <a:latin typeface="Calibri" panose="020F0502020204030204" pitchFamily="2" charset="0"/>
                          <a:ea typeface="宋体" panose="02010600030101010101" pitchFamily="2" charset="-122"/>
                          <a:sym typeface="Calibri" panose="020F0502020204030204" pitchFamily="2" charset="0"/>
                        </a:rPr>
                        <a:t>甘肃</a:t>
                      </a:r>
                      <a:endParaRPr lang="zh-CN" altLang="en-US" sz="1400" b="1" baseline="0">
                        <a:solidFill>
                          <a:srgbClr val="000000"/>
                        </a:solidFill>
                        <a:latin typeface="Calibri" panose="020F0502020204030204" pitchFamily="2" charset="0"/>
                        <a:ea typeface="宋体" panose="02010600030101010101" pitchFamily="2" charset="-122"/>
                        <a:sym typeface="Calibri" panose="020F0502020204030204" pitchFamily="2" charset="0"/>
                      </a:endParaRPr>
                    </a:p>
                  </a:txBody>
                  <a:tcPr marL="90170" marR="90170" marT="46990" marB="46990"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34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339.98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5.61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23.81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34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0.08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34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25.95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-60.00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92.91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34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9.68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34000"/>
                      </a:srgbClr>
                    </a:solidFill>
                  </a:tcPr>
                </a:tc>
              </a:tr>
              <a:tr h="335280">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400" b="1" baseline="0">
                          <a:solidFill>
                            <a:srgbClr val="000000"/>
                          </a:solidFill>
                          <a:latin typeface="Calibri" panose="020F0502020204030204" pitchFamily="2" charset="0"/>
                          <a:ea typeface="宋体" panose="02010600030101010101" pitchFamily="2" charset="-122"/>
                          <a:sym typeface="Calibri" panose="020F0502020204030204" pitchFamily="2" charset="0"/>
                        </a:rPr>
                        <a:t>青海</a:t>
                      </a:r>
                      <a:endParaRPr lang="zh-CN" altLang="en-US" sz="1400" b="1" baseline="0">
                        <a:solidFill>
                          <a:srgbClr val="000000"/>
                        </a:solidFill>
                        <a:latin typeface="Calibri" panose="020F0502020204030204" pitchFamily="2" charset="0"/>
                        <a:ea typeface="宋体" panose="02010600030101010101" pitchFamily="2" charset="-122"/>
                        <a:sym typeface="Calibri" panose="020F0502020204030204" pitchFamily="2" charset="0"/>
                      </a:endParaRPr>
                    </a:p>
                  </a:txBody>
                  <a:tcPr marL="90170" marR="90170" marT="46990" marB="46990"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223.56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33.05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25.39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4.20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13.93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FF0000"/>
                          </a:solidFill>
                          <a:latin typeface="Times New Roman" panose="02020603050405020304" pitchFamily="2" charset="0"/>
                        </a:rPr>
                        <a:t>93.98 </a:t>
                      </a:r>
                      <a:endParaRPr lang="en-US" altLang="zh-CN" sz="1600" b="1" dirty="0">
                        <a:solidFill>
                          <a:srgbClr val="FF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94.13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FF0000"/>
                          </a:solidFill>
                          <a:latin typeface="Times New Roman" panose="02020603050405020304" pitchFamily="2" charset="0"/>
                        </a:rPr>
                        <a:t>-1.77 </a:t>
                      </a:r>
                      <a:endParaRPr lang="en-US" altLang="zh-CN" sz="1600" b="1" dirty="0">
                        <a:solidFill>
                          <a:srgbClr val="FF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r h="335280">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400" b="1" baseline="0">
                          <a:solidFill>
                            <a:srgbClr val="000000"/>
                          </a:solidFill>
                          <a:latin typeface="Calibri" panose="020F0502020204030204" pitchFamily="2" charset="0"/>
                          <a:ea typeface="宋体" panose="02010600030101010101" pitchFamily="2" charset="-122"/>
                          <a:sym typeface="Calibri" panose="020F0502020204030204" pitchFamily="2" charset="0"/>
                        </a:rPr>
                        <a:t>宁夏</a:t>
                      </a:r>
                      <a:endParaRPr lang="zh-CN" altLang="en-US" sz="1400" b="1" baseline="0">
                        <a:solidFill>
                          <a:srgbClr val="000000"/>
                        </a:solidFill>
                        <a:latin typeface="Calibri" panose="020F0502020204030204" pitchFamily="2" charset="0"/>
                        <a:ea typeface="宋体" panose="02010600030101010101" pitchFamily="2" charset="-122"/>
                        <a:sym typeface="Calibri" panose="020F0502020204030204" pitchFamily="2" charset="0"/>
                      </a:endParaRPr>
                    </a:p>
                  </a:txBody>
                  <a:tcPr marL="90170" marR="90170" marT="46990" marB="46990"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34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287.63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4.88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17.92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34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FF0000"/>
                          </a:solidFill>
                          <a:latin typeface="Times New Roman" panose="02020603050405020304" pitchFamily="2" charset="0"/>
                        </a:rPr>
                        <a:t>-0.53</a:t>
                      </a:r>
                      <a:r>
                        <a:rPr lang="en-US" altLang="zh-CN" sz="1600" b="1" dirty="0">
                          <a:solidFill>
                            <a:srgbClr val="000000"/>
                          </a:solidFill>
                          <a:latin typeface="Times New Roman" panose="02020603050405020304" pitchFamily="2" charset="0"/>
                        </a:rPr>
                        <a:t>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34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7.63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-9.78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97.42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34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0.41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4BACC6">
                        <a:alpha val="34000"/>
                      </a:srgbClr>
                    </a:solidFill>
                  </a:tcPr>
                </a:tc>
              </a:tr>
              <a:tr h="335280">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400" b="1" baseline="0">
                          <a:solidFill>
                            <a:srgbClr val="000000"/>
                          </a:solidFill>
                          <a:latin typeface="Calibri" panose="020F0502020204030204" pitchFamily="2" charset="0"/>
                          <a:ea typeface="宋体" panose="02010600030101010101" pitchFamily="2" charset="-122"/>
                          <a:sym typeface="Calibri" panose="020F0502020204030204" pitchFamily="2" charset="0"/>
                        </a:rPr>
                        <a:t>新疆</a:t>
                      </a:r>
                      <a:endParaRPr lang="zh-CN" altLang="en-US" sz="1400" b="1" baseline="0">
                        <a:solidFill>
                          <a:srgbClr val="000000"/>
                        </a:solidFill>
                        <a:latin typeface="Calibri" panose="020F0502020204030204" pitchFamily="2" charset="0"/>
                        <a:ea typeface="宋体" panose="02010600030101010101" pitchFamily="2" charset="-122"/>
                        <a:sym typeface="Calibri" panose="020F0502020204030204" pitchFamily="2" charset="0"/>
                      </a:endParaRPr>
                    </a:p>
                  </a:txBody>
                  <a:tcPr marL="90170" marR="90170" marT="46990" marB="46990"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538.32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12.91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17.15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FF0000"/>
                          </a:solidFill>
                          <a:latin typeface="Times New Roman" panose="02020603050405020304" pitchFamily="2" charset="0"/>
                        </a:rPr>
                        <a:t>-0.44 </a:t>
                      </a:r>
                      <a:endParaRPr lang="en-US" altLang="zh-CN" sz="1600" b="1" dirty="0">
                        <a:solidFill>
                          <a:srgbClr val="FF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75.34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-41.71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CCFF99">
                        <a:alpha val="100000"/>
                      </a:srgbClr>
                    </a:solid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87.72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c>
                  <a:txBody>
                    <a:bodyPr wrap="square"/>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600" b="1" dirty="0">
                          <a:solidFill>
                            <a:srgbClr val="000000"/>
                          </a:solidFill>
                          <a:latin typeface="Times New Roman" panose="02020603050405020304" pitchFamily="2" charset="0"/>
                        </a:rPr>
                        <a:t>9.05 </a:t>
                      </a:r>
                      <a:endParaRPr lang="en-US" altLang="zh-CN" sz="1600" b="1" dirty="0">
                        <a:solidFill>
                          <a:srgbClr val="000000"/>
                        </a:solidFill>
                        <a:latin typeface="Times New Roman" panose="02020603050405020304" pitchFamily="2" charset="0"/>
                      </a:endParaRPr>
                    </a:p>
                  </a:txBody>
                  <a:tcPr vert="horz"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noFill/>
                  </a:tcPr>
                </a:tc>
              </a:tr>
            </a:tbl>
          </a:graphicData>
        </a:graphic>
      </p:graphicFrame>
      <p:sp>
        <p:nvSpPr>
          <p:cNvPr id="8281" name="矩形 24"/>
          <p:cNvSpPr/>
          <p:nvPr/>
        </p:nvSpPr>
        <p:spPr>
          <a:xfrm>
            <a:off x="101600" y="1243013"/>
            <a:ext cx="11499850" cy="2353310"/>
          </a:xfrm>
          <a:prstGeom prst="rect">
            <a:avLst/>
          </a:prstGeom>
          <a:noFill/>
          <a:ln w="9525">
            <a:noFill/>
          </a:ln>
        </p:spPr>
        <p:txBody>
          <a:bodyPr anchor="t">
            <a:spAutoFit/>
          </a:bodyPr>
          <a:p>
            <a:pPr marL="0" lvl="1" indent="0" eaLnBrk="0" fontAlgn="b" hangingPunct="0">
              <a:lnSpc>
                <a:spcPct val="150000"/>
              </a:lnSpc>
            </a:pPr>
            <a:r>
              <a:rPr lang="en-US" altLang="zh-CN" dirty="0">
                <a:latin typeface="微软雅黑" panose="020B0503020204020204" pitchFamily="2" charset="-122"/>
                <a:ea typeface="微软雅黑" panose="020B0503020204020204" pitchFamily="2" charset="-122"/>
                <a:sym typeface="微软雅黑" panose="020B0503020204020204" pitchFamily="2" charset="-122"/>
              </a:rPr>
              <a:t>     </a:t>
            </a:r>
            <a:r>
              <a:rPr lang="en-US" altLang="zh-CN" sz="1600" dirty="0">
                <a:latin typeface="微软雅黑" panose="020B0503020204020204" pitchFamily="2" charset="-122"/>
                <a:ea typeface="微软雅黑" panose="020B0503020204020204" pitchFamily="2" charset="-122"/>
                <a:sym typeface="微软雅黑" panose="020B0503020204020204" pitchFamily="2" charset="-122"/>
              </a:rPr>
              <a:t>  </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2019</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年</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，西北全网新能源发电量</a:t>
            </a:r>
            <a:r>
              <a:rPr lang="en-US" altLang="zh-CN" sz="1600" dirty="0">
                <a:solidFill>
                  <a:srgbClr val="FF0000"/>
                </a:solidFill>
                <a:latin typeface="微软雅黑" panose="020B0503020204020204" pitchFamily="2" charset="-122"/>
                <a:ea typeface="微软雅黑" panose="020B0503020204020204" pitchFamily="2" charset="-122"/>
                <a:sym typeface="+mn-ea"/>
              </a:rPr>
              <a:t>1532.22 </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亿千瓦时，同比增长</a:t>
            </a:r>
            <a:r>
              <a:rPr lang="en-US" altLang="zh-CN" sz="1600" dirty="0">
                <a:solidFill>
                  <a:srgbClr val="FF0000"/>
                </a:solidFill>
                <a:latin typeface="微软雅黑" panose="020B0503020204020204" pitchFamily="2" charset="-122"/>
                <a:ea typeface="微软雅黑" panose="020B0503020204020204" pitchFamily="2" charset="-122"/>
                <a:sym typeface="+mn-ea"/>
              </a:rPr>
              <a:t>13.33</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，发电占比</a:t>
            </a:r>
            <a:r>
              <a:rPr lang="en-US" altLang="zh-CN" sz="1600" dirty="0">
                <a:solidFill>
                  <a:srgbClr val="FF0000"/>
                </a:solidFill>
                <a:latin typeface="微软雅黑" panose="020B0503020204020204" pitchFamily="2" charset="-122"/>
                <a:ea typeface="微软雅黑" panose="020B0503020204020204" pitchFamily="2" charset="-122"/>
                <a:sym typeface="+mn-ea"/>
              </a:rPr>
              <a:t>18.02</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，同比增长</a:t>
            </a:r>
            <a:r>
              <a:rPr lang="en-US" altLang="zh-CN" sz="1600" dirty="0">
                <a:solidFill>
                  <a:srgbClr val="FF0000"/>
                </a:solidFill>
                <a:latin typeface="微软雅黑" panose="020B0503020204020204" pitchFamily="2" charset="-122"/>
                <a:ea typeface="微软雅黑" panose="020B0503020204020204" pitchFamily="2" charset="-122"/>
                <a:sym typeface="+mn-ea"/>
              </a:rPr>
              <a:t>0.42</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个百分点；弃电量</a:t>
            </a:r>
            <a:r>
              <a:rPr lang="en-US" altLang="zh-CN" sz="1600" dirty="0">
                <a:solidFill>
                  <a:srgbClr val="FF0000"/>
                </a:solidFill>
                <a:latin typeface="微软雅黑" panose="020B0503020204020204" pitchFamily="2" charset="-122"/>
                <a:ea typeface="微软雅黑" panose="020B0503020204020204" pitchFamily="2" charset="-122"/>
                <a:sym typeface="+mn-ea"/>
              </a:rPr>
              <a:t>127.18</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亿千瓦时，同比下降</a:t>
            </a:r>
            <a:r>
              <a:rPr lang="en-US" altLang="zh-CN" sz="1600" dirty="0">
                <a:solidFill>
                  <a:srgbClr val="FF0000"/>
                </a:solidFill>
                <a:latin typeface="微软雅黑" panose="020B0503020204020204" pitchFamily="2" charset="-122"/>
                <a:ea typeface="微软雅黑" panose="020B0503020204020204" pitchFamily="2" charset="-122"/>
                <a:sym typeface="+mn-ea"/>
              </a:rPr>
              <a:t>40.91</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，利用率</a:t>
            </a:r>
            <a:r>
              <a:rPr lang="en-US" altLang="zh-CN" sz="1600" dirty="0">
                <a:solidFill>
                  <a:srgbClr val="FF0000"/>
                </a:solidFill>
                <a:latin typeface="微软雅黑" panose="020B0503020204020204" pitchFamily="2" charset="-122"/>
                <a:ea typeface="微软雅黑" panose="020B0503020204020204" pitchFamily="2" charset="-122"/>
                <a:sym typeface="+mn-ea"/>
              </a:rPr>
              <a:t>92.34</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，同比增加</a:t>
            </a:r>
            <a:r>
              <a:rPr lang="en-US" altLang="zh-CN" sz="1600" dirty="0">
                <a:solidFill>
                  <a:srgbClr val="FF0000"/>
                </a:solidFill>
                <a:latin typeface="微软雅黑" panose="020B0503020204020204" pitchFamily="2" charset="-122"/>
                <a:ea typeface="微软雅黑" panose="020B0503020204020204" pitchFamily="2" charset="-122"/>
                <a:sym typeface="+mn-ea"/>
              </a:rPr>
              <a:t>6.07</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个百分点，详情如下：</a:t>
            </a:r>
            <a:r>
              <a:rPr lang="en-US" altLang="zh-CN" sz="1600" dirty="0">
                <a:latin typeface="微软雅黑" panose="020B0503020204020204" pitchFamily="2" charset="-122"/>
                <a:ea typeface="微软雅黑" panose="020B0503020204020204" pitchFamily="2" charset="-122"/>
                <a:sym typeface="微软雅黑" panose="020B0503020204020204" pitchFamily="2" charset="-122"/>
              </a:rPr>
              <a:t>	</a:t>
            </a:r>
            <a:endParaRPr lang="zh-CN" altLang="en-US" sz="1600" dirty="0">
              <a:latin typeface="微软雅黑" panose="020B0503020204020204" pitchFamily="2" charset="-122"/>
              <a:ea typeface="微软雅黑" panose="020B0503020204020204" pitchFamily="2" charset="-122"/>
              <a:sym typeface="微软雅黑" panose="020B0503020204020204" pitchFamily="2" charset="-122"/>
            </a:endParaRPr>
          </a:p>
          <a:p>
            <a:pPr marL="742950" lvl="2" indent="-285750" eaLnBrk="0" fontAlgn="b" hangingPunct="0">
              <a:lnSpc>
                <a:spcPct val="150000"/>
              </a:lnSpc>
              <a:buFont typeface="Wingdings" panose="05000000000000000000" charset="0"/>
              <a:buChar char="Ø"/>
            </a:pP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从发电来看，除</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宁夏、新疆</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外，全网及各省发电量和发电占比同比均上升，</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宁夏</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发电占比略有下降是因为资源下降和昭沂直流大功率外送，火电机组开机增加；</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新疆</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下降是因为吉泉直流大功率外送，火电机组开机增加。</a:t>
            </a:r>
            <a:endPar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endParaRPr>
          </a:p>
          <a:p>
            <a:pPr marL="742950" lvl="2" indent="-285750" eaLnBrk="0" fontAlgn="b" hangingPunct="0">
              <a:lnSpc>
                <a:spcPct val="150000"/>
              </a:lnSpc>
              <a:buFont typeface="Wingdings" panose="05000000000000000000" charset="0"/>
              <a:buChar char="Ø"/>
            </a:pP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从弃电来看，除</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青海</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外，全网及各省弃电量同比下降，利用率同比上升。</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青海</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弃电增加的原因主要为新能源装机增长较快，同时黄河水电大发挤占新能源消纳空间。</a:t>
            </a:r>
            <a:endPar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rPr>
            </a:fld>
            <a:endPar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endParaRPr>
          </a:p>
        </p:txBody>
      </p:sp>
      <p:grpSp>
        <p:nvGrpSpPr>
          <p:cNvPr id="47107" name="组合 44034"/>
          <p:cNvGrpSpPr/>
          <p:nvPr/>
        </p:nvGrpSpPr>
        <p:grpSpPr>
          <a:xfrm>
            <a:off x="0" y="260350"/>
            <a:ext cx="639763" cy="749300"/>
            <a:chOff x="0" y="0"/>
            <a:chExt cx="480244" cy="564356"/>
          </a:xfrm>
        </p:grpSpPr>
        <p:sp>
          <p:nvSpPr>
            <p:cNvPr id="47108"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7109"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47110" name="Rectangle 3"/>
          <p:cNvSpPr/>
          <p:nvPr/>
        </p:nvSpPr>
        <p:spPr>
          <a:xfrm>
            <a:off x="0" y="928688"/>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（三）新能源受阻责任分析</a:t>
            </a:r>
            <a:r>
              <a:rPr lang="en-US" altLang="zh-CN"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a:t>
            </a: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断面受限</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47111" name="矩形 3"/>
          <p:cNvSpPr/>
          <p:nvPr/>
        </p:nvSpPr>
        <p:spPr>
          <a:xfrm>
            <a:off x="695325" y="379413"/>
            <a:ext cx="6257925" cy="521970"/>
          </a:xfrm>
          <a:prstGeom prst="rect">
            <a:avLst/>
          </a:prstGeom>
          <a:noFill/>
          <a:ln w="9525">
            <a:noFill/>
          </a:ln>
        </p:spPr>
        <p:txBody>
          <a:bodyPr anchor="t">
            <a:spAutoFit/>
          </a:bodyPr>
          <a:lstStyle/>
          <a:p>
            <a:pPr marL="342900" indent="-342900"/>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附表</a:t>
            </a:r>
            <a:endPar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7113" name="TextBox 7"/>
          <p:cNvSpPr/>
          <p:nvPr/>
        </p:nvSpPr>
        <p:spPr>
          <a:xfrm>
            <a:off x="10369233" y="1512622"/>
            <a:ext cx="1708150" cy="336550"/>
          </a:xfrm>
          <a:prstGeom prst="rect">
            <a:avLst/>
          </a:prstGeom>
          <a:noFill/>
          <a:ln w="9525">
            <a:noFill/>
          </a:ln>
        </p:spPr>
        <p:txBody>
          <a:bodyPr wrap="square" anchor="t">
            <a:spAutoFit/>
          </a:bodyPr>
          <a:lstStyle/>
          <a:p>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44042" name="表格 44041"/>
          <p:cNvGraphicFramePr/>
          <p:nvPr/>
        </p:nvGraphicFramePr>
        <p:xfrm>
          <a:off x="271145" y="1946910"/>
          <a:ext cx="11649075" cy="4404995"/>
        </p:xfrm>
        <a:graphic>
          <a:graphicData uri="http://schemas.openxmlformats.org/drawingml/2006/table">
            <a:tbl>
              <a:tblPr/>
              <a:tblGrid>
                <a:gridCol w="696595"/>
                <a:gridCol w="1757680"/>
                <a:gridCol w="927735"/>
                <a:gridCol w="1575435"/>
                <a:gridCol w="5115560"/>
                <a:gridCol w="763270"/>
                <a:gridCol w="812800"/>
              </a:tblGrid>
              <a:tr h="31496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dirty="0">
                          <a:solidFill>
                            <a:schemeClr val="tx1"/>
                          </a:solidFill>
                          <a:latin typeface="+mn-ea"/>
                          <a:ea typeface="+mn-ea"/>
                          <a:sym typeface="Arial" panose="020B0604020202020204" pitchFamily="34" charset="0"/>
                        </a:rPr>
                        <a:t>责任方</a:t>
                      </a:r>
                      <a:endParaRPr lang="zh-CN" altLang="en-US" sz="1200" b="1" baseline="0" dirty="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检修设备</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受限省份</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检修工期</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影响</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弃电量</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hMerge="1">
                  <a:tcPr>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50101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buNone/>
                      </a:pPr>
                      <a:r>
                        <a:rPr lang="en-US" altLang="zh-CN" sz="1200" b="1" baseline="0">
                          <a:latin typeface="+mn-ea"/>
                          <a:ea typeface="+mn-ea"/>
                          <a:cs typeface="+mn-ea"/>
                          <a:sym typeface="微软雅黑" panose="020B0503020204020204" pitchFamily="2" charset="-122"/>
                        </a:rPr>
                        <a:t>陕西</a:t>
                      </a:r>
                      <a:endParaRPr lang="en-US" altLang="zh-CN" sz="1200" b="1" baseline="0">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hangingPunct="1">
                        <a:lnSpc>
                          <a:spcPct val="100000"/>
                        </a:lnSpc>
                        <a:buNone/>
                      </a:pPr>
                      <a:r>
                        <a:rPr lang="en-US" altLang="zh-CN" sz="1200" b="1">
                          <a:latin typeface="+mn-ea"/>
                          <a:ea typeface="+mn-ea"/>
                          <a:cs typeface="+mn-ea"/>
                          <a:sym typeface="微软雅黑" panose="020B0503020204020204" pitchFamily="2" charset="-122"/>
                        </a:rPr>
                        <a:t>榆横变#2主变</a:t>
                      </a:r>
                      <a:endParaRPr lang="en-US" altLang="zh-CN" sz="1200" b="1">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rowSpan="9">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陕西</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latin typeface="+mn-ea"/>
                          <a:ea typeface="+mn-ea"/>
                          <a:cs typeface="+mn-ea"/>
                          <a:sym typeface="微软雅黑" panose="020B0503020204020204" pitchFamily="2" charset="-122"/>
                        </a:rPr>
                        <a:t>2019-03-22至</a:t>
                      </a:r>
                      <a:endParaRPr lang="en-US" altLang="zh-CN" sz="1200" b="1">
                        <a:latin typeface="+mn-ea"/>
                        <a:ea typeface="+mn-ea"/>
                        <a:cs typeface="+mn-ea"/>
                        <a:sym typeface="微软雅黑" panose="020B0503020204020204" pitchFamily="2" charset="-122"/>
                      </a:endParaRPr>
                    </a:p>
                    <a:p>
                      <a:pPr marL="0" lvl="0" algn="ctr" eaLnBrk="1" fontAlgn="ctr" latinLnBrk="0" hangingPunct="1">
                        <a:lnSpc>
                          <a:spcPct val="100000"/>
                        </a:lnSpc>
                        <a:spcBef>
                          <a:spcPct val="20000"/>
                        </a:spcBef>
                        <a:buNone/>
                      </a:pPr>
                      <a:r>
                        <a:rPr lang="en-US" altLang="zh-CN" sz="1200" b="1">
                          <a:latin typeface="+mn-ea"/>
                          <a:ea typeface="+mn-ea"/>
                          <a:cs typeface="+mn-ea"/>
                          <a:sym typeface="微软雅黑" panose="020B0503020204020204" pitchFamily="2" charset="-122"/>
                        </a:rPr>
                        <a:t>2019-03-24</a:t>
                      </a:r>
                      <a:endParaRPr lang="en-US" altLang="zh-CN" sz="1200" b="1" baseline="0">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buNone/>
                      </a:pPr>
                      <a:r>
                        <a:rPr lang="en-US" altLang="zh-CN" sz="1200" b="1" baseline="0">
                          <a:latin typeface="+mn-ea"/>
                          <a:ea typeface="+mn-ea"/>
                          <a:cs typeface="+mn-ea"/>
                          <a:sym typeface="微软雅黑" panose="020B0503020204020204" pitchFamily="2" charset="-122"/>
                        </a:rPr>
                        <a:t>新增“榆横单台主变上网＋绥朱＋横统1”断面</a:t>
                      </a:r>
                      <a:endParaRPr lang="en-US" altLang="zh-CN" sz="1200" b="1" baseline="0">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hangingPunct="1">
                        <a:lnSpc>
                          <a:spcPct val="100000"/>
                        </a:lnSpc>
                        <a:buNone/>
                      </a:pPr>
                      <a:r>
                        <a:rPr lang="en-US" altLang="zh-CN" sz="1200" b="1">
                          <a:latin typeface="+mn-ea"/>
                          <a:ea typeface="+mn-ea"/>
                          <a:cs typeface="+mn-ea"/>
                          <a:sym typeface="微软雅黑" panose="020B0503020204020204" pitchFamily="2" charset="-122"/>
                        </a:rPr>
                        <a:t>106</a:t>
                      </a:r>
                      <a:endParaRPr lang="en-US" altLang="zh-CN" sz="1200" b="1">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9">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buNone/>
                      </a:pPr>
                      <a:r>
                        <a:rPr lang="en-US" altLang="zh-CN" sz="1200" b="1">
                          <a:latin typeface="+mn-ea"/>
                          <a:ea typeface="+mn-ea"/>
                          <a:cs typeface="+mn-ea"/>
                          <a:sym typeface="Calibri" panose="020F0502020204030204" pitchFamily="2" charset="0"/>
                        </a:rPr>
                        <a:t>2259</a:t>
                      </a:r>
                      <a:endParaRPr lang="en-US" altLang="zh-CN" sz="1200" b="1">
                        <a:latin typeface="+mn-ea"/>
                        <a:ea typeface="+mn-ea"/>
                        <a:cs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r>
              <a:tr h="43307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latin typeface="+mn-ea"/>
                          <a:ea typeface="+mn-ea"/>
                          <a:cs typeface="+mn-ea"/>
                          <a:sym typeface="Calibri" panose="020F0502020204030204" pitchFamily="2" charset="0"/>
                        </a:rPr>
                        <a:t>陕西</a:t>
                      </a:r>
                      <a:endParaRPr lang="en-US" altLang="zh-CN" sz="1200" b="1">
                        <a:latin typeface="+mn-ea"/>
                        <a:ea typeface="+mn-ea"/>
                        <a:cs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latin typeface="+mn-ea"/>
                          <a:ea typeface="+mn-ea"/>
                          <a:cs typeface="+mn-ea"/>
                          <a:sym typeface="Calibri" panose="020F0502020204030204" pitchFamily="2" charset="0"/>
                        </a:rPr>
                        <a:t>陕北稳控升级改造</a:t>
                      </a:r>
                      <a:endParaRPr lang="en-US" altLang="zh-CN" sz="1200" b="1">
                        <a:latin typeface="+mn-ea"/>
                        <a:ea typeface="+mn-ea"/>
                        <a:cs typeface="+mn-ea"/>
                        <a:sym typeface="Calibri" panose="020F0502020204030204" pitchFamily="2" charset="0"/>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latin typeface="+mn-ea"/>
                          <a:ea typeface="+mn-ea"/>
                          <a:cs typeface="+mn-ea"/>
                          <a:sym typeface="Calibri" panose="020F0502020204030204" pitchFamily="2" charset="0"/>
                        </a:rPr>
                        <a:t>2019-05-15至</a:t>
                      </a:r>
                      <a:endParaRPr lang="en-US" altLang="zh-CN" sz="1200" b="1">
                        <a:latin typeface="+mn-ea"/>
                        <a:ea typeface="+mn-ea"/>
                        <a:cs typeface="+mn-ea"/>
                        <a:sym typeface="Calibri" panose="020F0502020204030204" pitchFamily="2" charset="0"/>
                      </a:endParaRPr>
                    </a:p>
                    <a:p>
                      <a:pPr marL="0" lvl="0" algn="ctr" eaLnBrk="1" fontAlgn="ctr" latinLnBrk="0" hangingPunct="1">
                        <a:lnSpc>
                          <a:spcPct val="100000"/>
                        </a:lnSpc>
                        <a:spcBef>
                          <a:spcPct val="20000"/>
                        </a:spcBef>
                        <a:buNone/>
                      </a:pPr>
                      <a:r>
                        <a:rPr lang="en-US" altLang="zh-CN" sz="1200" b="1">
                          <a:latin typeface="+mn-ea"/>
                          <a:ea typeface="+mn-ea"/>
                          <a:cs typeface="+mn-ea"/>
                          <a:sym typeface="Calibri" panose="020F0502020204030204" pitchFamily="2" charset="0"/>
                        </a:rPr>
                        <a:t>2019-05-29</a:t>
                      </a:r>
                      <a:endParaRPr lang="en-US" altLang="zh-CN" sz="1200" b="1">
                        <a:latin typeface="+mn-ea"/>
                        <a:ea typeface="+mn-ea"/>
                        <a:cs typeface="+mn-ea"/>
                        <a:sym typeface="Calibri" panose="020F0502020204030204" pitchFamily="2" charset="0"/>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a:latin typeface="+mn-ea"/>
                          <a:ea typeface="+mn-ea"/>
                          <a:cs typeface="+mn-ea"/>
                          <a:sym typeface="微软雅黑" panose="020B0503020204020204" pitchFamily="2" charset="-122"/>
                        </a:rPr>
                        <a:t>榆横1线、当榆双回断面由136</a:t>
                      </a:r>
                      <a:r>
                        <a:rPr sz="1200" b="1" dirty="0">
                          <a:latin typeface="+mn-ea"/>
                          <a:ea typeface="+mn-ea"/>
                          <a:cs typeface="+mn-ea"/>
                          <a:sym typeface="微软雅黑" panose="020B0503020204020204" pitchFamily="2" charset="-122"/>
                        </a:rPr>
                        <a:t>万千瓦</a:t>
                      </a:r>
                      <a:r>
                        <a:rPr lang="en-US" altLang="zh-CN" sz="1200" b="1" baseline="0">
                          <a:latin typeface="+mn-ea"/>
                          <a:ea typeface="+mn-ea"/>
                          <a:cs typeface="+mn-ea"/>
                          <a:sym typeface="微软雅黑" panose="020B0503020204020204" pitchFamily="2" charset="-122"/>
                        </a:rPr>
                        <a:t>降至680</a:t>
                      </a:r>
                      <a:r>
                        <a:rPr sz="1200" b="1" dirty="0">
                          <a:latin typeface="+mn-ea"/>
                          <a:ea typeface="+mn-ea"/>
                          <a:cs typeface="+mn-ea"/>
                          <a:sym typeface="微软雅黑" panose="020B0503020204020204" pitchFamily="2" charset="-122"/>
                        </a:rPr>
                        <a:t>万千瓦</a:t>
                      </a:r>
                      <a:r>
                        <a:rPr lang="zh-CN" sz="1200" b="1" dirty="0">
                          <a:latin typeface="+mn-ea"/>
                          <a:ea typeface="+mn-ea"/>
                          <a:cs typeface="+mn-ea"/>
                          <a:sym typeface="微软雅黑" panose="020B0503020204020204" pitchFamily="2" charset="-122"/>
                        </a:rPr>
                        <a:t>，</a:t>
                      </a:r>
                      <a:r>
                        <a:rPr lang="en-US" altLang="zh-CN" sz="1200" b="1" baseline="0">
                          <a:latin typeface="+mn-ea"/>
                          <a:ea typeface="+mn-ea"/>
                          <a:cs typeface="+mn-ea"/>
                          <a:sym typeface="微软雅黑" panose="020B0503020204020204" pitchFamily="2" charset="-122"/>
                        </a:rPr>
                        <a:t>大保当、神木变主变上网由25</a:t>
                      </a:r>
                      <a:r>
                        <a:rPr sz="1200" b="1" dirty="0">
                          <a:latin typeface="+mn-ea"/>
                          <a:ea typeface="+mn-ea"/>
                          <a:cs typeface="+mn-ea"/>
                          <a:sym typeface="微软雅黑" panose="020B0503020204020204" pitchFamily="2" charset="-122"/>
                        </a:rPr>
                        <a:t>万千瓦</a:t>
                      </a:r>
                      <a:r>
                        <a:rPr lang="en-US" altLang="zh-CN" sz="1200" b="1" baseline="0">
                          <a:latin typeface="+mn-ea"/>
                          <a:ea typeface="+mn-ea"/>
                          <a:cs typeface="+mn-ea"/>
                          <a:sym typeface="微软雅黑" panose="020B0503020204020204" pitchFamily="2" charset="-122"/>
                        </a:rPr>
                        <a:t>降至15</a:t>
                      </a:r>
                      <a:r>
                        <a:rPr sz="1200" b="1" dirty="0">
                          <a:latin typeface="+mn-ea"/>
                          <a:ea typeface="+mn-ea"/>
                          <a:cs typeface="+mn-ea"/>
                          <a:sym typeface="微软雅黑" panose="020B0503020204020204" pitchFamily="2" charset="-122"/>
                        </a:rPr>
                        <a:t>万千瓦</a:t>
                      </a:r>
                      <a:r>
                        <a:rPr lang="en-US" altLang="zh-CN" sz="1200" b="1" baseline="0">
                          <a:latin typeface="+mn-ea"/>
                          <a:ea typeface="+mn-ea"/>
                          <a:cs typeface="+mn-ea"/>
                          <a:sym typeface="微软雅黑" panose="020B0503020204020204" pitchFamily="2" charset="-122"/>
                        </a:rPr>
                        <a:t>，统万变主变上网由65</a:t>
                      </a:r>
                      <a:r>
                        <a:rPr sz="1200" b="1" dirty="0">
                          <a:latin typeface="+mn-ea"/>
                          <a:ea typeface="+mn-ea"/>
                          <a:cs typeface="+mn-ea"/>
                          <a:sym typeface="微软雅黑" panose="020B0503020204020204" pitchFamily="2" charset="-122"/>
                        </a:rPr>
                        <a:t>万千瓦</a:t>
                      </a:r>
                      <a:r>
                        <a:rPr lang="en-US" altLang="zh-CN" sz="1200" b="1" baseline="0">
                          <a:latin typeface="+mn-ea"/>
                          <a:ea typeface="+mn-ea"/>
                          <a:cs typeface="+mn-ea"/>
                          <a:sym typeface="微软雅黑" panose="020B0503020204020204" pitchFamily="2" charset="-122"/>
                        </a:rPr>
                        <a:t>降至45</a:t>
                      </a:r>
                      <a:r>
                        <a:rPr sz="1200" b="1" dirty="0">
                          <a:latin typeface="+mn-ea"/>
                          <a:ea typeface="+mn-ea"/>
                          <a:cs typeface="+mn-ea"/>
                          <a:sym typeface="微软雅黑" panose="020B0503020204020204" pitchFamily="2" charset="-122"/>
                        </a:rPr>
                        <a:t>万千瓦</a:t>
                      </a:r>
                      <a:endParaRPr lang="en-US" altLang="zh-CN" sz="1200" b="1"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en-US" altLang="zh-CN" sz="1200" b="1">
                          <a:latin typeface="+mn-ea"/>
                          <a:ea typeface="+mn-ea"/>
                          <a:cs typeface="+mn-ea"/>
                          <a:sym typeface="Calibri" panose="020F0502020204030204" pitchFamily="2" charset="0"/>
                        </a:rPr>
                        <a:t>262</a:t>
                      </a:r>
                      <a:endParaRPr lang="en-US" altLang="zh-CN" sz="1200" b="1">
                        <a:latin typeface="+mn-ea"/>
                        <a:ea typeface="+mn-ea"/>
                        <a:cs typeface="+mn-ea"/>
                        <a:sym typeface="Calibri" panose="020F0502020204030204" pitchFamily="2" charset="0"/>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a:tc>
              </a:tr>
              <a:tr h="431800">
                <a:tc>
                  <a:txBody>
                    <a:bodyPr/>
                    <a:lstStyle/>
                    <a:p>
                      <a:pPr marL="0" lvl="0" algn="ctr" defTabSz="0" eaLnBrk="1" fontAlgn="ctr" latinLnBrk="0" hangingPunct="1">
                        <a:lnSpc>
                          <a:spcPct val="100000"/>
                        </a:lnSpc>
                        <a:spcBef>
                          <a:spcPct val="20000"/>
                        </a:spcBef>
                        <a:buNone/>
                      </a:pPr>
                      <a:r>
                        <a:rPr lang="en-US" altLang="zh-CN" sz="1200" b="1">
                          <a:latin typeface="+mn-ea"/>
                          <a:ea typeface="+mn-ea"/>
                          <a:cs typeface="+mn-ea"/>
                          <a:sym typeface="Calibri" panose="020F0502020204030204" pitchFamily="2" charset="0"/>
                        </a:rPr>
                        <a:t>陕西</a:t>
                      </a:r>
                      <a:endParaRPr lang="en-US" altLang="zh-CN" sz="1200" b="1">
                        <a:latin typeface="+mn-ea"/>
                        <a:ea typeface="+mn-ea"/>
                        <a:cs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marR="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330kV榆横1线（青云电厂送出2阶段启动）</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2019-09-05至</a:t>
                      </a:r>
                      <a:endParaRPr lang="en-US" altLang="zh-CN" sz="1200" b="1" kern="1200" baseline="0">
                        <a:latin typeface="+mn-ea"/>
                        <a:ea typeface="+mn-ea"/>
                        <a:cs typeface="+mn-ea"/>
                        <a:sym typeface="微软雅黑" panose="020B0503020204020204" pitchFamily="2" charset="-122"/>
                      </a:endParaRPr>
                    </a:p>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2019-09-13</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陕北送出断面榆横1+榆龙断面限额下降，榆龙线受限</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230</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a:tc>
              </a:tr>
              <a:tr h="50228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latin typeface="+mn-ea"/>
                          <a:ea typeface="+mn-ea"/>
                          <a:cs typeface="+mn-ea"/>
                          <a:sym typeface="Calibri" panose="020F0502020204030204" pitchFamily="2" charset="0"/>
                        </a:rPr>
                        <a:t>陕西</a:t>
                      </a:r>
                      <a:endParaRPr lang="en-US" altLang="zh-CN" sz="1200" b="1">
                        <a:latin typeface="+mn-ea"/>
                        <a:ea typeface="+mn-ea"/>
                        <a:cs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330kV云横2线</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2019-09-15至</a:t>
                      </a:r>
                      <a:endParaRPr lang="en-US" altLang="zh-CN" sz="1200" b="1" kern="1200" baseline="0">
                        <a:latin typeface="+mn-ea"/>
                        <a:ea typeface="+mn-ea"/>
                        <a:cs typeface="+mn-ea"/>
                        <a:sym typeface="微软雅黑" panose="020B0503020204020204" pitchFamily="2" charset="-122"/>
                      </a:endParaRPr>
                    </a:p>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2019-09-22</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陕北送出断面云横双回断面限额限额下将，云横1线受限</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239</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a:tc>
              </a:tr>
              <a:tr h="500380">
                <a:tc>
                  <a:txBody>
                    <a:bodyPr/>
                    <a:lstStyle/>
                    <a:p>
                      <a:pPr marL="0" marR="0" lvl="0" algn="ctr" defTabSz="0" rtl="0" eaLnBrk="1" fontAlgn="ctr" latinLnBrk="0" hangingPunct="1">
                        <a:lnSpc>
                          <a:spcPct val="100000"/>
                        </a:lnSpc>
                        <a:spcBef>
                          <a:spcPct val="20000"/>
                        </a:spcBef>
                        <a:buFontTx/>
                        <a:buNone/>
                      </a:pPr>
                      <a:r>
                        <a:rPr lang="en-US" altLang="zh-CN" sz="1200" b="1">
                          <a:latin typeface="+mn-ea"/>
                          <a:ea typeface="+mn-ea"/>
                          <a:cs typeface="+mn-ea"/>
                          <a:sym typeface="Calibri" panose="020F0502020204030204" pitchFamily="2" charset="0"/>
                        </a:rPr>
                        <a:t>陕西</a:t>
                      </a:r>
                      <a:endParaRPr lang="en-US" altLang="zh-CN" sz="1200" b="1">
                        <a:latin typeface="+mn-ea"/>
                        <a:ea typeface="+mn-ea"/>
                        <a:cs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marR="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330kV神当1线</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2019-10-11至</a:t>
                      </a:r>
                      <a:endParaRPr lang="en-US" altLang="zh-CN" sz="1200" b="1" kern="1200" baseline="0">
                        <a:latin typeface="+mn-ea"/>
                        <a:ea typeface="+mn-ea"/>
                        <a:cs typeface="+mn-ea"/>
                        <a:sym typeface="微软雅黑" panose="020B0503020204020204" pitchFamily="2" charset="-122"/>
                      </a:endParaRPr>
                    </a:p>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2019-10-18</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marR="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陕北送出断面神当双回断面下降，神当2线少量送出</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280</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a:tc>
              </a:tr>
              <a:tr h="502285">
                <a:tc>
                  <a:txBody>
                    <a:bodyPr/>
                    <a:lstStyle/>
                    <a:p>
                      <a:pPr marL="0" marR="0" lvl="0" algn="ctr" defTabSz="0" rtl="0" eaLnBrk="1" fontAlgn="ctr" latinLnBrk="0" hangingPunct="1">
                        <a:lnSpc>
                          <a:spcPct val="100000"/>
                        </a:lnSpc>
                        <a:spcBef>
                          <a:spcPct val="20000"/>
                        </a:spcBef>
                        <a:buFontTx/>
                        <a:buNone/>
                      </a:pPr>
                      <a:r>
                        <a:rPr lang="en-US" altLang="zh-CN" sz="1200" b="1">
                          <a:latin typeface="+mn-ea"/>
                          <a:ea typeface="+mn-ea"/>
                          <a:cs typeface="+mn-ea"/>
                          <a:sym typeface="Calibri" panose="020F0502020204030204" pitchFamily="2" charset="0"/>
                        </a:rPr>
                        <a:t>陕西</a:t>
                      </a:r>
                      <a:endParaRPr lang="en-US" altLang="zh-CN" sz="1200" b="1">
                        <a:latin typeface="+mn-ea"/>
                        <a:ea typeface="+mn-ea"/>
                        <a:cs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marR="0" lvl="0" algn="ctr" defTabSz="0" rtl="0" eaLnBrk="1" fontAlgn="ctr" latinLnBrk="0" hangingPunct="1">
                        <a:lnSpc>
                          <a:spcPct val="100000"/>
                        </a:lnSpc>
                        <a:spcBef>
                          <a:spcPct val="20000"/>
                        </a:spcBef>
                        <a:buFont typeface="Arial" panose="020B0604020202020204" pitchFamily="34" charset="0"/>
                        <a:buNone/>
                      </a:pPr>
                      <a:r>
                        <a:rPr lang="en-US" altLang="zh-CN" sz="1200" b="1" kern="1200">
                          <a:latin typeface="+mn-ea"/>
                          <a:cs typeface="+mn-ea"/>
                          <a:sym typeface="微软雅黑" panose="020B0503020204020204" pitchFamily="2" charset="-122"/>
                        </a:rPr>
                        <a:t>330kV定边#1、#2主变轮流检修</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a:tc>
                <a:tc>
                  <a:txBody>
                    <a:bodyPr/>
                    <a:lstStyle/>
                    <a:p>
                      <a:pPr marL="0" marR="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2019-10-31至</a:t>
                      </a:r>
                      <a:endParaRPr lang="en-US" altLang="zh-CN" sz="1200" b="1" kern="1200" baseline="0">
                        <a:latin typeface="+mn-ea"/>
                        <a:ea typeface="+mn-ea"/>
                        <a:cs typeface="+mn-ea"/>
                        <a:sym typeface="微软雅黑" panose="020B0503020204020204" pitchFamily="2" charset="-122"/>
                      </a:endParaRPr>
                    </a:p>
                    <a:p>
                      <a:pPr marL="0" marR="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2019-11-05</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marR="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定边变主变上网断面限额下降</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274</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a:tc>
              </a:tr>
              <a:tr h="43180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latin typeface="+mn-ea"/>
                          <a:ea typeface="+mn-ea"/>
                          <a:cs typeface="+mn-ea"/>
                          <a:sym typeface="Calibri" panose="020F0502020204030204" pitchFamily="2" charset="0"/>
                        </a:rPr>
                        <a:t>陕西</a:t>
                      </a:r>
                      <a:endParaRPr lang="en-US" altLang="zh-CN" sz="1200" b="1">
                        <a:latin typeface="+mn-ea"/>
                        <a:ea typeface="+mn-ea"/>
                        <a:cs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0" rtl="0" eaLnBrk="1" fontAlgn="ctr" latinLnBrk="0" hangingPunct="1">
                        <a:lnSpc>
                          <a:spcPct val="100000"/>
                        </a:lnSpc>
                        <a:spcBef>
                          <a:spcPct val="20000"/>
                        </a:spcBef>
                        <a:buFont typeface="Arial" panose="020B0604020202020204" pitchFamily="34" charset="0"/>
                        <a:buNone/>
                      </a:pPr>
                      <a:r>
                        <a:rPr lang="en-US" altLang="zh-CN" sz="1200" b="1" kern="1200">
                          <a:latin typeface="+mn-ea"/>
                          <a:ea typeface="+mn-ea"/>
                          <a:cs typeface="+mn-ea"/>
                          <a:sym typeface="微软雅黑" panose="020B0503020204020204" pitchFamily="2" charset="-122"/>
                        </a:rPr>
                        <a:t>330kV神-当-榆2线检修</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a:txBody>
                    <a:bodyPr/>
                    <a:lstStyle/>
                    <a:p>
                      <a:pPr marL="0" marR="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2019-11-12至</a:t>
                      </a:r>
                      <a:endParaRPr lang="en-US" altLang="zh-CN" sz="1200" b="1" kern="1200" baseline="0">
                        <a:latin typeface="+mn-ea"/>
                        <a:ea typeface="+mn-ea"/>
                        <a:cs typeface="+mn-ea"/>
                        <a:sym typeface="微软雅黑" panose="020B0503020204020204" pitchFamily="2" charset="-122"/>
                      </a:endParaRPr>
                    </a:p>
                    <a:p>
                      <a:pPr marL="0" marR="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2019-12-12</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marR="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陕北送出断面神当双回、当榆双回断面限额下降</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baseline="0">
                          <a:latin typeface="+mn-ea"/>
                          <a:ea typeface="+mn-ea"/>
                          <a:cs typeface="+mn-ea"/>
                          <a:sym typeface="微软雅黑" panose="020B0503020204020204" pitchFamily="2" charset="-122"/>
                        </a:rPr>
                        <a:t>323</a:t>
                      </a:r>
                      <a:endParaRPr lang="en-US" altLang="zh-CN" sz="1200" b="1" kern="1200" baseline="0">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solidFill>
                        <a:schemeClr val="tx1"/>
                      </a:solidFill>
                      <a:prstDash val="solid"/>
                      <a:miter/>
                      <a:headEnd type="none" w="med" len="med"/>
                      <a:tailEnd type="none" w="med" len="med"/>
                    </a:lnB>
                  </a:tcPr>
                </a:tc>
              </a:tr>
              <a:tr h="393700">
                <a:tc>
                  <a:txBody>
                    <a:bodyPr/>
                    <a:lstStyle/>
                    <a:p>
                      <a:pPr marL="0" marR="0" lvl="0" algn="ctr" defTabSz="0" rtl="0" eaLnBrk="1" fontAlgn="ctr" latinLnBrk="0" hangingPunct="1">
                        <a:lnSpc>
                          <a:spcPct val="100000"/>
                        </a:lnSpc>
                        <a:spcBef>
                          <a:spcPct val="20000"/>
                        </a:spcBef>
                        <a:buFontTx/>
                        <a:buNone/>
                      </a:pPr>
                      <a:r>
                        <a:rPr lang="en-US" altLang="zh-CN" sz="1200" b="1">
                          <a:latin typeface="+mn-ea"/>
                          <a:ea typeface="+mn-ea"/>
                          <a:cs typeface="+mn-ea"/>
                          <a:sym typeface="Calibri" panose="020F0502020204030204" pitchFamily="2" charset="0"/>
                        </a:rPr>
                        <a:t>陕西</a:t>
                      </a:r>
                      <a:endParaRPr lang="en-US" altLang="zh-CN" sz="1200" b="1">
                        <a:latin typeface="+mn-ea"/>
                        <a:ea typeface="+mn-ea"/>
                        <a:cs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a:latin typeface="+mn-ea"/>
                          <a:cs typeface="+mn-ea"/>
                          <a:sym typeface="微软雅黑" panose="020B0503020204020204" pitchFamily="2" charset="-122"/>
                        </a:rPr>
                        <a:t>330kV榆神临线检修</a:t>
                      </a:r>
                      <a:endParaRPr lang="en-US" altLang="zh-CN" sz="1200" b="1" kern="1200">
                        <a:latin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a:latin typeface="+mn-ea"/>
                          <a:cs typeface="+mn-ea"/>
                          <a:sym typeface="微软雅黑" panose="020B0503020204020204" pitchFamily="2" charset="-122"/>
                        </a:rPr>
                        <a:t>2019-12-12至</a:t>
                      </a:r>
                      <a:endParaRPr lang="en-US" altLang="zh-CN" sz="1200" b="1" kern="1200">
                        <a:latin typeface="+mn-ea"/>
                        <a:cs typeface="+mn-ea"/>
                        <a:sym typeface="微软雅黑" panose="020B0503020204020204" pitchFamily="2" charset="-122"/>
                      </a:endParaRPr>
                    </a:p>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a:latin typeface="+mn-ea"/>
                          <a:cs typeface="+mn-ea"/>
                          <a:sym typeface="微软雅黑" panose="020B0503020204020204" pitchFamily="2" charset="-122"/>
                        </a:rPr>
                        <a:t>2019-12-13</a:t>
                      </a:r>
                      <a:endParaRPr lang="en-US" altLang="zh-CN" sz="1200" b="1" kern="1200">
                        <a:latin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a:latin typeface="+mn-ea"/>
                          <a:cs typeface="+mn-ea"/>
                          <a:sym typeface="微软雅黑" panose="020B0503020204020204" pitchFamily="2" charset="-122"/>
                        </a:rPr>
                        <a:t>新增当漠素区域送出断面</a:t>
                      </a:r>
                      <a:endParaRPr lang="en-US" altLang="zh-CN" sz="1200" b="1" kern="1200">
                        <a:latin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a:latin typeface="+mn-ea"/>
                          <a:cs typeface="+mn-ea"/>
                          <a:sym typeface="微软雅黑" panose="020B0503020204020204" pitchFamily="2" charset="-122"/>
                        </a:rPr>
                        <a:t>40</a:t>
                      </a:r>
                      <a:endParaRPr lang="en-US" altLang="zh-CN" sz="1200" b="1" kern="1200">
                        <a:latin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r>
              <a:tr h="393700">
                <a:tc>
                  <a:txBody>
                    <a:bodyPr/>
                    <a:lstStyle/>
                    <a:p>
                      <a:pPr marL="0" marR="0" lvl="0" algn="ctr" defTabSz="0" rtl="0" eaLnBrk="1" fontAlgn="ctr" latinLnBrk="0" hangingPunct="1">
                        <a:lnSpc>
                          <a:spcPct val="100000"/>
                        </a:lnSpc>
                        <a:spcBef>
                          <a:spcPct val="20000"/>
                        </a:spcBef>
                        <a:buFontTx/>
                        <a:buNone/>
                      </a:pPr>
                      <a:r>
                        <a:rPr lang="en-US" altLang="zh-CN" sz="1200" b="1">
                          <a:latin typeface="+mn-ea"/>
                          <a:ea typeface="+mn-ea"/>
                          <a:cs typeface="+mn-ea"/>
                          <a:sym typeface="Calibri" panose="020F0502020204030204" pitchFamily="2" charset="0"/>
                        </a:rPr>
                        <a:t>陕西</a:t>
                      </a:r>
                      <a:endParaRPr lang="en-US" altLang="zh-CN" sz="1200" b="1">
                        <a:latin typeface="+mn-ea"/>
                        <a:ea typeface="+mn-ea"/>
                        <a:cs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a:latin typeface="+mn-ea"/>
                          <a:cs typeface="+mn-ea"/>
                          <a:sym typeface="微软雅黑" panose="020B0503020204020204" pitchFamily="2" charset="-122"/>
                        </a:rPr>
                        <a:t>750kV秦道变陕北稳控双套退出紧急消缺</a:t>
                      </a:r>
                      <a:endParaRPr lang="en-US" altLang="zh-CN" sz="1200" b="1" kern="1200">
                        <a:latin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a:latin typeface="+mn-ea"/>
                          <a:cs typeface="+mn-ea"/>
                          <a:sym typeface="微软雅黑" panose="020B0503020204020204" pitchFamily="2" charset="-122"/>
                        </a:rPr>
                        <a:t>2019-12-26至</a:t>
                      </a:r>
                      <a:endParaRPr lang="en-US" altLang="zh-CN" sz="1200" b="1" kern="1200">
                        <a:latin typeface="+mn-ea"/>
                        <a:cs typeface="+mn-ea"/>
                        <a:sym typeface="微软雅黑" panose="020B0503020204020204" pitchFamily="2" charset="-122"/>
                      </a:endParaRPr>
                    </a:p>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a:latin typeface="+mn-ea"/>
                          <a:cs typeface="+mn-ea"/>
                          <a:sym typeface="微软雅黑" panose="020B0503020204020204" pitchFamily="2" charset="-122"/>
                        </a:rPr>
                        <a:t>2019-12-26</a:t>
                      </a:r>
                      <a:endParaRPr lang="en-US" altLang="zh-CN" sz="1200" b="1" kern="1200">
                        <a:latin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marR="0" lvl="0" algn="ctr" defTabSz="0" rtl="0" eaLnBrk="1" fontAlgn="ctr" latinLnBrk="0" hangingPunct="1">
                        <a:lnSpc>
                          <a:spcPct val="100000"/>
                        </a:lnSpc>
                        <a:spcBef>
                          <a:spcPct val="20000"/>
                        </a:spcBef>
                        <a:buFont typeface="Arial" panose="020B0604020202020204" pitchFamily="34" charset="0"/>
                        <a:buNone/>
                      </a:pPr>
                      <a:r>
                        <a:rPr lang="en-US" altLang="zh-CN" sz="1200" b="1" kern="1200">
                          <a:latin typeface="+mn-ea"/>
                          <a:cs typeface="+mn-ea"/>
                          <a:sym typeface="微软雅黑" panose="020B0503020204020204" pitchFamily="2" charset="-122"/>
                        </a:rPr>
                        <a:t>陕北送出断面按无稳控控制，限额下降</a:t>
                      </a:r>
                      <a:endParaRPr lang="en-US" altLang="zh-CN" sz="1200" b="1" kern="1200">
                        <a:latin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algn="ctr" defTabSz="0" rtl="0" eaLnBrk="1" fontAlgn="ctr" latinLnBrk="0" hangingPunct="1">
                        <a:lnSpc>
                          <a:spcPct val="100000"/>
                        </a:lnSpc>
                        <a:spcBef>
                          <a:spcPct val="20000"/>
                        </a:spcBef>
                        <a:buFont typeface="Arial" panose="020B0604020202020204" pitchFamily="34" charset="0"/>
                        <a:buNone/>
                      </a:pPr>
                      <a:r>
                        <a:rPr lang="en-US" altLang="zh-CN" sz="1200" b="1" kern="1200">
                          <a:latin typeface="+mn-ea"/>
                          <a:cs typeface="+mn-ea"/>
                          <a:sym typeface="微软雅黑" panose="020B0503020204020204" pitchFamily="2" charset="-122"/>
                        </a:rPr>
                        <a:t>505</a:t>
                      </a:r>
                      <a:endParaRPr lang="en-US" altLang="zh-CN" sz="1200" b="1" kern="1200">
                        <a:latin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r>
            </a:tbl>
          </a:graphicData>
        </a:graphic>
      </p:graphicFrame>
      <p:sp>
        <p:nvSpPr>
          <p:cNvPr id="46144" name="文本框 2"/>
          <p:cNvSpPr/>
          <p:nvPr/>
        </p:nvSpPr>
        <p:spPr>
          <a:xfrm>
            <a:off x="782320" y="1386205"/>
            <a:ext cx="4838065" cy="460375"/>
          </a:xfrm>
          <a:prstGeom prst="rect">
            <a:avLst/>
          </a:prstGeom>
          <a:noFill/>
          <a:ln w="9525">
            <a:noFill/>
          </a:ln>
        </p:spPr>
        <p:txBody>
          <a:bodyPr wrap="square" anchor="t">
            <a:spAutoFit/>
          </a:bodyPr>
          <a:lstStyle/>
          <a:p>
            <a:pPr>
              <a:lnSpc>
                <a:spcPct val="120000"/>
              </a:lnSpc>
            </a:pPr>
            <a:r>
              <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rPr>
              <a:t>断面受阻原因分析</a:t>
            </a:r>
            <a:r>
              <a:rPr lang="zh-CN" altLang="en-US" sz="2000" b="1" dirty="0">
                <a:solidFill>
                  <a:srgbClr val="FF0000"/>
                </a:solidFill>
                <a:sym typeface="Calibri" panose="020F0502020204030204" pitchFamily="2" charset="0"/>
              </a:rPr>
              <a:t>（检修受限部分）</a:t>
            </a:r>
            <a:endPar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46145" name="六边形 23"/>
          <p:cNvSpPr/>
          <p:nvPr/>
        </p:nvSpPr>
        <p:spPr>
          <a:xfrm rot="-5400000">
            <a:off x="288608" y="1367155"/>
            <a:ext cx="508000" cy="488950"/>
          </a:xfrm>
          <a:prstGeom prst="hexagon">
            <a:avLst>
              <a:gd name="adj" fmla="val 25050"/>
              <a:gd name="vf" fmla="val 115470"/>
            </a:avLst>
          </a:prstGeom>
          <a:solidFill>
            <a:schemeClr val="tx1"/>
          </a:solidFill>
          <a:ln w="9525">
            <a:noFill/>
          </a:ln>
        </p:spPr>
        <p:txBody>
          <a:bodyPr anchor="ctr"/>
          <a:lstStyle/>
          <a:p>
            <a:pPr algn="ctr"/>
            <a:endParaRPr lang="zh-CN" altLang="zh-CN" i="1">
              <a:solidFill>
                <a:schemeClr val="bg1"/>
              </a:solidFill>
              <a:latin typeface="Arial" panose="020B0604020202020204" pitchFamily="34" charset="0"/>
              <a:ea typeface="黑体" panose="02010609060101010101" pitchFamily="1" charset="-122"/>
              <a:sym typeface="Arial" panose="020B0604020202020204" pitchFamily="34" charset="0"/>
            </a:endParaRPr>
          </a:p>
        </p:txBody>
      </p:sp>
      <p:sp>
        <p:nvSpPr>
          <p:cNvPr id="46146" name="TextBox 7"/>
          <p:cNvSpPr/>
          <p:nvPr/>
        </p:nvSpPr>
        <p:spPr>
          <a:xfrm>
            <a:off x="353695" y="1348105"/>
            <a:ext cx="361950" cy="460375"/>
          </a:xfrm>
          <a:prstGeom prst="rect">
            <a:avLst/>
          </a:prstGeom>
          <a:noFill/>
          <a:ln w="9525">
            <a:noFill/>
          </a:ln>
        </p:spPr>
        <p:txBody>
          <a:bodyPr wrap="none" anchor="t">
            <a:spAutoFit/>
          </a:bodyPr>
          <a:lstStyle/>
          <a:p>
            <a:r>
              <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2</a:t>
            </a:r>
            <a:endPar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rPr>
            </a:fld>
            <a:endPar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endParaRPr>
          </a:p>
        </p:txBody>
      </p:sp>
      <p:grpSp>
        <p:nvGrpSpPr>
          <p:cNvPr id="47107" name="组合 44034"/>
          <p:cNvGrpSpPr/>
          <p:nvPr/>
        </p:nvGrpSpPr>
        <p:grpSpPr>
          <a:xfrm>
            <a:off x="0" y="260350"/>
            <a:ext cx="639763" cy="749300"/>
            <a:chOff x="0" y="0"/>
            <a:chExt cx="480244" cy="564356"/>
          </a:xfrm>
        </p:grpSpPr>
        <p:sp>
          <p:nvSpPr>
            <p:cNvPr id="47108"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7109"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47110" name="Rectangle 3"/>
          <p:cNvSpPr/>
          <p:nvPr/>
        </p:nvSpPr>
        <p:spPr>
          <a:xfrm>
            <a:off x="0" y="928688"/>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（三）新能源受阻责任分析</a:t>
            </a:r>
            <a:r>
              <a:rPr lang="en-US" altLang="zh-CN"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a:t>
            </a: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断面受限</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47111" name="矩形 3"/>
          <p:cNvSpPr/>
          <p:nvPr/>
        </p:nvSpPr>
        <p:spPr>
          <a:xfrm>
            <a:off x="695325" y="379413"/>
            <a:ext cx="6257925" cy="521970"/>
          </a:xfrm>
          <a:prstGeom prst="rect">
            <a:avLst/>
          </a:prstGeom>
          <a:noFill/>
          <a:ln w="9525">
            <a:noFill/>
          </a:ln>
        </p:spPr>
        <p:txBody>
          <a:bodyPr anchor="t">
            <a:spAutoFit/>
          </a:bodyPr>
          <a:lstStyle/>
          <a:p>
            <a:pPr marL="342900" indent="-342900"/>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附表</a:t>
            </a:r>
            <a:endPar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7113" name="TextBox 7"/>
          <p:cNvSpPr/>
          <p:nvPr/>
        </p:nvSpPr>
        <p:spPr>
          <a:xfrm>
            <a:off x="10369233" y="1512622"/>
            <a:ext cx="1708150" cy="336550"/>
          </a:xfrm>
          <a:prstGeom prst="rect">
            <a:avLst/>
          </a:prstGeom>
          <a:noFill/>
          <a:ln w="9525">
            <a:noFill/>
          </a:ln>
        </p:spPr>
        <p:txBody>
          <a:bodyPr wrap="square" anchor="t">
            <a:spAutoFit/>
          </a:bodyPr>
          <a:lstStyle/>
          <a:p>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44042" name="表格 44041"/>
          <p:cNvGraphicFramePr/>
          <p:nvPr/>
        </p:nvGraphicFramePr>
        <p:xfrm>
          <a:off x="271145" y="1946910"/>
          <a:ext cx="11649075" cy="4369435"/>
        </p:xfrm>
        <a:graphic>
          <a:graphicData uri="http://schemas.openxmlformats.org/drawingml/2006/table">
            <a:tbl>
              <a:tblPr/>
              <a:tblGrid>
                <a:gridCol w="696595"/>
                <a:gridCol w="1757680"/>
                <a:gridCol w="927735"/>
                <a:gridCol w="1575435"/>
                <a:gridCol w="5115560"/>
                <a:gridCol w="763270"/>
                <a:gridCol w="812800"/>
              </a:tblGrid>
              <a:tr h="34988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dirty="0">
                          <a:solidFill>
                            <a:schemeClr val="tx1"/>
                          </a:solidFill>
                          <a:latin typeface="+mn-ea"/>
                          <a:ea typeface="+mn-ea"/>
                          <a:sym typeface="Arial" panose="020B0604020202020204" pitchFamily="34" charset="0"/>
                        </a:rPr>
                        <a:t>责任方</a:t>
                      </a:r>
                      <a:endParaRPr lang="zh-CN" altLang="en-US" sz="1200" b="1" baseline="0" dirty="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检修设备</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受限省份</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检修工期</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影响</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弃电量</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hMerge="1">
                  <a:tcPr>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sym typeface="微软雅黑" panose="020B0503020204020204" pitchFamily="2" charset="-122"/>
                        </a:rPr>
                        <a:t>青海</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cs typeface="+mn-ea"/>
                          <a:sym typeface="微软雅黑" panose="020B0503020204020204" pitchFamily="2" charset="-122"/>
                        </a:rPr>
                        <a:t>塔拉变#3主变检修</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10">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sym typeface="微软雅黑" panose="020B0503020204020204" pitchFamily="2" charset="-122"/>
                        </a:rPr>
                        <a:t>青海</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dirty="0">
                          <a:solidFill>
                            <a:schemeClr val="tx1"/>
                          </a:solidFill>
                          <a:latin typeface="+mn-ea"/>
                          <a:ea typeface="+mn-ea"/>
                          <a:cs typeface="+mn-ea"/>
                          <a:sym typeface="微软雅黑" panose="020B0503020204020204" pitchFamily="2" charset="-122"/>
                        </a:rPr>
                        <a:t>2019-03-26至</a:t>
                      </a:r>
                      <a:endParaRPr lang="zh-CN" altLang="en-US" sz="1200" b="1" dirty="0">
                        <a:solidFill>
                          <a:schemeClr val="tx1"/>
                        </a:solidFill>
                        <a:latin typeface="+mn-ea"/>
                        <a:ea typeface="+mn-ea"/>
                        <a:cs typeface="+mn-ea"/>
                        <a:sym typeface="微软雅黑" panose="020B0503020204020204" pitchFamily="2" charset="-122"/>
                      </a:endParaRPr>
                    </a:p>
                    <a:p>
                      <a:pPr marL="0" lvl="0" algn="ctr" eaLnBrk="1" fontAlgn="ctr" latinLnBrk="0" hangingPunct="1">
                        <a:lnSpc>
                          <a:spcPct val="100000"/>
                        </a:lnSpc>
                        <a:spcBef>
                          <a:spcPct val="20000"/>
                        </a:spcBef>
                        <a:buNone/>
                      </a:pPr>
                      <a:r>
                        <a:rPr lang="zh-CN" altLang="en-US" sz="1200" b="1" dirty="0">
                          <a:solidFill>
                            <a:schemeClr val="tx1"/>
                          </a:solidFill>
                          <a:latin typeface="+mn-ea"/>
                          <a:ea typeface="+mn-ea"/>
                          <a:cs typeface="+mn-ea"/>
                          <a:sym typeface="微软雅黑" panose="020B0503020204020204" pitchFamily="2" charset="-122"/>
                        </a:rPr>
                        <a:t>2019-03-27</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cs typeface="+mn-ea"/>
                          <a:sym typeface="微软雅黑" panose="020B0503020204020204" pitchFamily="2" charset="-122"/>
                        </a:rPr>
                        <a:t>塔拉变#3主变检修，塔拉主变断面限值由380万千瓦降为185万千瓦</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sym typeface="微软雅黑" panose="020B0503020204020204" pitchFamily="2" charset="-122"/>
                        </a:rPr>
                        <a:t>785</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10">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baseline="0" dirty="0">
                          <a:solidFill>
                            <a:schemeClr val="tx1"/>
                          </a:solidFill>
                          <a:latin typeface="+mn-ea"/>
                          <a:ea typeface="+mn-ea"/>
                          <a:sym typeface="微软雅黑" panose="020B0503020204020204" pitchFamily="2" charset="-122"/>
                        </a:rPr>
                        <a:t>31342</a:t>
                      </a:r>
                      <a:endParaRPr lang="en-US" altLang="zh-CN"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sym typeface="微软雅黑" panose="020B0503020204020204" pitchFamily="2" charset="-122"/>
                        </a:rPr>
                        <a:t>青海</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cs typeface="+mn-ea"/>
                          <a:sym typeface="微软雅黑" panose="020B0503020204020204" pitchFamily="2" charset="-122"/>
                        </a:rPr>
                        <a:t>塔拉变#1主变检修</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dirty="0">
                          <a:solidFill>
                            <a:schemeClr val="tx1"/>
                          </a:solidFill>
                          <a:latin typeface="+mn-ea"/>
                          <a:ea typeface="+mn-ea"/>
                          <a:cs typeface="+mn-ea"/>
                          <a:sym typeface="微软雅黑" panose="020B0503020204020204" pitchFamily="2" charset="-122"/>
                        </a:rPr>
                        <a:t>2019-03-29至</a:t>
                      </a:r>
                      <a:endParaRPr lang="zh-CN" altLang="en-US" sz="1200" b="1" dirty="0">
                        <a:solidFill>
                          <a:schemeClr val="tx1"/>
                        </a:solidFill>
                        <a:latin typeface="+mn-ea"/>
                        <a:ea typeface="+mn-ea"/>
                        <a:cs typeface="+mn-ea"/>
                        <a:sym typeface="微软雅黑" panose="020B0503020204020204" pitchFamily="2" charset="-122"/>
                      </a:endParaRPr>
                    </a:p>
                    <a:p>
                      <a:pPr marL="0" lvl="0" algn="ctr" eaLnBrk="1" fontAlgn="ctr" latinLnBrk="0" hangingPunct="1">
                        <a:lnSpc>
                          <a:spcPct val="100000"/>
                        </a:lnSpc>
                        <a:spcBef>
                          <a:spcPct val="20000"/>
                        </a:spcBef>
                        <a:buNone/>
                      </a:pPr>
                      <a:r>
                        <a:rPr lang="zh-CN" altLang="en-US" sz="1200" b="1" dirty="0">
                          <a:solidFill>
                            <a:schemeClr val="tx1"/>
                          </a:solidFill>
                          <a:latin typeface="+mn-ea"/>
                          <a:ea typeface="+mn-ea"/>
                          <a:cs typeface="+mn-ea"/>
                          <a:sym typeface="微软雅黑" panose="020B0503020204020204" pitchFamily="2" charset="-122"/>
                        </a:rPr>
                        <a:t>2019-03-30</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dirty="0">
                          <a:solidFill>
                            <a:schemeClr val="tx1"/>
                          </a:solidFill>
                          <a:latin typeface="+mn-ea"/>
                          <a:ea typeface="+mn-ea"/>
                          <a:cs typeface="+mn-ea"/>
                          <a:sym typeface="微软雅黑" panose="020B0503020204020204" pitchFamily="2" charset="-122"/>
                        </a:rPr>
                        <a:t>塔拉变#1主变检修，塔拉主变断面限值由380万千瓦降为185万千瓦</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sym typeface="微软雅黑" panose="020B0503020204020204" pitchFamily="2" charset="-122"/>
                        </a:rPr>
                        <a:t>867</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sym typeface="微软雅黑" panose="020B0503020204020204" pitchFamily="2" charset="-122"/>
                        </a:rPr>
                        <a:t>青海</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cs typeface="+mn-ea"/>
                          <a:sym typeface="微软雅黑" panose="020B0503020204020204" pitchFamily="2" charset="-122"/>
                        </a:rPr>
                        <a:t>海西变750kV I母</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dirty="0">
                          <a:solidFill>
                            <a:schemeClr val="tx1"/>
                          </a:solidFill>
                          <a:latin typeface="+mn-ea"/>
                          <a:ea typeface="+mn-ea"/>
                          <a:cs typeface="+mn-ea"/>
                          <a:sym typeface="微软雅黑" panose="020B0503020204020204" pitchFamily="2" charset="-122"/>
                        </a:rPr>
                        <a:t>2019-04-09至</a:t>
                      </a:r>
                      <a:endParaRPr lang="zh-CN" altLang="en-US" sz="1200" b="1" dirty="0">
                        <a:solidFill>
                          <a:schemeClr val="tx1"/>
                        </a:solidFill>
                        <a:latin typeface="+mn-ea"/>
                        <a:ea typeface="+mn-ea"/>
                        <a:cs typeface="+mn-ea"/>
                        <a:sym typeface="微软雅黑" panose="020B0503020204020204" pitchFamily="2" charset="-122"/>
                      </a:endParaRPr>
                    </a:p>
                    <a:p>
                      <a:pPr marL="0" lvl="0" algn="ctr" eaLnBrk="1" fontAlgn="ctr" latinLnBrk="0" hangingPunct="1">
                        <a:lnSpc>
                          <a:spcPct val="100000"/>
                        </a:lnSpc>
                        <a:spcBef>
                          <a:spcPct val="20000"/>
                        </a:spcBef>
                        <a:buNone/>
                      </a:pPr>
                      <a:r>
                        <a:rPr lang="zh-CN" altLang="en-US" sz="1200" b="1" dirty="0">
                          <a:solidFill>
                            <a:schemeClr val="tx1"/>
                          </a:solidFill>
                          <a:latin typeface="+mn-ea"/>
                          <a:ea typeface="+mn-ea"/>
                          <a:cs typeface="+mn-ea"/>
                          <a:sym typeface="微软雅黑" panose="020B0503020204020204" pitchFamily="2" charset="-122"/>
                        </a:rPr>
                        <a:t>2019-04-14</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cs typeface="+mn-ea"/>
                          <a:sym typeface="微软雅黑" panose="020B0503020204020204" pitchFamily="2" charset="-122"/>
                        </a:rPr>
                        <a:t>海西变750kV I母检修期间，海西送出断面由240</a:t>
                      </a:r>
                      <a:r>
                        <a:rPr lang="zh-CN" altLang="en-US" sz="1200" b="1" dirty="0">
                          <a:latin typeface="+mn-ea"/>
                          <a:ea typeface="+mn-ea"/>
                          <a:cs typeface="+mn-ea"/>
                          <a:sym typeface="微软雅黑" panose="020B0503020204020204" pitchFamily="2" charset="-122"/>
                        </a:rPr>
                        <a:t>万千瓦</a:t>
                      </a:r>
                      <a:r>
                        <a:rPr lang="zh-CN" altLang="en-US" sz="1200" b="1" baseline="0" dirty="0">
                          <a:solidFill>
                            <a:schemeClr val="tx1"/>
                          </a:solidFill>
                          <a:latin typeface="+mn-ea"/>
                          <a:ea typeface="+mn-ea"/>
                          <a:cs typeface="+mn-ea"/>
                          <a:sym typeface="微软雅黑" panose="020B0503020204020204" pitchFamily="2" charset="-122"/>
                        </a:rPr>
                        <a:t>降至100</a:t>
                      </a:r>
                      <a:r>
                        <a:rPr lang="zh-CN" altLang="en-US" sz="1200" b="1" dirty="0">
                          <a:latin typeface="+mn-ea"/>
                          <a:ea typeface="+mn-ea"/>
                          <a:cs typeface="+mn-ea"/>
                          <a:sym typeface="微软雅黑" panose="020B0503020204020204" pitchFamily="2" charset="-122"/>
                        </a:rPr>
                        <a:t>万千瓦</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sym typeface="微软雅黑" panose="020B0503020204020204" pitchFamily="2" charset="-122"/>
                        </a:rPr>
                        <a:t>3600</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sym typeface="微软雅黑" panose="020B0503020204020204" pitchFamily="2" charset="-122"/>
                        </a:rPr>
                        <a:t>青海</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cs typeface="+mn-ea"/>
                          <a:sym typeface="微软雅黑" panose="020B0503020204020204" pitchFamily="2" charset="-122"/>
                        </a:rPr>
                        <a:t>750kV柴海II线检修</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dirty="0">
                          <a:solidFill>
                            <a:schemeClr val="tx1"/>
                          </a:solidFill>
                          <a:latin typeface="+mn-ea"/>
                          <a:ea typeface="+mn-ea"/>
                          <a:cs typeface="+mn-ea"/>
                          <a:sym typeface="微软雅黑" panose="020B0503020204020204" pitchFamily="2" charset="-122"/>
                        </a:rPr>
                        <a:t>2019-04-15至</a:t>
                      </a:r>
                      <a:endParaRPr lang="zh-CN" altLang="en-US" sz="1200" b="1" dirty="0">
                        <a:solidFill>
                          <a:schemeClr val="tx1"/>
                        </a:solidFill>
                        <a:latin typeface="+mn-ea"/>
                        <a:ea typeface="+mn-ea"/>
                        <a:cs typeface="+mn-ea"/>
                        <a:sym typeface="微软雅黑" panose="020B0503020204020204" pitchFamily="2" charset="-122"/>
                      </a:endParaRPr>
                    </a:p>
                    <a:p>
                      <a:pPr marL="0" lvl="0" algn="ctr" eaLnBrk="1" fontAlgn="ctr" latinLnBrk="0" hangingPunct="1">
                        <a:lnSpc>
                          <a:spcPct val="100000"/>
                        </a:lnSpc>
                        <a:spcBef>
                          <a:spcPct val="20000"/>
                        </a:spcBef>
                        <a:buNone/>
                      </a:pPr>
                      <a:r>
                        <a:rPr lang="zh-CN" altLang="en-US" sz="1200" b="1" dirty="0">
                          <a:solidFill>
                            <a:schemeClr val="tx1"/>
                          </a:solidFill>
                          <a:latin typeface="+mn-ea"/>
                          <a:ea typeface="+mn-ea"/>
                          <a:cs typeface="+mn-ea"/>
                          <a:sym typeface="微软雅黑" panose="020B0503020204020204" pitchFamily="2" charset="-122"/>
                        </a:rPr>
                        <a:t>2019-04-17</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dirty="0">
                          <a:solidFill>
                            <a:schemeClr val="tx1"/>
                          </a:solidFill>
                          <a:latin typeface="+mn-ea"/>
                          <a:ea typeface="+mn-ea"/>
                          <a:cs typeface="+mn-ea"/>
                          <a:sym typeface="微软雅黑" panose="020B0503020204020204" pitchFamily="2" charset="-122"/>
                        </a:rPr>
                        <a:t>750kV柴海II线检修期间，海西送出断面由240</a:t>
                      </a:r>
                      <a:r>
                        <a:rPr lang="zh-CN" altLang="en-US" sz="1200" b="1" dirty="0">
                          <a:latin typeface="+mn-ea"/>
                          <a:ea typeface="+mn-ea"/>
                          <a:cs typeface="+mn-ea"/>
                          <a:sym typeface="微软雅黑" panose="020B0503020204020204" pitchFamily="2" charset="-122"/>
                        </a:rPr>
                        <a:t>万千瓦</a:t>
                      </a:r>
                      <a:r>
                        <a:rPr lang="zh-CN" altLang="en-US" sz="1200" b="1" dirty="0">
                          <a:solidFill>
                            <a:schemeClr val="tx1"/>
                          </a:solidFill>
                          <a:latin typeface="+mn-ea"/>
                          <a:ea typeface="+mn-ea"/>
                          <a:cs typeface="+mn-ea"/>
                          <a:sym typeface="微软雅黑" panose="020B0503020204020204" pitchFamily="2" charset="-122"/>
                        </a:rPr>
                        <a:t>降至100</a:t>
                      </a:r>
                      <a:r>
                        <a:rPr lang="zh-CN" altLang="en-US" sz="1200" b="1" dirty="0">
                          <a:latin typeface="+mn-ea"/>
                          <a:ea typeface="+mn-ea"/>
                          <a:cs typeface="+mn-ea"/>
                          <a:sym typeface="微软雅黑" panose="020B0503020204020204" pitchFamily="2" charset="-122"/>
                        </a:rPr>
                        <a:t>万千瓦</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sym typeface="微软雅黑" panose="020B0503020204020204" pitchFamily="2" charset="-122"/>
                        </a:rPr>
                        <a:t>1500</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sym typeface="微软雅黑" panose="020B0503020204020204" pitchFamily="2" charset="-122"/>
                        </a:rPr>
                        <a:t>青海</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cs typeface="+mn-ea"/>
                          <a:sym typeface="微软雅黑" panose="020B0503020204020204" pitchFamily="2" charset="-122"/>
                        </a:rPr>
                        <a:t>750kV宁月II线检修</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dirty="0">
                          <a:solidFill>
                            <a:schemeClr val="tx1"/>
                          </a:solidFill>
                          <a:latin typeface="+mn-ea"/>
                          <a:ea typeface="+mn-ea"/>
                          <a:cs typeface="+mn-ea"/>
                          <a:sym typeface="微软雅黑" panose="020B0503020204020204" pitchFamily="2" charset="-122"/>
                        </a:rPr>
                        <a:t>2019-04-24至</a:t>
                      </a:r>
                      <a:endParaRPr lang="zh-CN" altLang="en-US" sz="1200" b="1" dirty="0">
                        <a:solidFill>
                          <a:schemeClr val="tx1"/>
                        </a:solidFill>
                        <a:latin typeface="+mn-ea"/>
                        <a:ea typeface="+mn-ea"/>
                        <a:cs typeface="+mn-ea"/>
                        <a:sym typeface="微软雅黑" panose="020B0503020204020204" pitchFamily="2" charset="-122"/>
                      </a:endParaRPr>
                    </a:p>
                    <a:p>
                      <a:pPr marL="0" lvl="0" algn="ctr" eaLnBrk="1" fontAlgn="ctr" latinLnBrk="0" hangingPunct="1">
                        <a:lnSpc>
                          <a:spcPct val="100000"/>
                        </a:lnSpc>
                        <a:spcBef>
                          <a:spcPct val="20000"/>
                        </a:spcBef>
                        <a:buNone/>
                      </a:pPr>
                      <a:r>
                        <a:rPr lang="zh-CN" altLang="en-US" sz="1200" b="1" dirty="0">
                          <a:solidFill>
                            <a:schemeClr val="tx1"/>
                          </a:solidFill>
                          <a:latin typeface="+mn-ea"/>
                          <a:ea typeface="+mn-ea"/>
                          <a:cs typeface="+mn-ea"/>
                          <a:sym typeface="微软雅黑" panose="020B0503020204020204" pitchFamily="2" charset="-122"/>
                        </a:rPr>
                        <a:t>2019-04-30</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dirty="0">
                          <a:solidFill>
                            <a:schemeClr val="tx1"/>
                          </a:solidFill>
                          <a:latin typeface="+mn-ea"/>
                          <a:ea typeface="+mn-ea"/>
                          <a:cs typeface="+mn-ea"/>
                          <a:sym typeface="微软雅黑" panose="020B0503020204020204" pitchFamily="2" charset="-122"/>
                        </a:rPr>
                        <a:t>750kV宁月II线检修期间，月塔宁断面由540</a:t>
                      </a:r>
                      <a:r>
                        <a:rPr lang="zh-CN" altLang="en-US" sz="1200" b="1" dirty="0">
                          <a:latin typeface="+mn-ea"/>
                          <a:ea typeface="+mn-ea"/>
                          <a:cs typeface="+mn-ea"/>
                          <a:sym typeface="微软雅黑" panose="020B0503020204020204" pitchFamily="2" charset="-122"/>
                        </a:rPr>
                        <a:t>万千瓦</a:t>
                      </a:r>
                      <a:r>
                        <a:rPr lang="zh-CN" altLang="en-US" sz="1200" b="1" dirty="0">
                          <a:solidFill>
                            <a:schemeClr val="tx1"/>
                          </a:solidFill>
                          <a:latin typeface="+mn-ea"/>
                          <a:ea typeface="+mn-ea"/>
                          <a:cs typeface="+mn-ea"/>
                          <a:sym typeface="微软雅黑" panose="020B0503020204020204" pitchFamily="2" charset="-122"/>
                        </a:rPr>
                        <a:t>降至510</a:t>
                      </a:r>
                      <a:r>
                        <a:rPr lang="zh-CN" altLang="en-US" sz="1200" b="1" dirty="0">
                          <a:latin typeface="+mn-ea"/>
                          <a:ea typeface="+mn-ea"/>
                          <a:cs typeface="+mn-ea"/>
                          <a:sym typeface="微软雅黑" panose="020B0503020204020204" pitchFamily="2" charset="-122"/>
                        </a:rPr>
                        <a:t>万千瓦</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sym typeface="微软雅黑" panose="020B0503020204020204" pitchFamily="2" charset="-122"/>
                        </a:rPr>
                        <a:t>900</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sym typeface="微软雅黑" panose="020B0503020204020204" pitchFamily="2" charset="-122"/>
                        </a:rPr>
                        <a:t>青海</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cs typeface="+mn-ea"/>
                          <a:sym typeface="微软雅黑" panose="020B0503020204020204" pitchFamily="2" charset="-122"/>
                        </a:rPr>
                        <a:t>330kV花丁I线紧急停运</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dirty="0">
                          <a:solidFill>
                            <a:schemeClr val="tx1"/>
                          </a:solidFill>
                          <a:latin typeface="+mn-ea"/>
                          <a:ea typeface="+mn-ea"/>
                          <a:cs typeface="+mn-ea"/>
                          <a:sym typeface="微软雅黑" panose="020B0503020204020204" pitchFamily="2" charset="-122"/>
                        </a:rPr>
                        <a:t>2019-05-31至</a:t>
                      </a:r>
                      <a:endParaRPr lang="zh-CN" altLang="en-US" sz="1200" b="1" dirty="0">
                        <a:solidFill>
                          <a:schemeClr val="tx1"/>
                        </a:solidFill>
                        <a:latin typeface="+mn-ea"/>
                        <a:ea typeface="+mn-ea"/>
                        <a:cs typeface="+mn-ea"/>
                        <a:sym typeface="微软雅黑" panose="020B0503020204020204" pitchFamily="2" charset="-122"/>
                      </a:endParaRPr>
                    </a:p>
                    <a:p>
                      <a:pPr marL="0" lvl="0" algn="ctr" eaLnBrk="1" fontAlgn="ctr" latinLnBrk="0" hangingPunct="1">
                        <a:lnSpc>
                          <a:spcPct val="100000"/>
                        </a:lnSpc>
                        <a:spcBef>
                          <a:spcPct val="20000"/>
                        </a:spcBef>
                        <a:buNone/>
                      </a:pPr>
                      <a:r>
                        <a:rPr lang="zh-CN" altLang="en-US" sz="1200" b="1" dirty="0">
                          <a:solidFill>
                            <a:schemeClr val="tx1"/>
                          </a:solidFill>
                          <a:latin typeface="+mn-ea"/>
                          <a:ea typeface="+mn-ea"/>
                          <a:cs typeface="+mn-ea"/>
                          <a:sym typeface="微软雅黑" panose="020B0503020204020204" pitchFamily="2" charset="-122"/>
                        </a:rPr>
                        <a:t>2019-05-31</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cs typeface="+mn-ea"/>
                          <a:sym typeface="微软雅黑" panose="020B0503020204020204" pitchFamily="2" charset="-122"/>
                        </a:rPr>
                        <a:t>花丁I线紧急停运，控制花丁II线+宁郭双回断面小于130</a:t>
                      </a:r>
                      <a:r>
                        <a:rPr lang="zh-CN" altLang="en-US" sz="1200" b="1" dirty="0">
                          <a:latin typeface="+mn-ea"/>
                          <a:ea typeface="+mn-ea"/>
                          <a:cs typeface="+mn-ea"/>
                          <a:sym typeface="微软雅黑" panose="020B0503020204020204" pitchFamily="2" charset="-122"/>
                        </a:rPr>
                        <a:t>万千瓦</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zh-CN" altLang="en-US" sz="1200" b="1" baseline="0" dirty="0">
                          <a:solidFill>
                            <a:schemeClr val="tx1"/>
                          </a:solidFill>
                          <a:latin typeface="+mn-ea"/>
                          <a:ea typeface="+mn-ea"/>
                          <a:sym typeface="微软雅黑" panose="020B0503020204020204" pitchFamily="2" charset="-122"/>
                        </a:rPr>
                        <a:t>347</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solidFill>
                        <a:schemeClr val="tx1"/>
                      </a:solidFill>
                      <a:prstDash val="solid"/>
                      <a:headEnd type="none" w="med" len="med"/>
                      <a:tailEnd type="none" w="med" len="med"/>
                    </a:lnB>
                  </a:tcPr>
                </a:tc>
              </a:tr>
              <a:tr h="401955">
                <a:tc>
                  <a:txBody>
                    <a:bodyPr/>
                    <a:lstStyle/>
                    <a:p>
                      <a:pPr marL="0" lvl="0" algn="ctr" defTabSz="0" eaLnBrk="1" fontAlgn="ctr" latinLnBrk="0" hangingPunct="1">
                        <a:lnSpc>
                          <a:spcPct val="100000"/>
                        </a:lnSpc>
                        <a:spcBef>
                          <a:spcPct val="20000"/>
                        </a:spcBef>
                        <a:buNone/>
                      </a:pPr>
                      <a:r>
                        <a:rPr lang="zh-CN" altLang="en-US" sz="1200" b="1" baseline="0" dirty="0">
                          <a:solidFill>
                            <a:schemeClr val="tx1"/>
                          </a:solidFill>
                          <a:latin typeface="+mn-ea"/>
                          <a:sym typeface="微软雅黑" panose="020B0503020204020204" pitchFamily="2" charset="-122"/>
                        </a:rPr>
                        <a:t>青海</a:t>
                      </a:r>
                      <a:endParaRPr lang="zh-CN" altLang="en-US" sz="1200" b="1" baseline="0" dirty="0">
                        <a:solidFill>
                          <a:schemeClr val="tx1"/>
                        </a:solidFill>
                        <a:latin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zh-CN" altLang="en-US" sz="1200" b="1" dirty="0">
                          <a:solidFill>
                            <a:schemeClr val="tx1"/>
                          </a:solidFill>
                          <a:latin typeface="+mn-ea"/>
                          <a:cs typeface="+mn-ea"/>
                          <a:sym typeface="微软雅黑" panose="020B0503020204020204" pitchFamily="2" charset="-122"/>
                        </a:rPr>
                        <a:t>330kV花丁II线紧急停运</a:t>
                      </a:r>
                      <a:endParaRPr lang="zh-CN" altLang="en-US" sz="1200" b="1" baseline="0" dirty="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miter/>
                      <a:headEnd type="none" w="med" len="med"/>
                      <a:tailEnd type="none" w="med" len="med"/>
                    </a:lnB>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zh-CN" altLang="en-US" sz="1200" b="1" dirty="0">
                          <a:solidFill>
                            <a:schemeClr val="tx1"/>
                          </a:solidFill>
                          <a:latin typeface="+mn-ea"/>
                          <a:cs typeface="+mn-ea"/>
                          <a:sym typeface="微软雅黑" panose="020B0503020204020204" pitchFamily="2" charset="-122"/>
                        </a:rPr>
                        <a:t>2019-06-01至</a:t>
                      </a:r>
                      <a:endParaRPr lang="zh-CN" altLang="en-US" sz="1200" b="1" dirty="0">
                        <a:solidFill>
                          <a:schemeClr val="tx1"/>
                        </a:solidFill>
                        <a:latin typeface="+mn-ea"/>
                        <a:cs typeface="+mn-ea"/>
                        <a:sym typeface="微软雅黑" panose="020B0503020204020204" pitchFamily="2" charset="-122"/>
                      </a:endParaRPr>
                    </a:p>
                    <a:p>
                      <a:pPr marL="0" lvl="0" algn="ctr" defTabSz="0" eaLnBrk="1" fontAlgn="ctr" latinLnBrk="0" hangingPunct="1">
                        <a:lnSpc>
                          <a:spcPct val="100000"/>
                        </a:lnSpc>
                        <a:spcBef>
                          <a:spcPct val="20000"/>
                        </a:spcBef>
                        <a:buNone/>
                      </a:pPr>
                      <a:r>
                        <a:rPr lang="zh-CN" altLang="en-US" sz="1200" b="1" dirty="0">
                          <a:solidFill>
                            <a:schemeClr val="tx1"/>
                          </a:solidFill>
                          <a:latin typeface="+mn-ea"/>
                          <a:cs typeface="+mn-ea"/>
                          <a:sym typeface="微软雅黑" panose="020B0503020204020204" pitchFamily="2" charset="-122"/>
                        </a:rPr>
                        <a:t>2019-06-01</a:t>
                      </a:r>
                      <a:endParaRPr lang="zh-CN" altLang="en-US" sz="1200" b="1" baseline="0" dirty="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zh-CN" altLang="en-US" sz="1200" b="1" dirty="0">
                          <a:solidFill>
                            <a:schemeClr val="tx1"/>
                          </a:solidFill>
                          <a:latin typeface="+mn-ea"/>
                          <a:cs typeface="+mn-ea"/>
                          <a:sym typeface="微软雅黑" panose="020B0503020204020204" pitchFamily="2" charset="-122"/>
                        </a:rPr>
                        <a:t>花丁II线紧急停运，控制花丁I线+宁郭双回断面小于130</a:t>
                      </a:r>
                      <a:r>
                        <a:rPr lang="zh-CN" altLang="en-US" sz="1200" b="1" dirty="0">
                          <a:latin typeface="+mn-ea"/>
                          <a:cs typeface="+mn-ea"/>
                          <a:sym typeface="微软雅黑" panose="020B0503020204020204" pitchFamily="2" charset="-122"/>
                        </a:rPr>
                        <a:t>万千瓦</a:t>
                      </a:r>
                      <a:endParaRPr lang="zh-CN" altLang="en-US" sz="1200" b="1" baseline="0" dirty="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zh-CN" altLang="en-US" sz="1200" b="1" baseline="0" dirty="0">
                          <a:solidFill>
                            <a:schemeClr val="tx1"/>
                          </a:solidFill>
                          <a:latin typeface="+mn-ea"/>
                          <a:sym typeface="微软雅黑" panose="020B0503020204020204" pitchFamily="2" charset="-122"/>
                        </a:rPr>
                        <a:t>148</a:t>
                      </a:r>
                      <a:endParaRPr lang="zh-CN" altLang="en-US" sz="1200" b="1" baseline="0" dirty="0">
                        <a:solidFill>
                          <a:schemeClr val="tx1"/>
                        </a:solidFill>
                        <a:latin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solidFill>
                        <a:schemeClr val="tx1"/>
                      </a:solidFill>
                      <a:prstDash val="solid"/>
                      <a:headEnd type="none" w="med" len="med"/>
                      <a:tailEnd type="none" w="med" len="med"/>
                    </a:lnB>
                    <a:solidFill>
                      <a:srgbClr val="B7CCE4">
                        <a:alpha val="100000"/>
                      </a:srgbClr>
                    </a:solidFill>
                  </a:tcPr>
                </a:tc>
              </a:tr>
              <a:tr h="401955">
                <a:tc>
                  <a:txBody>
                    <a:bodyPr/>
                    <a:lstStyle/>
                    <a:p>
                      <a:pPr marL="0" lvl="0" algn="ctr" defTabSz="0" eaLnBrk="1" fontAlgn="ctr" latinLnBrk="0" hangingPunct="1">
                        <a:lnSpc>
                          <a:spcPct val="100000"/>
                        </a:lnSpc>
                        <a:spcBef>
                          <a:spcPct val="20000"/>
                        </a:spcBef>
                        <a:buNone/>
                      </a:pPr>
                      <a:r>
                        <a:rPr lang="zh-CN" altLang="en-US" sz="1200" b="1" baseline="0" dirty="0">
                          <a:solidFill>
                            <a:schemeClr val="tx1"/>
                          </a:solidFill>
                          <a:latin typeface="+mn-ea"/>
                          <a:sym typeface="微软雅黑" panose="020B0503020204020204" pitchFamily="2" charset="-122"/>
                        </a:rPr>
                        <a:t>青海</a:t>
                      </a:r>
                      <a:endParaRPr lang="zh-CN" altLang="en-US" sz="1200" b="1" baseline="0" dirty="0">
                        <a:solidFill>
                          <a:schemeClr val="tx1"/>
                        </a:solidFill>
                        <a:latin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en-US" altLang="zh-CN" sz="1200" b="1" baseline="0" dirty="0">
                          <a:solidFill>
                            <a:schemeClr val="tx1"/>
                          </a:solidFill>
                          <a:latin typeface="+mn-ea"/>
                          <a:cs typeface="+mn-ea"/>
                          <a:sym typeface="微软雅黑" panose="020B0503020204020204" pitchFamily="2" charset="-122"/>
                        </a:rPr>
                        <a:t>750kV</a:t>
                      </a:r>
                      <a:r>
                        <a:rPr lang="zh-CN" altLang="en-US" sz="1200" b="1" baseline="0" dirty="0">
                          <a:solidFill>
                            <a:schemeClr val="tx1"/>
                          </a:solidFill>
                          <a:latin typeface="+mn-ea"/>
                          <a:cs typeface="+mn-ea"/>
                          <a:sym typeface="微软雅黑" panose="020B0503020204020204" pitchFamily="2" charset="-122"/>
                        </a:rPr>
                        <a:t>月海</a:t>
                      </a:r>
                      <a:r>
                        <a:rPr lang="en-US" altLang="zh-CN" sz="1200" b="1" baseline="0" dirty="0">
                          <a:solidFill>
                            <a:schemeClr val="tx1"/>
                          </a:solidFill>
                          <a:latin typeface="+mn-ea"/>
                          <a:cs typeface="+mn-ea"/>
                          <a:sym typeface="微软雅黑" panose="020B0503020204020204" pitchFamily="2" charset="-122"/>
                        </a:rPr>
                        <a:t>I</a:t>
                      </a:r>
                      <a:r>
                        <a:rPr lang="zh-CN" altLang="en-US" sz="1200" b="1" baseline="0" dirty="0">
                          <a:solidFill>
                            <a:schemeClr val="tx1"/>
                          </a:solidFill>
                          <a:latin typeface="+mn-ea"/>
                          <a:cs typeface="+mn-ea"/>
                          <a:sym typeface="微软雅黑" panose="020B0503020204020204" pitchFamily="2" charset="-122"/>
                        </a:rPr>
                        <a:t>线检修</a:t>
                      </a:r>
                      <a:endParaRPr lang="zh-CN" altLang="en-US" sz="1200" b="1" baseline="0" dirty="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miter lim="800000"/>
                      <a:headEnd type="none" w="med" len="med"/>
                      <a:tailEnd type="none" w="med" len="med"/>
                    </a:lnB>
                    <a:solidFill>
                      <a:srgbClr val="B7CCE4">
                        <a:alpha val="100000"/>
                      </a:srgbClr>
                    </a:solidFill>
                  </a:tcPr>
                </a:tc>
                <a:tc>
                  <a:txBody>
                    <a:bodyPr/>
                    <a:lstStyle/>
                    <a:p>
                      <a:pPr marL="0" lvl="0" indent="0" algn="ctr" eaLnBrk="1" fontAlgn="ctr" latinLnBrk="0" hangingPunct="1">
                        <a:lnSpc>
                          <a:spcPct val="100000"/>
                        </a:lnSpc>
                        <a:spcBef>
                          <a:spcPct val="20000"/>
                        </a:spcBef>
                        <a:buNone/>
                      </a:pPr>
                      <a:r>
                        <a:rPr lang="en-US" altLang="zh-CN" sz="1200" b="1">
                          <a:solidFill>
                            <a:schemeClr val="tx1"/>
                          </a:solidFill>
                          <a:latin typeface="+mn-ea"/>
                          <a:cs typeface="+mn-ea"/>
                          <a:sym typeface="微软雅黑" panose="020B0503020204020204" pitchFamily="2" charset="-122"/>
                        </a:rPr>
                        <a:t>2019-08-03</a:t>
                      </a:r>
                      <a:r>
                        <a:rPr lang="zh-CN" altLang="en-US" sz="1200" b="1">
                          <a:solidFill>
                            <a:schemeClr val="tx1"/>
                          </a:solidFill>
                          <a:latin typeface="+mn-ea"/>
                          <a:cs typeface="+mn-ea"/>
                          <a:sym typeface="微软雅黑" panose="020B0503020204020204" pitchFamily="2" charset="-122"/>
                        </a:rPr>
                        <a:t>至</a:t>
                      </a:r>
                      <a:endParaRPr lang="zh-CN" altLang="en-US" sz="1200" b="1">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a:solidFill>
                            <a:schemeClr val="tx1"/>
                          </a:solidFill>
                          <a:latin typeface="+mn-ea"/>
                          <a:cs typeface="+mn-ea"/>
                          <a:sym typeface="微软雅黑" panose="020B0503020204020204" pitchFamily="2" charset="-122"/>
                        </a:rPr>
                        <a:t>2019-08-06</a:t>
                      </a:r>
                      <a:endParaRPr lang="en-US" altLang="zh-CN" sz="1200" b="1" baseline="0" dirty="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zh-CN" altLang="en-US" sz="1200" b="1" dirty="0">
                          <a:solidFill>
                            <a:schemeClr val="tx1"/>
                          </a:solidFill>
                          <a:latin typeface="+mn-ea"/>
                          <a:cs typeface="+mn-ea"/>
                          <a:sym typeface="微软雅黑" panose="020B0503020204020204" pitchFamily="2" charset="-122"/>
                        </a:rPr>
                        <a:t>月海I线停电检修，海西送出断面由24</a:t>
                      </a:r>
                      <a:r>
                        <a:rPr lang="en-US" altLang="zh-CN" sz="1200" b="1" dirty="0">
                          <a:solidFill>
                            <a:schemeClr val="tx1"/>
                          </a:solidFill>
                          <a:latin typeface="+mn-ea"/>
                          <a:cs typeface="+mn-ea"/>
                          <a:sym typeface="微软雅黑" panose="020B0503020204020204" pitchFamily="2" charset="-122"/>
                        </a:rPr>
                        <a:t>0</a:t>
                      </a:r>
                      <a:r>
                        <a:rPr lang="zh-CN" altLang="en-US" sz="1200" b="1" dirty="0">
                          <a:latin typeface="+mn-ea"/>
                          <a:cs typeface="+mn-ea"/>
                          <a:sym typeface="微软雅黑" panose="020B0503020204020204" pitchFamily="2" charset="-122"/>
                        </a:rPr>
                        <a:t>万千瓦</a:t>
                      </a:r>
                      <a:r>
                        <a:rPr lang="zh-CN" altLang="en-US" sz="1200" b="1" dirty="0">
                          <a:solidFill>
                            <a:schemeClr val="tx1"/>
                          </a:solidFill>
                          <a:latin typeface="+mn-ea"/>
                          <a:cs typeface="+mn-ea"/>
                          <a:sym typeface="微软雅黑" panose="020B0503020204020204" pitchFamily="2" charset="-122"/>
                        </a:rPr>
                        <a:t>下降至100</a:t>
                      </a:r>
                      <a:r>
                        <a:rPr lang="zh-CN" altLang="en-US" sz="1200" b="1" dirty="0">
                          <a:latin typeface="+mn-ea"/>
                          <a:cs typeface="+mn-ea"/>
                          <a:sym typeface="微软雅黑" panose="020B0503020204020204" pitchFamily="2" charset="-122"/>
                        </a:rPr>
                        <a:t>万千瓦</a:t>
                      </a:r>
                      <a:endParaRPr lang="en-US" altLang="zh-CN" sz="1200" b="1" baseline="0" dirty="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en-US" altLang="zh-CN" sz="1200" b="1" baseline="0" dirty="0">
                          <a:solidFill>
                            <a:schemeClr val="tx1"/>
                          </a:solidFill>
                          <a:latin typeface="+mn-ea"/>
                          <a:sym typeface="微软雅黑" panose="020B0503020204020204" pitchFamily="2" charset="-122"/>
                        </a:rPr>
                        <a:t>1976</a:t>
                      </a:r>
                      <a:endParaRPr lang="en-US" altLang="zh-CN" sz="1200" b="1" baseline="0" dirty="0">
                        <a:solidFill>
                          <a:schemeClr val="tx1"/>
                        </a:solidFill>
                        <a:latin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lgn="ctr">
                      <a:solidFill>
                        <a:schemeClr val="tx1"/>
                      </a:solidFill>
                      <a:prstDash val="solid"/>
                      <a:round/>
                      <a:headEnd type="none" w="med" len="med"/>
                      <a:tailEnd type="none" w="med" len="med"/>
                    </a:lnB>
                    <a:solidFill>
                      <a:srgbClr val="B7CCE4">
                        <a:alpha val="100000"/>
                      </a:srgbClr>
                    </a:solidFill>
                  </a:tcPr>
                </a:tc>
              </a:tr>
              <a:tr h="401955">
                <a:tc>
                  <a:txBody>
                    <a:bodyPr/>
                    <a:lstStyle/>
                    <a:p>
                      <a:pPr marL="0" lvl="0" algn="ctr" defTabSz="0" eaLnBrk="1" fontAlgn="ctr" latinLnBrk="0" hangingPunct="1">
                        <a:lnSpc>
                          <a:spcPct val="100000"/>
                        </a:lnSpc>
                        <a:spcBef>
                          <a:spcPct val="20000"/>
                        </a:spcBef>
                        <a:buNone/>
                      </a:pPr>
                      <a:r>
                        <a:rPr lang="zh-CN" altLang="en-US" sz="1200" b="1" baseline="0" dirty="0">
                          <a:solidFill>
                            <a:schemeClr val="tx1"/>
                          </a:solidFill>
                          <a:latin typeface="+mn-ea"/>
                          <a:sym typeface="微软雅黑" panose="020B0503020204020204" pitchFamily="2" charset="-122"/>
                        </a:rPr>
                        <a:t>青海</a:t>
                      </a:r>
                      <a:endParaRPr lang="zh-CN" altLang="en-US" sz="1200" b="1" baseline="0" dirty="0">
                        <a:solidFill>
                          <a:schemeClr val="tx1"/>
                        </a:solidFill>
                        <a:latin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en-US" altLang="zh-CN" sz="1200" b="1" baseline="0" dirty="0">
                          <a:solidFill>
                            <a:schemeClr val="tx1"/>
                          </a:solidFill>
                          <a:latin typeface="+mn-ea"/>
                          <a:cs typeface="+mn-ea"/>
                          <a:sym typeface="微软雅黑" panose="020B0503020204020204" pitchFamily="2" charset="-122"/>
                        </a:rPr>
                        <a:t>750kV</a:t>
                      </a:r>
                      <a:r>
                        <a:rPr lang="zh-CN" altLang="en-US" sz="1200" b="1" baseline="0" dirty="0">
                          <a:solidFill>
                            <a:schemeClr val="tx1"/>
                          </a:solidFill>
                          <a:latin typeface="+mn-ea"/>
                          <a:cs typeface="+mn-ea"/>
                          <a:sym typeface="微软雅黑" panose="020B0503020204020204" pitchFamily="2" charset="-122"/>
                        </a:rPr>
                        <a:t>宁月</a:t>
                      </a:r>
                      <a:r>
                        <a:rPr lang="en-US" altLang="zh-CN" sz="1200" b="1" baseline="0" dirty="0">
                          <a:solidFill>
                            <a:schemeClr val="tx1"/>
                          </a:solidFill>
                          <a:latin typeface="+mn-ea"/>
                          <a:cs typeface="+mn-ea"/>
                          <a:sym typeface="微软雅黑" panose="020B0503020204020204" pitchFamily="2" charset="-122"/>
                        </a:rPr>
                        <a:t>I</a:t>
                      </a:r>
                      <a:r>
                        <a:rPr lang="zh-CN" altLang="en-US" sz="1200" b="1" baseline="0" dirty="0">
                          <a:solidFill>
                            <a:schemeClr val="tx1"/>
                          </a:solidFill>
                          <a:latin typeface="+mn-ea"/>
                          <a:cs typeface="+mn-ea"/>
                          <a:sym typeface="微软雅黑" panose="020B0503020204020204" pitchFamily="2" charset="-122"/>
                        </a:rPr>
                        <a:t>线检修</a:t>
                      </a:r>
                      <a:endParaRPr lang="zh-CN" altLang="en-US" sz="1200" b="1" baseline="0" dirty="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miter lim="800000"/>
                      <a:headEnd type="none" w="med" len="med"/>
                      <a:tailEnd type="none" w="med" len="med"/>
                    </a:lnB>
                    <a:solidFill>
                      <a:srgbClr val="B7CCE4">
                        <a:alpha val="100000"/>
                      </a:srgbClr>
                    </a:solidFill>
                  </a:tcPr>
                </a:tc>
                <a:tc>
                  <a:txBody>
                    <a:bodyPr/>
                    <a:lstStyle/>
                    <a:p>
                      <a:pPr marL="0" lvl="0" indent="0" algn="ctr" eaLnBrk="1" fontAlgn="ctr" latinLnBrk="0" hangingPunct="1">
                        <a:lnSpc>
                          <a:spcPct val="100000"/>
                        </a:lnSpc>
                        <a:spcBef>
                          <a:spcPct val="20000"/>
                        </a:spcBef>
                        <a:buNone/>
                      </a:pPr>
                      <a:r>
                        <a:rPr lang="en-US" altLang="zh-CN" sz="1200" b="1">
                          <a:solidFill>
                            <a:schemeClr val="tx1"/>
                          </a:solidFill>
                          <a:latin typeface="+mn-ea"/>
                          <a:cs typeface="+mn-ea"/>
                          <a:sym typeface="微软雅黑" panose="020B0503020204020204" pitchFamily="2" charset="-122"/>
                        </a:rPr>
                        <a:t>2019-08-09</a:t>
                      </a:r>
                      <a:r>
                        <a:rPr lang="zh-CN" altLang="en-US" sz="1200" b="1">
                          <a:solidFill>
                            <a:schemeClr val="tx1"/>
                          </a:solidFill>
                          <a:latin typeface="+mn-ea"/>
                          <a:cs typeface="+mn-ea"/>
                          <a:sym typeface="微软雅黑" panose="020B0503020204020204" pitchFamily="2" charset="-122"/>
                        </a:rPr>
                        <a:t>至</a:t>
                      </a:r>
                      <a:endParaRPr lang="zh-CN" altLang="en-US" sz="1200" b="1">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a:solidFill>
                            <a:schemeClr val="tx1"/>
                          </a:solidFill>
                          <a:latin typeface="+mn-ea"/>
                          <a:cs typeface="+mn-ea"/>
                          <a:sym typeface="微软雅黑" panose="020B0503020204020204" pitchFamily="2" charset="-122"/>
                        </a:rPr>
                        <a:t>2019-08-15</a:t>
                      </a:r>
                      <a:endParaRPr lang="en-US" altLang="zh-CN" sz="1200" b="1" baseline="0" dirty="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sz="1200" b="1" dirty="0">
                          <a:solidFill>
                            <a:schemeClr val="tx1"/>
                          </a:solidFill>
                          <a:latin typeface="+mn-ea"/>
                          <a:cs typeface="+mn-ea"/>
                          <a:sym typeface="+mn-ea"/>
                        </a:rPr>
                        <a:t>宁月I线检修，月塔宁断面限值由540</a:t>
                      </a:r>
                      <a:r>
                        <a:rPr lang="zh-CN" altLang="en-US" sz="1200" b="1" dirty="0">
                          <a:latin typeface="+mn-ea"/>
                          <a:cs typeface="+mn-ea"/>
                          <a:sym typeface="微软雅黑" panose="020B0503020204020204" pitchFamily="2" charset="-122"/>
                        </a:rPr>
                        <a:t>万千瓦</a:t>
                      </a:r>
                      <a:r>
                        <a:rPr sz="1200" b="1" dirty="0">
                          <a:solidFill>
                            <a:schemeClr val="tx1"/>
                          </a:solidFill>
                          <a:latin typeface="+mn-ea"/>
                          <a:cs typeface="+mn-ea"/>
                          <a:sym typeface="+mn-ea"/>
                        </a:rPr>
                        <a:t>降为510</a:t>
                      </a:r>
                      <a:r>
                        <a:rPr lang="zh-CN" altLang="en-US" sz="1200" b="1" dirty="0">
                          <a:latin typeface="+mn-ea"/>
                          <a:cs typeface="+mn-ea"/>
                          <a:sym typeface="微软雅黑" panose="020B0503020204020204" pitchFamily="2" charset="-122"/>
                        </a:rPr>
                        <a:t>万千瓦</a:t>
                      </a:r>
                      <a:endParaRPr lang="en-US" altLang="en-US" sz="1200" b="1" baseline="0" dirty="0">
                        <a:solidFill>
                          <a:schemeClr val="tx1"/>
                        </a:solidFill>
                        <a:latin typeface="+mn-ea"/>
                        <a:cs typeface="+mn-ea"/>
                        <a:sym typeface="+mn-ea"/>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en-US" altLang="zh-CN" sz="1200" b="1" baseline="0" dirty="0">
                          <a:solidFill>
                            <a:schemeClr val="tx1"/>
                          </a:solidFill>
                          <a:latin typeface="+mn-ea"/>
                          <a:sym typeface="微软雅黑" panose="020B0503020204020204" pitchFamily="2" charset="-122"/>
                        </a:rPr>
                        <a:t>135</a:t>
                      </a:r>
                      <a:endParaRPr lang="en-US" altLang="zh-CN" sz="1200" b="1" baseline="0" dirty="0">
                        <a:solidFill>
                          <a:schemeClr val="tx1"/>
                        </a:solidFill>
                        <a:latin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lgn="ctr">
                      <a:solidFill>
                        <a:schemeClr val="tx1"/>
                      </a:solidFill>
                      <a:prstDash val="solid"/>
                      <a:round/>
                      <a:headEnd type="none" w="med" len="med"/>
                      <a:tailEnd type="none" w="med" len="med"/>
                    </a:lnB>
                    <a:solidFill>
                      <a:srgbClr val="B7CCE4">
                        <a:alpha val="100000"/>
                      </a:srgbClr>
                    </a:solidFill>
                  </a:tcPr>
                </a:tc>
              </a:tr>
              <a:tr h="401955">
                <a:tc>
                  <a:txBody>
                    <a:bodyPr/>
                    <a:lstStyle/>
                    <a:p>
                      <a:pPr marL="0" lvl="0" algn="ctr" defTabSz="0" eaLnBrk="1" fontAlgn="ctr" latinLnBrk="0" hangingPunct="1">
                        <a:lnSpc>
                          <a:spcPct val="100000"/>
                        </a:lnSpc>
                        <a:spcBef>
                          <a:spcPct val="20000"/>
                        </a:spcBef>
                        <a:buNone/>
                      </a:pPr>
                      <a:r>
                        <a:rPr lang="zh-CN" altLang="en-US" sz="1200" b="1" baseline="0" dirty="0">
                          <a:solidFill>
                            <a:schemeClr val="tx1"/>
                          </a:solidFill>
                          <a:latin typeface="+mn-ea"/>
                          <a:sym typeface="微软雅黑" panose="020B0503020204020204" pitchFamily="2" charset="-122"/>
                        </a:rPr>
                        <a:t>青海</a:t>
                      </a:r>
                      <a:endParaRPr lang="zh-CN" altLang="en-US" sz="1200" b="1" baseline="0" dirty="0">
                        <a:solidFill>
                          <a:schemeClr val="tx1"/>
                        </a:solidFill>
                        <a:latin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en-US" altLang="zh-CN" sz="1200" b="1" baseline="0" dirty="0">
                          <a:solidFill>
                            <a:schemeClr val="tx1"/>
                          </a:solidFill>
                          <a:latin typeface="+mn-ea"/>
                          <a:cs typeface="+mn-ea"/>
                          <a:sym typeface="微软雅黑" panose="020B0503020204020204" pitchFamily="2" charset="-122"/>
                        </a:rPr>
                        <a:t>330kV</a:t>
                      </a:r>
                      <a:r>
                        <a:rPr lang="zh-CN" altLang="en-US" sz="1200" b="1" baseline="0" dirty="0">
                          <a:solidFill>
                            <a:schemeClr val="tx1"/>
                          </a:solidFill>
                          <a:latin typeface="+mn-ea"/>
                          <a:cs typeface="+mn-ea"/>
                          <a:sym typeface="微软雅黑" panose="020B0503020204020204" pitchFamily="2" charset="-122"/>
                        </a:rPr>
                        <a:t>海巴</a:t>
                      </a:r>
                      <a:r>
                        <a:rPr lang="en-US" altLang="zh-CN" sz="1200" b="1" baseline="0" dirty="0">
                          <a:solidFill>
                            <a:schemeClr val="tx1"/>
                          </a:solidFill>
                          <a:latin typeface="+mn-ea"/>
                          <a:cs typeface="+mn-ea"/>
                          <a:sym typeface="微软雅黑" panose="020B0503020204020204" pitchFamily="2" charset="-122"/>
                        </a:rPr>
                        <a:t>II</a:t>
                      </a:r>
                      <a:r>
                        <a:rPr lang="zh-CN" altLang="en-US" sz="1200" b="1" baseline="0" dirty="0">
                          <a:solidFill>
                            <a:schemeClr val="tx1"/>
                          </a:solidFill>
                          <a:latin typeface="+mn-ea"/>
                          <a:cs typeface="+mn-ea"/>
                          <a:sym typeface="微软雅黑" panose="020B0503020204020204" pitchFamily="2" charset="-122"/>
                        </a:rPr>
                        <a:t>线检修</a:t>
                      </a:r>
                      <a:endParaRPr lang="zh-CN" altLang="en-US" sz="1200" b="1" baseline="0" dirty="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miter lim="800000"/>
                      <a:headEnd type="none" w="med" len="med"/>
                      <a:tailEnd type="none" w="med" len="med"/>
                    </a:lnB>
                    <a:solidFill>
                      <a:srgbClr val="B7CCE4">
                        <a:alpha val="100000"/>
                      </a:srgbClr>
                    </a:solidFill>
                  </a:tcPr>
                </a:tc>
                <a:tc>
                  <a:txBody>
                    <a:bodyPr/>
                    <a:lstStyle/>
                    <a:p>
                      <a:pPr marL="0" lvl="0" indent="0" algn="ctr" eaLnBrk="1" fontAlgn="ctr" latinLnBrk="0" hangingPunct="1">
                        <a:lnSpc>
                          <a:spcPct val="100000"/>
                        </a:lnSpc>
                        <a:spcBef>
                          <a:spcPct val="20000"/>
                        </a:spcBef>
                        <a:buNone/>
                      </a:pPr>
                      <a:r>
                        <a:rPr lang="en-US" altLang="zh-CN" sz="1200" b="1">
                          <a:solidFill>
                            <a:schemeClr val="tx1"/>
                          </a:solidFill>
                          <a:latin typeface="+mn-ea"/>
                          <a:cs typeface="+mn-ea"/>
                          <a:sym typeface="微软雅黑" panose="020B0503020204020204" pitchFamily="2" charset="-122"/>
                        </a:rPr>
                        <a:t>2019-08-31</a:t>
                      </a:r>
                      <a:r>
                        <a:rPr lang="zh-CN" altLang="en-US" sz="1200" b="1">
                          <a:solidFill>
                            <a:schemeClr val="tx1"/>
                          </a:solidFill>
                          <a:latin typeface="+mn-ea"/>
                          <a:cs typeface="+mn-ea"/>
                          <a:sym typeface="微软雅黑" panose="020B0503020204020204" pitchFamily="2" charset="-122"/>
                        </a:rPr>
                        <a:t>至</a:t>
                      </a:r>
                      <a:endParaRPr lang="zh-CN" altLang="en-US" sz="1200" b="1">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a:solidFill>
                            <a:schemeClr val="tx1"/>
                          </a:solidFill>
                          <a:latin typeface="+mn-ea"/>
                          <a:cs typeface="+mn-ea"/>
                          <a:sym typeface="微软雅黑" panose="020B0503020204020204" pitchFamily="2" charset="-122"/>
                        </a:rPr>
                        <a:t>2019-08-31</a:t>
                      </a:r>
                      <a:endParaRPr lang="en-US" altLang="zh-CN" sz="1200" b="1" baseline="0" dirty="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zh-CN" altLang="en-US" sz="1200" b="1" baseline="0" dirty="0">
                          <a:solidFill>
                            <a:schemeClr val="tx1"/>
                          </a:solidFill>
                          <a:latin typeface="+mn-ea"/>
                          <a:cs typeface="+mn-ea"/>
                          <a:sym typeface="微软雅黑" panose="020B0503020204020204" pitchFamily="2" charset="-122"/>
                        </a:rPr>
                        <a:t>海巴II线检修，巴盐线+海巴I线断面控制限额为15</a:t>
                      </a:r>
                      <a:r>
                        <a:rPr lang="zh-CN" altLang="en-US" sz="1200" b="1" dirty="0">
                          <a:latin typeface="+mn-ea"/>
                          <a:cs typeface="+mn-ea"/>
                          <a:sym typeface="微软雅黑" panose="020B0503020204020204" pitchFamily="2" charset="-122"/>
                        </a:rPr>
                        <a:t>万千瓦</a:t>
                      </a:r>
                      <a:endParaRPr lang="zh-CN" altLang="en-US" sz="1200" b="1" baseline="0" dirty="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en-US" altLang="zh-CN" sz="1200" b="1" baseline="0" dirty="0">
                          <a:solidFill>
                            <a:schemeClr val="tx1"/>
                          </a:solidFill>
                          <a:latin typeface="+mn-ea"/>
                          <a:sym typeface="微软雅黑" panose="020B0503020204020204" pitchFamily="2" charset="-122"/>
                        </a:rPr>
                        <a:t>44</a:t>
                      </a:r>
                      <a:endParaRPr lang="en-US" altLang="zh-CN" sz="1200" b="1" baseline="0" dirty="0">
                        <a:solidFill>
                          <a:schemeClr val="tx1"/>
                        </a:solidFill>
                        <a:latin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lgn="ctr">
                      <a:solidFill>
                        <a:schemeClr val="tx1"/>
                      </a:solidFill>
                      <a:prstDash val="solid"/>
                      <a:round/>
                      <a:headEnd type="none" w="med" len="med"/>
                      <a:tailEnd type="none" w="med" len="med"/>
                    </a:lnB>
                    <a:solidFill>
                      <a:srgbClr val="B7CCE4">
                        <a:alpha val="100000"/>
                      </a:srgbClr>
                    </a:solidFill>
                  </a:tcPr>
                </a:tc>
              </a:tr>
            </a:tbl>
          </a:graphicData>
        </a:graphic>
      </p:graphicFrame>
      <p:sp>
        <p:nvSpPr>
          <p:cNvPr id="46144" name="文本框 2"/>
          <p:cNvSpPr/>
          <p:nvPr/>
        </p:nvSpPr>
        <p:spPr>
          <a:xfrm>
            <a:off x="782320" y="1386205"/>
            <a:ext cx="4838065" cy="460375"/>
          </a:xfrm>
          <a:prstGeom prst="rect">
            <a:avLst/>
          </a:prstGeom>
          <a:noFill/>
          <a:ln w="9525">
            <a:noFill/>
          </a:ln>
        </p:spPr>
        <p:txBody>
          <a:bodyPr wrap="square" anchor="t">
            <a:spAutoFit/>
          </a:bodyPr>
          <a:lstStyle/>
          <a:p>
            <a:pPr>
              <a:lnSpc>
                <a:spcPct val="120000"/>
              </a:lnSpc>
            </a:pPr>
            <a:r>
              <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rPr>
              <a:t>断面受阻原因分析</a:t>
            </a:r>
            <a:r>
              <a:rPr lang="zh-CN" altLang="en-US" sz="2000" b="1" dirty="0">
                <a:solidFill>
                  <a:srgbClr val="FF0000"/>
                </a:solidFill>
                <a:sym typeface="Calibri" panose="020F0502020204030204" pitchFamily="2" charset="0"/>
              </a:rPr>
              <a:t>（检修受限部分）</a:t>
            </a:r>
            <a:endPar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46145" name="六边形 23"/>
          <p:cNvSpPr/>
          <p:nvPr/>
        </p:nvSpPr>
        <p:spPr>
          <a:xfrm rot="-5400000">
            <a:off x="288608" y="1367155"/>
            <a:ext cx="508000" cy="488950"/>
          </a:xfrm>
          <a:prstGeom prst="hexagon">
            <a:avLst>
              <a:gd name="adj" fmla="val 25050"/>
              <a:gd name="vf" fmla="val 115470"/>
            </a:avLst>
          </a:prstGeom>
          <a:solidFill>
            <a:schemeClr val="tx1"/>
          </a:solidFill>
          <a:ln w="9525">
            <a:noFill/>
          </a:ln>
        </p:spPr>
        <p:txBody>
          <a:bodyPr anchor="ctr"/>
          <a:lstStyle/>
          <a:p>
            <a:pPr algn="ctr"/>
            <a:endParaRPr lang="zh-CN" altLang="zh-CN" i="1">
              <a:solidFill>
                <a:schemeClr val="bg1"/>
              </a:solidFill>
              <a:latin typeface="Arial" panose="020B0604020202020204" pitchFamily="34" charset="0"/>
              <a:ea typeface="黑体" panose="02010609060101010101" pitchFamily="1" charset="-122"/>
              <a:sym typeface="Arial" panose="020B0604020202020204" pitchFamily="34" charset="0"/>
            </a:endParaRPr>
          </a:p>
        </p:txBody>
      </p:sp>
      <p:sp>
        <p:nvSpPr>
          <p:cNvPr id="46146" name="TextBox 7"/>
          <p:cNvSpPr/>
          <p:nvPr/>
        </p:nvSpPr>
        <p:spPr>
          <a:xfrm>
            <a:off x="353695" y="1348105"/>
            <a:ext cx="361950" cy="460375"/>
          </a:xfrm>
          <a:prstGeom prst="rect">
            <a:avLst/>
          </a:prstGeom>
          <a:noFill/>
          <a:ln w="9525">
            <a:noFill/>
          </a:ln>
        </p:spPr>
        <p:txBody>
          <a:bodyPr wrap="none" anchor="t">
            <a:spAutoFit/>
          </a:bodyPr>
          <a:lstStyle/>
          <a:p>
            <a:r>
              <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2</a:t>
            </a:r>
            <a:endPar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rPr>
            </a:fld>
            <a:endPar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endParaRPr>
          </a:p>
        </p:txBody>
      </p:sp>
      <p:grpSp>
        <p:nvGrpSpPr>
          <p:cNvPr id="48131" name="组合 45058"/>
          <p:cNvGrpSpPr/>
          <p:nvPr/>
        </p:nvGrpSpPr>
        <p:grpSpPr>
          <a:xfrm>
            <a:off x="0" y="260350"/>
            <a:ext cx="639763" cy="749300"/>
            <a:chOff x="0" y="0"/>
            <a:chExt cx="480244" cy="564356"/>
          </a:xfrm>
        </p:grpSpPr>
        <p:sp>
          <p:nvSpPr>
            <p:cNvPr id="48132"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8133"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48134" name="Rectangle 3"/>
          <p:cNvSpPr/>
          <p:nvPr/>
        </p:nvSpPr>
        <p:spPr>
          <a:xfrm>
            <a:off x="0" y="928688"/>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（三）新能源受阻责任分析</a:t>
            </a:r>
            <a:r>
              <a:rPr lang="en-US" altLang="zh-CN"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a:t>
            </a: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断面受限</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48135" name="矩形 3"/>
          <p:cNvSpPr/>
          <p:nvPr/>
        </p:nvSpPr>
        <p:spPr>
          <a:xfrm>
            <a:off x="695325" y="379413"/>
            <a:ext cx="6257925" cy="521970"/>
          </a:xfrm>
          <a:prstGeom prst="rect">
            <a:avLst/>
          </a:prstGeom>
          <a:noFill/>
          <a:ln w="9525">
            <a:noFill/>
          </a:ln>
        </p:spPr>
        <p:txBody>
          <a:bodyPr anchor="t">
            <a:spAutoFit/>
          </a:bodyPr>
          <a:lstStyle/>
          <a:p>
            <a:pPr marL="342900" indent="-342900"/>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附表</a:t>
            </a:r>
            <a:endPar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8136" name="TextBox 7"/>
          <p:cNvSpPr/>
          <p:nvPr/>
        </p:nvSpPr>
        <p:spPr>
          <a:xfrm>
            <a:off x="10110788" y="2066925"/>
            <a:ext cx="1708150" cy="336550"/>
          </a:xfrm>
          <a:prstGeom prst="rect">
            <a:avLst/>
          </a:prstGeom>
          <a:noFill/>
          <a:ln w="9525">
            <a:noFill/>
          </a:ln>
        </p:spPr>
        <p:txBody>
          <a:bodyPr wrap="square" anchor="t">
            <a:spAutoFit/>
          </a:bodyPr>
          <a:lstStyle/>
          <a:p>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45065" name="表格 45064"/>
          <p:cNvGraphicFramePr/>
          <p:nvPr/>
        </p:nvGraphicFramePr>
        <p:xfrm>
          <a:off x="271145" y="2066925"/>
          <a:ext cx="11649075" cy="4347845"/>
        </p:xfrm>
        <a:graphic>
          <a:graphicData uri="http://schemas.openxmlformats.org/drawingml/2006/table">
            <a:tbl>
              <a:tblPr/>
              <a:tblGrid>
                <a:gridCol w="730250"/>
                <a:gridCol w="1652905"/>
                <a:gridCol w="1042670"/>
                <a:gridCol w="1350010"/>
                <a:gridCol w="5296535"/>
                <a:gridCol w="871220"/>
                <a:gridCol w="705485"/>
              </a:tblGrid>
              <a:tr h="32829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dirty="0">
                          <a:solidFill>
                            <a:schemeClr val="tx1"/>
                          </a:solidFill>
                          <a:latin typeface="+mn-ea"/>
                          <a:ea typeface="+mn-ea"/>
                          <a:sym typeface="Arial" panose="020B0604020202020204" pitchFamily="34" charset="0"/>
                        </a:rPr>
                        <a:t>责任方</a:t>
                      </a:r>
                      <a:endParaRPr lang="zh-CN" altLang="en-US" sz="1200" b="1" baseline="0" dirty="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检修设备</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受限省份</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检修工期</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影响</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弃电量</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hMerge="1">
                  <a:tcPr>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sym typeface="微软雅黑" panose="020B0503020204020204" pitchFamily="2" charset="-122"/>
                        </a:rPr>
                        <a:t>青海</a:t>
                      </a:r>
                      <a:endParaRPr lang="zh-CN" altLang="en-US" sz="1200" b="1" baseline="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en-US" altLang="zh-CN" sz="1200" b="1">
                          <a:solidFill>
                            <a:schemeClr val="tx1"/>
                          </a:solidFill>
                          <a:latin typeface="+mn-ea"/>
                          <a:ea typeface="+mn-ea"/>
                          <a:cs typeface="+mn-ea"/>
                          <a:sym typeface="微软雅黑" panose="020B0503020204020204" pitchFamily="2" charset="-122"/>
                        </a:rPr>
                        <a:t>750kV</a:t>
                      </a:r>
                      <a:r>
                        <a:rPr lang="zh-CN" altLang="en-US" sz="1200" b="1">
                          <a:solidFill>
                            <a:schemeClr val="tx1"/>
                          </a:solidFill>
                          <a:latin typeface="+mn-ea"/>
                          <a:ea typeface="+mn-ea"/>
                          <a:cs typeface="+mn-ea"/>
                          <a:sym typeface="微软雅黑" panose="020B0503020204020204" pitchFamily="2" charset="-122"/>
                        </a:rPr>
                        <a:t>月塔</a:t>
                      </a:r>
                      <a:r>
                        <a:rPr lang="en-US" altLang="zh-CN" sz="1200" b="1">
                          <a:solidFill>
                            <a:schemeClr val="tx1"/>
                          </a:solidFill>
                          <a:latin typeface="+mn-ea"/>
                          <a:ea typeface="+mn-ea"/>
                          <a:cs typeface="+mn-ea"/>
                          <a:sym typeface="微软雅黑" panose="020B0503020204020204" pitchFamily="2" charset="-122"/>
                        </a:rPr>
                        <a:t>I</a:t>
                      </a:r>
                      <a:r>
                        <a:rPr lang="zh-CN" altLang="en-US" sz="1200" b="1">
                          <a:solidFill>
                            <a:schemeClr val="tx1"/>
                          </a:solidFill>
                          <a:latin typeface="+mn-ea"/>
                          <a:ea typeface="+mn-ea"/>
                          <a:cs typeface="+mn-ea"/>
                          <a:sym typeface="微软雅黑" panose="020B0503020204020204" pitchFamily="2" charset="-122"/>
                        </a:rPr>
                        <a:t>线检修</a:t>
                      </a:r>
                      <a:endParaRPr lang="zh-CN" altLang="en-US"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10">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dirty="0" smtClean="0">
                          <a:solidFill>
                            <a:schemeClr val="tx1"/>
                          </a:solidFill>
                          <a:latin typeface="+mn-ea"/>
                          <a:ea typeface="+mn-ea"/>
                          <a:sym typeface="微软雅黑" panose="020B0503020204020204" pitchFamily="2" charset="-122"/>
                        </a:rPr>
                        <a:t>青海</a:t>
                      </a:r>
                      <a:endParaRPr lang="zh-CN" altLang="en-US" sz="1200" b="1" baseline="0" dirty="0" smtClean="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2019-09-05</a:t>
                      </a:r>
                      <a:r>
                        <a:rPr lang="zh-CN" altLang="en-US" sz="1200" b="1">
                          <a:solidFill>
                            <a:schemeClr val="tx1"/>
                          </a:solidFill>
                          <a:latin typeface="+mn-ea"/>
                          <a:ea typeface="+mn-ea"/>
                          <a:cs typeface="+mn-ea"/>
                          <a:sym typeface="微软雅黑" panose="020B0503020204020204" pitchFamily="2" charset="-122"/>
                        </a:rPr>
                        <a:t>至</a:t>
                      </a:r>
                      <a:endParaRPr lang="zh-CN" altLang="en-US" sz="1200" b="1">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2019-09-07</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dirty="0">
                          <a:solidFill>
                            <a:schemeClr val="tx1"/>
                          </a:solidFill>
                          <a:latin typeface="+mn-ea"/>
                          <a:ea typeface="+mn-ea"/>
                          <a:cs typeface="+mn-ea"/>
                          <a:sym typeface="微软雅黑" panose="020B0503020204020204" pitchFamily="2" charset="-122"/>
                        </a:rPr>
                        <a:t> </a:t>
                      </a:r>
                      <a:r>
                        <a:rPr sz="1200" b="1" dirty="0">
                          <a:solidFill>
                            <a:schemeClr val="tx1"/>
                          </a:solidFill>
                          <a:latin typeface="+mn-ea"/>
                          <a:ea typeface="+mn-ea"/>
                          <a:cs typeface="+mn-ea"/>
                          <a:sym typeface="微软雅黑" panose="020B0503020204020204" pitchFamily="2" charset="-122"/>
                        </a:rPr>
                        <a:t>月</a:t>
                      </a:r>
                      <a:r>
                        <a:rPr lang="zh-CN" sz="1200" b="1" dirty="0">
                          <a:solidFill>
                            <a:schemeClr val="tx1"/>
                          </a:solidFill>
                          <a:latin typeface="+mn-ea"/>
                          <a:ea typeface="+mn-ea"/>
                          <a:cs typeface="+mn-ea"/>
                          <a:sym typeface="微软雅黑" panose="020B0503020204020204" pitchFamily="2" charset="-122"/>
                        </a:rPr>
                        <a:t>塔</a:t>
                      </a:r>
                      <a:r>
                        <a:rPr sz="1200" b="1" dirty="0">
                          <a:solidFill>
                            <a:schemeClr val="tx1"/>
                          </a:solidFill>
                          <a:latin typeface="+mn-ea"/>
                          <a:ea typeface="+mn-ea"/>
                          <a:cs typeface="+mn-ea"/>
                          <a:sym typeface="微软雅黑" panose="020B0503020204020204" pitchFamily="2" charset="-122"/>
                        </a:rPr>
                        <a:t>I线停电检修，海</a:t>
                      </a:r>
                      <a:r>
                        <a:rPr lang="zh-CN" sz="1200" b="1" dirty="0">
                          <a:solidFill>
                            <a:schemeClr val="tx1"/>
                          </a:solidFill>
                          <a:latin typeface="+mn-ea"/>
                          <a:ea typeface="+mn-ea"/>
                          <a:cs typeface="+mn-ea"/>
                          <a:sym typeface="微软雅黑" panose="020B0503020204020204" pitchFamily="2" charset="-122"/>
                        </a:rPr>
                        <a:t>南</a:t>
                      </a:r>
                      <a:r>
                        <a:rPr sz="1200" b="1" dirty="0">
                          <a:solidFill>
                            <a:schemeClr val="tx1"/>
                          </a:solidFill>
                          <a:latin typeface="+mn-ea"/>
                          <a:ea typeface="+mn-ea"/>
                          <a:cs typeface="+mn-ea"/>
                          <a:sym typeface="微软雅黑" panose="020B0503020204020204" pitchFamily="2" charset="-122"/>
                        </a:rPr>
                        <a:t>送出断面</a:t>
                      </a:r>
                      <a:r>
                        <a:rPr lang="zh-CN" sz="1200" b="1" dirty="0">
                          <a:solidFill>
                            <a:schemeClr val="tx1"/>
                          </a:solidFill>
                          <a:latin typeface="+mn-ea"/>
                          <a:ea typeface="+mn-ea"/>
                          <a:cs typeface="+mn-ea"/>
                          <a:sym typeface="微软雅黑" panose="020B0503020204020204" pitchFamily="2" charset="-122"/>
                        </a:rPr>
                        <a:t>限值</a:t>
                      </a:r>
                      <a:r>
                        <a:rPr sz="1200" b="1" dirty="0">
                          <a:solidFill>
                            <a:schemeClr val="tx1"/>
                          </a:solidFill>
                          <a:latin typeface="+mn-ea"/>
                          <a:ea typeface="+mn-ea"/>
                          <a:cs typeface="+mn-ea"/>
                          <a:sym typeface="微软雅黑" panose="020B0503020204020204" pitchFamily="2" charset="-122"/>
                        </a:rPr>
                        <a:t>由</a:t>
                      </a:r>
                      <a:r>
                        <a:rPr lang="en-US" sz="1200" b="1" dirty="0">
                          <a:solidFill>
                            <a:schemeClr val="tx1"/>
                          </a:solidFill>
                          <a:latin typeface="+mn-ea"/>
                          <a:ea typeface="+mn-ea"/>
                          <a:cs typeface="+mn-ea"/>
                          <a:sym typeface="微软雅黑" panose="020B0503020204020204" pitchFamily="2" charset="-122"/>
                        </a:rPr>
                        <a:t>300</a:t>
                      </a:r>
                      <a:r>
                        <a:rPr sz="1200" b="1" dirty="0">
                          <a:solidFill>
                            <a:schemeClr val="tx1"/>
                          </a:solidFill>
                          <a:latin typeface="+mn-ea"/>
                          <a:ea typeface="+mn-ea"/>
                          <a:cs typeface="+mn-ea"/>
                          <a:sym typeface="微软雅黑" panose="020B0503020204020204" pitchFamily="2" charset="-122"/>
                        </a:rPr>
                        <a:t>万千瓦下降至</a:t>
                      </a:r>
                      <a:r>
                        <a:rPr lang="en-US" sz="1200" b="1" dirty="0">
                          <a:solidFill>
                            <a:schemeClr val="tx1"/>
                          </a:solidFill>
                          <a:latin typeface="+mn-ea"/>
                          <a:ea typeface="+mn-ea"/>
                          <a:cs typeface="+mn-ea"/>
                          <a:sym typeface="微软雅黑" panose="020B0503020204020204" pitchFamily="2" charset="-122"/>
                        </a:rPr>
                        <a:t>290</a:t>
                      </a:r>
                      <a:r>
                        <a:rPr sz="1200" b="1" dirty="0">
                          <a:solidFill>
                            <a:schemeClr val="tx1"/>
                          </a:solidFill>
                          <a:latin typeface="+mn-ea"/>
                          <a:ea typeface="+mn-ea"/>
                          <a:cs typeface="+mn-ea"/>
                          <a:sym typeface="微软雅黑" panose="020B0503020204020204" pitchFamily="2" charset="-122"/>
                        </a:rPr>
                        <a:t>万千瓦</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en-US" altLang="zh-CN" sz="1200" b="1">
                          <a:solidFill>
                            <a:schemeClr val="tx1"/>
                          </a:solidFill>
                          <a:latin typeface="+mn-ea"/>
                          <a:ea typeface="+mn-ea"/>
                          <a:sym typeface="微软雅黑" panose="020B0503020204020204" pitchFamily="2" charset="-122"/>
                        </a:rPr>
                        <a:t>73</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10">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en-US" altLang="zh-CN" sz="1200" b="1" dirty="0">
                          <a:solidFill>
                            <a:schemeClr val="tx1"/>
                          </a:solidFill>
                          <a:latin typeface="+mn-ea"/>
                          <a:ea typeface="+mn-ea"/>
                          <a:sym typeface="Calibri" panose="020F0502020204030204" pitchFamily="2" charset="0"/>
                        </a:rPr>
                        <a:t>31342</a:t>
                      </a:r>
                      <a:endParaRPr lang="en-US" altLang="zh-CN" sz="1200" b="1" dirty="0">
                        <a:solidFill>
                          <a:schemeClr val="tx1"/>
                        </a:solidFill>
                        <a:latin typeface="+mn-ea"/>
                        <a:ea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CE4">
                        <a:alpha val="100000"/>
                      </a:srgbClr>
                    </a:solidFill>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sym typeface="微软雅黑" panose="020B0503020204020204" pitchFamily="2" charset="-122"/>
                        </a:rPr>
                        <a:t>青海</a:t>
                      </a:r>
                      <a:endParaRPr lang="zh-CN" altLang="en-US" sz="1200" b="1" baseline="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zh-CN" altLang="en-US" sz="1200" b="1">
                          <a:solidFill>
                            <a:schemeClr val="tx1"/>
                          </a:solidFill>
                          <a:latin typeface="+mn-ea"/>
                          <a:ea typeface="+mn-ea"/>
                          <a:cs typeface="+mn-ea"/>
                          <a:sym typeface="微软雅黑" panose="020B0503020204020204" pitchFamily="2" charset="-122"/>
                        </a:rPr>
                        <a:t>海西变</a:t>
                      </a:r>
                      <a:r>
                        <a:rPr lang="en-US" altLang="zh-CN" sz="1200" b="1">
                          <a:solidFill>
                            <a:schemeClr val="tx1"/>
                          </a:solidFill>
                          <a:latin typeface="+mn-ea"/>
                          <a:ea typeface="+mn-ea"/>
                          <a:cs typeface="+mn-ea"/>
                          <a:sym typeface="微软雅黑" panose="020B0503020204020204" pitchFamily="2" charset="-122"/>
                        </a:rPr>
                        <a:t>750kVI</a:t>
                      </a:r>
                      <a:r>
                        <a:rPr lang="zh-CN" altLang="en-US" sz="1200" b="1">
                          <a:solidFill>
                            <a:schemeClr val="tx1"/>
                          </a:solidFill>
                          <a:latin typeface="+mn-ea"/>
                          <a:ea typeface="+mn-ea"/>
                          <a:cs typeface="+mn-ea"/>
                          <a:sym typeface="微软雅黑" panose="020B0503020204020204" pitchFamily="2" charset="-122"/>
                        </a:rPr>
                        <a:t>母检修</a:t>
                      </a:r>
                      <a:endParaRPr lang="zh-CN" altLang="en-US"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2019-09-07</a:t>
                      </a:r>
                      <a:r>
                        <a:rPr lang="zh-CN" altLang="en-US" sz="1200" b="1">
                          <a:solidFill>
                            <a:schemeClr val="tx1"/>
                          </a:solidFill>
                          <a:latin typeface="+mn-ea"/>
                          <a:ea typeface="+mn-ea"/>
                          <a:cs typeface="+mn-ea"/>
                          <a:sym typeface="微软雅黑" panose="020B0503020204020204" pitchFamily="2" charset="-122"/>
                        </a:rPr>
                        <a:t>至</a:t>
                      </a:r>
                      <a:endParaRPr lang="zh-CN" altLang="en-US" sz="1200" b="1">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2019-09-12 </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fontAlgn="ctr" hangingPunct="1">
                        <a:buNone/>
                      </a:pPr>
                      <a:r>
                        <a:rPr lang="zh-CN" altLang="en-US" sz="1200" b="1">
                          <a:solidFill>
                            <a:schemeClr val="tx1"/>
                          </a:solidFill>
                          <a:latin typeface="+mn-ea"/>
                          <a:ea typeface="+mn-ea"/>
                          <a:cs typeface="+mn-ea"/>
                          <a:sym typeface="微软雅黑" panose="020B0503020204020204" pitchFamily="2" charset="-122"/>
                        </a:rPr>
                        <a:t>海西变</a:t>
                      </a:r>
                      <a:r>
                        <a:rPr lang="en-US" altLang="zh-CN" sz="1200" b="1">
                          <a:solidFill>
                            <a:schemeClr val="tx1"/>
                          </a:solidFill>
                          <a:latin typeface="+mn-ea"/>
                          <a:ea typeface="+mn-ea"/>
                          <a:cs typeface="+mn-ea"/>
                          <a:sym typeface="微软雅黑" panose="020B0503020204020204" pitchFamily="2" charset="-122"/>
                        </a:rPr>
                        <a:t>750kVI</a:t>
                      </a:r>
                      <a:r>
                        <a:rPr lang="zh-CN" altLang="en-US" sz="1200" b="1">
                          <a:solidFill>
                            <a:schemeClr val="tx1"/>
                          </a:solidFill>
                          <a:latin typeface="+mn-ea"/>
                          <a:ea typeface="+mn-ea"/>
                          <a:cs typeface="+mn-ea"/>
                          <a:sym typeface="微软雅黑" panose="020B0503020204020204" pitchFamily="2" charset="-122"/>
                        </a:rPr>
                        <a:t>母检修</a:t>
                      </a:r>
                      <a:r>
                        <a:rPr sz="1200" b="1" dirty="0">
                          <a:solidFill>
                            <a:schemeClr val="tx1"/>
                          </a:solidFill>
                          <a:latin typeface="+mn-ea"/>
                          <a:ea typeface="+mn-ea"/>
                          <a:cs typeface="+mn-ea"/>
                          <a:sym typeface="+mn-ea"/>
                        </a:rPr>
                        <a:t>，</a:t>
                      </a:r>
                      <a:r>
                        <a:rPr lang="zh-CN" sz="1200" b="1" dirty="0">
                          <a:solidFill>
                            <a:schemeClr val="tx1"/>
                          </a:solidFill>
                          <a:latin typeface="+mn-ea"/>
                          <a:ea typeface="+mn-ea"/>
                          <a:cs typeface="+mn-ea"/>
                          <a:sym typeface="+mn-ea"/>
                        </a:rPr>
                        <a:t>海西</a:t>
                      </a:r>
                      <a:r>
                        <a:rPr sz="1200" b="1" dirty="0">
                          <a:solidFill>
                            <a:schemeClr val="tx1"/>
                          </a:solidFill>
                          <a:latin typeface="+mn-ea"/>
                          <a:ea typeface="+mn-ea"/>
                          <a:cs typeface="+mn-ea"/>
                          <a:sym typeface="+mn-ea"/>
                        </a:rPr>
                        <a:t>断面限值由</a:t>
                      </a:r>
                      <a:r>
                        <a:rPr lang="en-US" sz="1200" b="1" dirty="0">
                          <a:solidFill>
                            <a:schemeClr val="tx1"/>
                          </a:solidFill>
                          <a:latin typeface="+mn-ea"/>
                          <a:ea typeface="+mn-ea"/>
                          <a:cs typeface="+mn-ea"/>
                          <a:sym typeface="+mn-ea"/>
                        </a:rPr>
                        <a:t>240</a:t>
                      </a:r>
                      <a:r>
                        <a:rPr sz="1200" b="1" dirty="0">
                          <a:solidFill>
                            <a:schemeClr val="tx1"/>
                          </a:solidFill>
                          <a:latin typeface="+mn-ea"/>
                          <a:ea typeface="+mn-ea"/>
                          <a:cs typeface="+mn-ea"/>
                          <a:sym typeface="+mn-ea"/>
                        </a:rPr>
                        <a:t>万千瓦降为</a:t>
                      </a:r>
                      <a:r>
                        <a:rPr lang="en-US" sz="1200" b="1" dirty="0">
                          <a:solidFill>
                            <a:schemeClr val="tx1"/>
                          </a:solidFill>
                          <a:latin typeface="+mn-ea"/>
                          <a:ea typeface="+mn-ea"/>
                          <a:cs typeface="+mn-ea"/>
                          <a:sym typeface="+mn-ea"/>
                        </a:rPr>
                        <a:t>100</a:t>
                      </a:r>
                      <a:r>
                        <a:rPr sz="1200" b="1" dirty="0">
                          <a:solidFill>
                            <a:schemeClr val="tx1"/>
                          </a:solidFill>
                          <a:latin typeface="+mn-ea"/>
                          <a:ea typeface="+mn-ea"/>
                          <a:cs typeface="+mn-ea"/>
                          <a:sym typeface="+mn-ea"/>
                        </a:rPr>
                        <a:t>万千瓦</a:t>
                      </a:r>
                      <a:endParaRPr lang="zh-CN" altLang="en-US" sz="1200" b="1" baseline="0" dirty="0">
                        <a:solidFill>
                          <a:schemeClr val="tx1"/>
                        </a:solidFill>
                        <a:latin typeface="+mn-ea"/>
                        <a:ea typeface="+mn-ea"/>
                        <a:cs typeface="+mn-ea"/>
                        <a:sym typeface="+mn-ea"/>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en-US" altLang="zh-CN" sz="1200" b="1">
                          <a:solidFill>
                            <a:schemeClr val="tx1"/>
                          </a:solidFill>
                          <a:latin typeface="+mn-ea"/>
                          <a:ea typeface="+mn-ea"/>
                          <a:sym typeface="微软雅黑" panose="020B0503020204020204" pitchFamily="2" charset="-122"/>
                        </a:rPr>
                        <a:t>909</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sym typeface="微软雅黑" panose="020B0503020204020204" pitchFamily="2" charset="-122"/>
                        </a:rPr>
                        <a:t>青海</a:t>
                      </a:r>
                      <a:endParaRPr lang="zh-CN" altLang="en-US" sz="1200" b="1" baseline="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a:solidFill>
                            <a:schemeClr val="tx1"/>
                          </a:solidFill>
                          <a:latin typeface="+mn-ea"/>
                          <a:cs typeface="+mn-ea"/>
                          <a:sym typeface="微软雅黑" panose="020B0503020204020204" pitchFamily="2" charset="-122"/>
                        </a:rPr>
                        <a:t>西宁变</a:t>
                      </a:r>
                      <a:r>
                        <a:rPr lang="en-US" altLang="zh-CN" sz="1200" b="1">
                          <a:solidFill>
                            <a:schemeClr val="tx1"/>
                          </a:solidFill>
                          <a:latin typeface="+mn-ea"/>
                          <a:cs typeface="+mn-ea"/>
                          <a:sym typeface="微软雅黑" panose="020B0503020204020204" pitchFamily="2" charset="-122"/>
                        </a:rPr>
                        <a:t>750kVI</a:t>
                      </a:r>
                      <a:r>
                        <a:rPr lang="zh-CN" altLang="en-US" sz="1200" b="1">
                          <a:solidFill>
                            <a:schemeClr val="tx1"/>
                          </a:solidFill>
                          <a:latin typeface="+mn-ea"/>
                          <a:cs typeface="+mn-ea"/>
                          <a:sym typeface="微软雅黑" panose="020B0503020204020204" pitchFamily="2" charset="-122"/>
                        </a:rPr>
                        <a:t>母检修</a:t>
                      </a:r>
                      <a:endParaRPr lang="zh-CN" altLang="en-US"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2019-09-15</a:t>
                      </a:r>
                      <a:r>
                        <a:rPr lang="zh-CN" altLang="en-US" sz="1200" b="1">
                          <a:solidFill>
                            <a:schemeClr val="tx1"/>
                          </a:solidFill>
                          <a:latin typeface="+mn-ea"/>
                          <a:ea typeface="+mn-ea"/>
                          <a:cs typeface="+mn-ea"/>
                          <a:sym typeface="微软雅黑" panose="020B0503020204020204" pitchFamily="2" charset="-122"/>
                        </a:rPr>
                        <a:t>至</a:t>
                      </a:r>
                      <a:endParaRPr lang="zh-CN" altLang="en-US" sz="1200" b="1">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2019-09-23</a:t>
                      </a:r>
                      <a:r>
                        <a:rPr lang="en-US" altLang="zh-CN" sz="1200" b="1" baseline="0">
                          <a:solidFill>
                            <a:schemeClr val="tx1"/>
                          </a:solidFill>
                          <a:latin typeface="+mn-ea"/>
                          <a:ea typeface="+mn-ea"/>
                          <a:cs typeface="+mn-ea"/>
                          <a:sym typeface="微软雅黑" panose="020B0503020204020204" pitchFamily="2" charset="-122"/>
                        </a:rPr>
                        <a:t> </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sz="1200" b="1" dirty="0">
                          <a:solidFill>
                            <a:schemeClr val="tx1"/>
                          </a:solidFill>
                          <a:latin typeface="+mn-ea"/>
                          <a:ea typeface="+mn-ea"/>
                          <a:cs typeface="+mn-ea"/>
                          <a:sym typeface="+mn-ea"/>
                        </a:rPr>
                        <a:t>西宁变</a:t>
                      </a:r>
                      <a:r>
                        <a:rPr lang="en-US" altLang="zh-CN" sz="1200" b="1" dirty="0">
                          <a:solidFill>
                            <a:schemeClr val="tx1"/>
                          </a:solidFill>
                          <a:latin typeface="+mn-ea"/>
                          <a:ea typeface="+mn-ea"/>
                          <a:cs typeface="+mn-ea"/>
                          <a:sym typeface="+mn-ea"/>
                        </a:rPr>
                        <a:t>750kVI</a:t>
                      </a:r>
                      <a:r>
                        <a:rPr lang="zh-CN" altLang="en-US" sz="1200" b="1" dirty="0">
                          <a:solidFill>
                            <a:schemeClr val="tx1"/>
                          </a:solidFill>
                          <a:latin typeface="+mn-ea"/>
                          <a:ea typeface="+mn-ea"/>
                          <a:cs typeface="+mn-ea"/>
                          <a:sym typeface="+mn-ea"/>
                        </a:rPr>
                        <a:t>母</a:t>
                      </a:r>
                      <a:r>
                        <a:rPr sz="1200" b="1" dirty="0">
                          <a:solidFill>
                            <a:schemeClr val="tx1"/>
                          </a:solidFill>
                          <a:latin typeface="+mn-ea"/>
                          <a:ea typeface="+mn-ea"/>
                          <a:cs typeface="+mn-ea"/>
                          <a:sym typeface="+mn-ea"/>
                        </a:rPr>
                        <a:t>检修，</a:t>
                      </a:r>
                      <a:r>
                        <a:rPr lang="zh-CN" sz="1200" b="1" dirty="0">
                          <a:solidFill>
                            <a:schemeClr val="tx1"/>
                          </a:solidFill>
                          <a:latin typeface="+mn-ea"/>
                          <a:ea typeface="+mn-ea"/>
                          <a:cs typeface="+mn-ea"/>
                          <a:sym typeface="+mn-ea"/>
                        </a:rPr>
                        <a:t>月塔宁</a:t>
                      </a:r>
                      <a:r>
                        <a:rPr sz="1200" b="1" dirty="0">
                          <a:solidFill>
                            <a:schemeClr val="tx1"/>
                          </a:solidFill>
                          <a:latin typeface="+mn-ea"/>
                          <a:cs typeface="+mn-ea"/>
                          <a:sym typeface="+mn-ea"/>
                        </a:rPr>
                        <a:t>断面限值由</a:t>
                      </a:r>
                      <a:r>
                        <a:rPr lang="en-US" sz="1200" b="1" dirty="0">
                          <a:solidFill>
                            <a:schemeClr val="tx1"/>
                          </a:solidFill>
                          <a:latin typeface="+mn-ea"/>
                          <a:cs typeface="+mn-ea"/>
                          <a:sym typeface="+mn-ea"/>
                        </a:rPr>
                        <a:t>540</a:t>
                      </a:r>
                      <a:r>
                        <a:rPr sz="1200" b="1" dirty="0">
                          <a:solidFill>
                            <a:schemeClr val="tx1"/>
                          </a:solidFill>
                          <a:latin typeface="+mn-ea"/>
                          <a:cs typeface="+mn-ea"/>
                          <a:sym typeface="+mn-ea"/>
                        </a:rPr>
                        <a:t>万千瓦降为</a:t>
                      </a:r>
                      <a:r>
                        <a:rPr lang="en-US" sz="1200" b="1" dirty="0">
                          <a:solidFill>
                            <a:schemeClr val="tx1"/>
                          </a:solidFill>
                          <a:latin typeface="+mn-ea"/>
                          <a:cs typeface="+mn-ea"/>
                          <a:sym typeface="+mn-ea"/>
                        </a:rPr>
                        <a:t>330</a:t>
                      </a:r>
                      <a:r>
                        <a:rPr sz="1200" b="1" dirty="0">
                          <a:solidFill>
                            <a:schemeClr val="tx1"/>
                          </a:solidFill>
                          <a:latin typeface="+mn-ea"/>
                          <a:cs typeface="+mn-ea"/>
                          <a:sym typeface="+mn-ea"/>
                        </a:rPr>
                        <a:t>万千瓦</a:t>
                      </a:r>
                      <a:endParaRPr lang="zh-CN" altLang="en-US" sz="1200" b="1" baseline="0" dirty="0">
                        <a:solidFill>
                          <a:schemeClr val="tx1"/>
                        </a:solidFill>
                        <a:latin typeface="+mn-ea"/>
                        <a:ea typeface="+mn-ea"/>
                        <a:cs typeface="+mn-ea"/>
                        <a:sym typeface="+mn-ea"/>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en-US" altLang="zh-CN" sz="1200" b="1">
                          <a:solidFill>
                            <a:schemeClr val="tx1"/>
                          </a:solidFill>
                          <a:latin typeface="+mn-ea"/>
                          <a:ea typeface="+mn-ea"/>
                          <a:sym typeface="微软雅黑" panose="020B0503020204020204" pitchFamily="2" charset="-122"/>
                        </a:rPr>
                        <a:t>4084</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sym typeface="微软雅黑" panose="020B0503020204020204" pitchFamily="2" charset="-122"/>
                        </a:rPr>
                        <a:t>青海</a:t>
                      </a:r>
                      <a:endParaRPr lang="zh-CN" altLang="en-US" sz="1200" b="1" baseline="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en-US" altLang="zh-CN" sz="1200" b="1" dirty="0" smtClean="0">
                          <a:solidFill>
                            <a:schemeClr val="tx1"/>
                          </a:solidFill>
                          <a:latin typeface="+mn-ea"/>
                          <a:ea typeface="+mn-ea"/>
                          <a:cs typeface="+mn-ea"/>
                          <a:sym typeface="微软雅黑" panose="020B0503020204020204" pitchFamily="2" charset="-122"/>
                        </a:rPr>
                        <a:t>330kV</a:t>
                      </a:r>
                      <a:r>
                        <a:rPr lang="zh-CN" altLang="en-US" sz="1200" b="1" dirty="0" smtClean="0">
                          <a:solidFill>
                            <a:schemeClr val="tx1"/>
                          </a:solidFill>
                          <a:latin typeface="+mn-ea"/>
                          <a:ea typeface="+mn-ea"/>
                          <a:cs typeface="+mn-ea"/>
                          <a:sym typeface="微软雅黑" panose="020B0503020204020204" pitchFamily="2" charset="-122"/>
                        </a:rPr>
                        <a:t>海巴</a:t>
                      </a:r>
                      <a:r>
                        <a:rPr lang="en-US" altLang="zh-CN" sz="1200" b="1" dirty="0" smtClean="0">
                          <a:solidFill>
                            <a:schemeClr val="tx1"/>
                          </a:solidFill>
                          <a:latin typeface="+mn-ea"/>
                          <a:ea typeface="+mn-ea"/>
                          <a:cs typeface="+mn-ea"/>
                          <a:sym typeface="微软雅黑" panose="020B0503020204020204" pitchFamily="2" charset="-122"/>
                        </a:rPr>
                        <a:t>I</a:t>
                      </a:r>
                      <a:r>
                        <a:rPr lang="zh-CN" altLang="en-US" sz="1200" b="1" dirty="0" smtClean="0">
                          <a:solidFill>
                            <a:schemeClr val="tx1"/>
                          </a:solidFill>
                          <a:latin typeface="+mn-ea"/>
                          <a:ea typeface="+mn-ea"/>
                          <a:cs typeface="+mn-ea"/>
                          <a:sym typeface="微软雅黑" panose="020B0503020204020204" pitchFamily="2" charset="-122"/>
                        </a:rPr>
                        <a:t>线检修</a:t>
                      </a:r>
                      <a:endParaRPr lang="zh-CN" altLang="en-US" sz="1200" b="1" dirty="0" smtClean="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2019-09-02</a:t>
                      </a:r>
                      <a:r>
                        <a:rPr lang="zh-CN" altLang="en-US" sz="1200" b="1">
                          <a:solidFill>
                            <a:schemeClr val="tx1"/>
                          </a:solidFill>
                          <a:latin typeface="+mn-ea"/>
                          <a:ea typeface="+mn-ea"/>
                          <a:cs typeface="+mn-ea"/>
                          <a:sym typeface="微软雅黑" panose="020B0503020204020204" pitchFamily="2" charset="-122"/>
                        </a:rPr>
                        <a:t>至</a:t>
                      </a:r>
                      <a:endParaRPr lang="zh-CN" altLang="en-US" sz="1200" b="1">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2019-09-07</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dirty="0" smtClean="0">
                          <a:solidFill>
                            <a:schemeClr val="tx1"/>
                          </a:solidFill>
                          <a:latin typeface="+mn-ea"/>
                          <a:ea typeface="+mn-ea"/>
                          <a:sym typeface="宋体" panose="02010600030101010101" pitchFamily="2" charset="-122"/>
                        </a:rPr>
                        <a:t>海巴I线检修，控制海巴II线+巴盐线断面功率不超过15万千瓦</a:t>
                      </a:r>
                      <a:endParaRPr lang="zh-CN" altLang="en-US" sz="1200" b="1" baseline="0" dirty="0" smtClean="0">
                        <a:solidFill>
                          <a:schemeClr val="tx1"/>
                        </a:solidFill>
                        <a:latin typeface="+mn-ea"/>
                        <a:ea typeface="+mn-ea"/>
                        <a:cs typeface="+mn-ea"/>
                        <a:sym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en-US" altLang="zh-CN" sz="1200" b="1">
                          <a:solidFill>
                            <a:schemeClr val="tx1"/>
                          </a:solidFill>
                          <a:latin typeface="+mn-ea"/>
                          <a:ea typeface="+mn-ea"/>
                          <a:sym typeface="微软雅黑" panose="020B0503020204020204" pitchFamily="2" charset="-122"/>
                        </a:rPr>
                        <a:t>583</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p>
                      <a:pPr marL="0" lvl="0" indent="0" algn="ctr" eaLnBrk="1" fontAlgn="ctr" latinLnBrk="0" hangingPunct="1">
                        <a:lnSpc>
                          <a:spcPct val="100000"/>
                        </a:lnSpc>
                        <a:spcBef>
                          <a:spcPct val="20000"/>
                        </a:spcBef>
                        <a:buNone/>
                      </a:pPr>
                      <a:r>
                        <a:rPr lang="zh-CN" altLang="en-US" sz="1200" b="1" baseline="0">
                          <a:solidFill>
                            <a:schemeClr val="tx1"/>
                          </a:solidFill>
                          <a:latin typeface="+mn-ea"/>
                          <a:ea typeface="+mn-ea"/>
                          <a:sym typeface="微软雅黑" panose="020B0503020204020204" pitchFamily="2" charset="-122"/>
                        </a:rPr>
                        <a:t>青海</a:t>
                      </a:r>
                      <a:endParaRPr lang="zh-CN" altLang="en-US" sz="1200" b="1" baseline="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indent="0" algn="ctr"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330kV</a:t>
                      </a:r>
                      <a:r>
                        <a:rPr lang="zh-CN" altLang="en-US" sz="1200" b="1" baseline="0">
                          <a:solidFill>
                            <a:schemeClr val="tx1"/>
                          </a:solidFill>
                          <a:latin typeface="+mn-ea"/>
                          <a:ea typeface="+mn-ea"/>
                          <a:cs typeface="+mn-ea"/>
                          <a:sym typeface="微软雅黑" panose="020B0503020204020204" pitchFamily="2" charset="-122"/>
                        </a:rPr>
                        <a:t>加珠线检修</a:t>
                      </a:r>
                      <a:endParaRPr lang="zh-CN" altLang="en-US"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solidFill>
                      <a:srgbClr val="B7CCE4">
                        <a:alpha val="100000"/>
                      </a:srgbClr>
                    </a:solidFill>
                  </a:tcPr>
                </a:tc>
                <a:tc>
                  <a:txBody>
                    <a:body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2019-10-11</a:t>
                      </a:r>
                      <a:r>
                        <a:rPr lang="zh-CN" altLang="en-US" sz="1200" b="1">
                          <a:solidFill>
                            <a:schemeClr val="tx1"/>
                          </a:solidFill>
                          <a:latin typeface="+mn-ea"/>
                          <a:ea typeface="+mn-ea"/>
                          <a:cs typeface="+mn-ea"/>
                          <a:sym typeface="微软雅黑" panose="020B0503020204020204" pitchFamily="2" charset="-122"/>
                        </a:rPr>
                        <a:t>至</a:t>
                      </a:r>
                      <a:endParaRPr lang="zh-CN" altLang="en-US" sz="1200" b="1">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2019-10-18</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indent="0" algn="ctr" eaLnBrk="1" fontAlgn="ctr" latinLnBrk="0" hangingPunct="1">
                        <a:lnSpc>
                          <a:spcPct val="100000"/>
                        </a:lnSpc>
                        <a:spcBef>
                          <a:spcPct val="20000"/>
                        </a:spcBef>
                        <a:buNone/>
                      </a:pPr>
                      <a:r>
                        <a:rPr lang="en-US" altLang="zh-CN" sz="1200" b="1" baseline="0" dirty="0">
                          <a:solidFill>
                            <a:schemeClr val="tx1"/>
                          </a:solidFill>
                          <a:latin typeface="+mn-ea"/>
                          <a:ea typeface="+mn-ea"/>
                          <a:cs typeface="+mn-ea"/>
                          <a:sym typeface="微软雅黑" panose="020B0503020204020204" pitchFamily="2" charset="-122"/>
                        </a:rPr>
                        <a:t>  330kV</a:t>
                      </a:r>
                      <a:r>
                        <a:rPr lang="zh-CN" altLang="en-US" sz="1200" b="1" baseline="0" dirty="0">
                          <a:solidFill>
                            <a:schemeClr val="tx1"/>
                          </a:solidFill>
                          <a:latin typeface="+mn-ea"/>
                          <a:ea typeface="+mn-ea"/>
                          <a:cs typeface="+mn-ea"/>
                          <a:sym typeface="微软雅黑" panose="020B0503020204020204" pitchFamily="2" charset="-122"/>
                        </a:rPr>
                        <a:t>加珠</a:t>
                      </a:r>
                      <a:r>
                        <a:rPr sz="1200" b="1" baseline="0" dirty="0">
                          <a:solidFill>
                            <a:schemeClr val="tx1"/>
                          </a:solidFill>
                          <a:latin typeface="+mn-ea"/>
                          <a:ea typeface="+mn-ea"/>
                          <a:cs typeface="+mn-ea"/>
                          <a:sym typeface="微软雅黑" panose="020B0503020204020204" pitchFamily="2" charset="-122"/>
                        </a:rPr>
                        <a:t>线检修，塔拉主变断面由380万千瓦下降至220万千瓦</a:t>
                      </a:r>
                      <a:endParaRPr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indent="0" algn="ctr" eaLnBrk="1" fontAlgn="ctr" latinLnBrk="0" hangingPunct="1">
                        <a:lnSpc>
                          <a:spcPct val="100000"/>
                        </a:lnSpc>
                        <a:spcBef>
                          <a:spcPct val="20000"/>
                        </a:spcBef>
                        <a:buNone/>
                      </a:pPr>
                      <a:r>
                        <a:rPr lang="en-US" altLang="zh-CN" sz="1200" b="1" baseline="0">
                          <a:solidFill>
                            <a:schemeClr val="tx1"/>
                          </a:solidFill>
                          <a:latin typeface="+mn-ea"/>
                          <a:ea typeface="+mn-ea"/>
                          <a:sym typeface="微软雅黑" panose="020B0503020204020204" pitchFamily="2" charset="-122"/>
                        </a:rPr>
                        <a:t>225</a:t>
                      </a:r>
                      <a:endParaRPr lang="en-US" altLang="zh-CN" sz="1200" b="1" baseline="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r h="401955">
                <a:tc>
                  <a:txBody>
                    <a:bodyPr/>
                    <a:lstStyle/>
                    <a:p>
                      <a:pPr marL="0" lvl="0" algn="ctr" eaLnBrk="1" fontAlgn="ctr" latinLnBrk="0" hangingPunct="1">
                        <a:lnSpc>
                          <a:spcPct val="100000"/>
                        </a:lnSpc>
                        <a:spcBef>
                          <a:spcPct val="20000"/>
                        </a:spcBef>
                        <a:buClrTx/>
                        <a:buSzTx/>
                        <a:buNone/>
                      </a:pPr>
                      <a:r>
                        <a:rPr sz="1200" b="1" baseline="0" dirty="0">
                          <a:solidFill>
                            <a:schemeClr val="tx1"/>
                          </a:solidFill>
                          <a:latin typeface="+mn-ea"/>
                          <a:ea typeface="+mn-ea"/>
                          <a:cs typeface="+mn-ea"/>
                          <a:sym typeface="微软雅黑" panose="020B0503020204020204" pitchFamily="2" charset="-122"/>
                        </a:rPr>
                        <a:t>青海</a:t>
                      </a:r>
                      <a:endParaRPr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algn="ctr" eaLnBrk="1" fontAlgn="ctr" latinLnBrk="0" hangingPunct="1">
                        <a:lnSpc>
                          <a:spcPct val="100000"/>
                        </a:lnSpc>
                        <a:spcBef>
                          <a:spcPct val="20000"/>
                        </a:spcBef>
                        <a:buClrTx/>
                        <a:buSzTx/>
                        <a:buNone/>
                      </a:pPr>
                      <a:r>
                        <a:rPr sz="1200" b="1" baseline="0" dirty="0">
                          <a:solidFill>
                            <a:schemeClr val="tx1"/>
                          </a:solidFill>
                          <a:latin typeface="+mn-ea"/>
                          <a:ea typeface="+mn-ea"/>
                          <a:cs typeface="+mn-ea"/>
                          <a:sym typeface="微软雅黑" panose="020B0503020204020204" pitchFamily="2" charset="-122"/>
                        </a:rPr>
                        <a:t>海西变750kVII母检修</a:t>
                      </a:r>
                      <a:endParaRPr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solidFill>
                      <a:srgbClr val="B7CCE4">
                        <a:alpha val="100000"/>
                      </a:srgbClr>
                    </a:solidFill>
                  </a:tcPr>
                </a:tc>
                <a:tc>
                  <a:txBody>
                    <a:bodyPr/>
                    <a:lstStyle/>
                    <a:p>
                      <a:pPr marL="0" lvl="0" algn="ctr" eaLnBrk="1" fontAlgn="ctr" latinLnBrk="0" hangingPunct="1">
                        <a:lnSpc>
                          <a:spcPct val="100000"/>
                        </a:lnSpc>
                        <a:spcBef>
                          <a:spcPct val="20000"/>
                        </a:spcBef>
                        <a:buClrTx/>
                        <a:buSzTx/>
                        <a:buNone/>
                      </a:pPr>
                      <a:r>
                        <a:rPr sz="1200" b="1" dirty="0">
                          <a:solidFill>
                            <a:schemeClr val="tx1"/>
                          </a:solidFill>
                          <a:latin typeface="+mn-ea"/>
                          <a:ea typeface="+mn-ea"/>
                          <a:cs typeface="+mn-ea"/>
                          <a:sym typeface="微软雅黑" panose="020B0503020204020204" pitchFamily="2" charset="-122"/>
                        </a:rPr>
                        <a:t>2019-10-09至</a:t>
                      </a:r>
                      <a:endParaRPr sz="1200" b="1" dirty="0">
                        <a:solidFill>
                          <a:schemeClr val="tx1"/>
                        </a:solidFill>
                        <a:latin typeface="+mn-ea"/>
                        <a:ea typeface="+mn-ea"/>
                        <a:cs typeface="+mn-ea"/>
                        <a:sym typeface="微软雅黑" panose="020B0503020204020204" pitchFamily="2" charset="-122"/>
                      </a:endParaRPr>
                    </a:p>
                    <a:p>
                      <a:pPr marL="0" lvl="0" algn="ctr" eaLnBrk="1" fontAlgn="ctr" latinLnBrk="0" hangingPunct="1">
                        <a:lnSpc>
                          <a:spcPct val="100000"/>
                        </a:lnSpc>
                        <a:spcBef>
                          <a:spcPct val="20000"/>
                        </a:spcBef>
                        <a:buClrTx/>
                        <a:buSzTx/>
                        <a:buNone/>
                      </a:pPr>
                      <a:r>
                        <a:rPr sz="1200" b="1" dirty="0">
                          <a:solidFill>
                            <a:schemeClr val="tx1"/>
                          </a:solidFill>
                          <a:latin typeface="+mn-ea"/>
                          <a:ea typeface="+mn-ea"/>
                          <a:cs typeface="+mn-ea"/>
                          <a:sym typeface="微软雅黑" panose="020B0503020204020204" pitchFamily="2" charset="-122"/>
                        </a:rPr>
                        <a:t>2019-10-14</a:t>
                      </a:r>
                      <a:endParaRPr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algn="ctr" eaLnBrk="1" fontAlgn="ctr" hangingPunct="1">
                        <a:buClrTx/>
                        <a:buSzTx/>
                        <a:buNone/>
                      </a:pPr>
                      <a:r>
                        <a:rPr sz="1200" b="1" dirty="0">
                          <a:solidFill>
                            <a:schemeClr val="tx1"/>
                          </a:solidFill>
                          <a:latin typeface="+mn-ea"/>
                          <a:ea typeface="+mn-ea"/>
                          <a:cs typeface="+mn-ea"/>
                          <a:sym typeface="微软雅黑" panose="020B0503020204020204" pitchFamily="2" charset="-122"/>
                        </a:rPr>
                        <a:t>海西变750kVII母检修</a:t>
                      </a:r>
                      <a:r>
                        <a:rPr sz="1200" b="1" dirty="0">
                          <a:solidFill>
                            <a:schemeClr val="tx1"/>
                          </a:solidFill>
                          <a:latin typeface="+mn-ea"/>
                          <a:ea typeface="+mn-ea"/>
                          <a:cs typeface="+mn-ea"/>
                        </a:rPr>
                        <a:t>，海西断面限值由240万千瓦降为100万千瓦</a:t>
                      </a:r>
                      <a:endParaRPr sz="1200" b="1" dirty="0">
                        <a:solidFill>
                          <a:schemeClr val="tx1"/>
                        </a:solidFill>
                        <a:latin typeface="+mn-ea"/>
                        <a:ea typeface="+mn-ea"/>
                        <a:cs typeface="+mn-ea"/>
                      </a:endParaRPr>
                    </a:p>
                  </a:txBody>
                  <a:tcPr anchor="b">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algn="ctr" eaLnBrk="1" fontAlgn="ctr" latinLnBrk="0" hangingPunct="1">
                        <a:lnSpc>
                          <a:spcPct val="100000"/>
                        </a:lnSpc>
                        <a:spcBef>
                          <a:spcPct val="20000"/>
                        </a:spcBef>
                        <a:buClrTx/>
                        <a:buSzTx/>
                        <a:buNone/>
                      </a:pPr>
                      <a:r>
                        <a:rPr sz="1200" b="1" baseline="0" dirty="0">
                          <a:solidFill>
                            <a:schemeClr val="tx1"/>
                          </a:solidFill>
                          <a:latin typeface="+mn-ea"/>
                          <a:ea typeface="+mn-ea"/>
                          <a:cs typeface="+mn-ea"/>
                          <a:sym typeface="微软雅黑" panose="020B0503020204020204" pitchFamily="2" charset="-122"/>
                        </a:rPr>
                        <a:t>1</a:t>
                      </a:r>
                      <a:r>
                        <a:rPr lang="en-US" sz="1200" b="1" baseline="0" dirty="0">
                          <a:solidFill>
                            <a:schemeClr val="tx1"/>
                          </a:solidFill>
                          <a:latin typeface="+mn-ea"/>
                          <a:ea typeface="+mn-ea"/>
                          <a:cs typeface="+mn-ea"/>
                          <a:sym typeface="微软雅黑" panose="020B0503020204020204" pitchFamily="2" charset="-122"/>
                        </a:rPr>
                        <a:t>418</a:t>
                      </a:r>
                      <a:endParaRPr 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r h="401955">
                <a:tc>
                  <a:txBody>
                    <a:bodyPr/>
                    <a:lstStyle/>
                    <a:p>
                      <a:pPr marL="0" lvl="0" algn="ctr" eaLnBrk="1" fontAlgn="ctr" latinLnBrk="0" hangingPunct="1">
                        <a:lnSpc>
                          <a:spcPct val="100000"/>
                        </a:lnSpc>
                        <a:spcBef>
                          <a:spcPct val="20000"/>
                        </a:spcBef>
                        <a:buClrTx/>
                        <a:buSzTx/>
                        <a:buNone/>
                      </a:pPr>
                      <a:r>
                        <a:rPr sz="1200" b="1" baseline="0" dirty="0">
                          <a:solidFill>
                            <a:schemeClr val="tx1"/>
                          </a:solidFill>
                          <a:latin typeface="+mn-ea"/>
                          <a:ea typeface="+mn-ea"/>
                          <a:cs typeface="+mn-ea"/>
                          <a:sym typeface="微软雅黑" panose="020B0503020204020204" pitchFamily="2" charset="-122"/>
                        </a:rPr>
                        <a:t>青海</a:t>
                      </a:r>
                      <a:endParaRPr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lvl="0" algn="ctr" eaLnBrk="1" fontAlgn="ctr" latinLnBrk="0" hangingPunct="1">
                        <a:lnSpc>
                          <a:spcPct val="100000"/>
                        </a:lnSpc>
                        <a:spcBef>
                          <a:spcPct val="20000"/>
                        </a:spcBef>
                        <a:buClrTx/>
                        <a:buSzTx/>
                        <a:buNone/>
                      </a:pPr>
                      <a:r>
                        <a:rPr sz="1200" b="1" i="0" kern="1200" baseline="0" dirty="0">
                          <a:solidFill>
                            <a:schemeClr val="tx1"/>
                          </a:solidFill>
                          <a:latin typeface="+mn-ea"/>
                          <a:ea typeface="+mn-ea"/>
                          <a:cs typeface="+mn-ea"/>
                          <a:sym typeface="微软雅黑" panose="020B0503020204020204" pitchFamily="2" charset="-122"/>
                        </a:rPr>
                        <a:t>330kV月康I、II线检修</a:t>
                      </a:r>
                      <a:endParaRPr sz="1200" b="1" i="0" kern="1200"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solidFill>
                      <a:srgbClr val="B7CCE4">
                        <a:alpha val="100000"/>
                      </a:srgbClr>
                    </a:solidFill>
                  </a:tcPr>
                </a:tc>
                <a:tc>
                  <a:txBody>
                    <a:bodyPr/>
                    <a:lstStyle/>
                    <a:p>
                      <a:pPr marL="0" lvl="0" algn="ctr" eaLnBrk="1" fontAlgn="ctr" latinLnBrk="0" hangingPunct="1">
                        <a:lnSpc>
                          <a:spcPct val="100000"/>
                        </a:lnSpc>
                        <a:spcBef>
                          <a:spcPct val="20000"/>
                        </a:spcBef>
                        <a:buClrTx/>
                        <a:buSzTx/>
                        <a:buNone/>
                      </a:pPr>
                      <a:r>
                        <a:rPr sz="1200" b="1" dirty="0">
                          <a:solidFill>
                            <a:schemeClr val="tx1"/>
                          </a:solidFill>
                          <a:latin typeface="+mn-ea"/>
                          <a:ea typeface="+mn-ea"/>
                          <a:cs typeface="+mn-ea"/>
                          <a:sym typeface="微软雅黑" panose="020B0503020204020204" pitchFamily="2" charset="-122"/>
                        </a:rPr>
                        <a:t>2019-10-10至</a:t>
                      </a:r>
                      <a:endParaRPr sz="1200" b="1" dirty="0">
                        <a:solidFill>
                          <a:schemeClr val="tx1"/>
                        </a:solidFill>
                        <a:latin typeface="+mn-ea"/>
                        <a:ea typeface="+mn-ea"/>
                        <a:cs typeface="+mn-ea"/>
                        <a:sym typeface="微软雅黑" panose="020B0503020204020204" pitchFamily="2" charset="-122"/>
                      </a:endParaRPr>
                    </a:p>
                    <a:p>
                      <a:pPr marL="0" lvl="0" algn="ctr" eaLnBrk="1" fontAlgn="ctr" latinLnBrk="0" hangingPunct="1">
                        <a:lnSpc>
                          <a:spcPct val="100000"/>
                        </a:lnSpc>
                        <a:spcBef>
                          <a:spcPct val="20000"/>
                        </a:spcBef>
                        <a:buClrTx/>
                        <a:buSzTx/>
                        <a:buNone/>
                      </a:pPr>
                      <a:r>
                        <a:rPr sz="1200" b="1" dirty="0">
                          <a:solidFill>
                            <a:schemeClr val="tx1"/>
                          </a:solidFill>
                          <a:latin typeface="+mn-ea"/>
                          <a:ea typeface="+mn-ea"/>
                          <a:cs typeface="+mn-ea"/>
                          <a:sym typeface="微软雅黑" panose="020B0503020204020204" pitchFamily="2" charset="-122"/>
                        </a:rPr>
                        <a:t>2019-10-17</a:t>
                      </a:r>
                      <a:endParaRPr sz="1200" b="1" i="0" kern="1200"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lvl="0" algn="ctr" eaLnBrk="1" fontAlgn="ctr" latinLnBrk="0" hangingPunct="1">
                        <a:lnSpc>
                          <a:spcPct val="100000"/>
                        </a:lnSpc>
                        <a:spcBef>
                          <a:spcPct val="20000"/>
                        </a:spcBef>
                        <a:buClrTx/>
                        <a:buSzTx/>
                        <a:buNone/>
                      </a:pPr>
                      <a:r>
                        <a:rPr sz="1200" b="1" i="0" kern="1200" baseline="0" dirty="0">
                          <a:solidFill>
                            <a:schemeClr val="tx1"/>
                          </a:solidFill>
                          <a:latin typeface="+mn-ea"/>
                          <a:ea typeface="+mn-ea"/>
                          <a:cs typeface="+mn-ea"/>
                          <a:sym typeface="宋体" panose="02010600030101010101" pitchFamily="2" charset="-122"/>
                        </a:rPr>
                        <a:t>330kV月康I、II线检修，</a:t>
                      </a:r>
                      <a:r>
                        <a:rPr sz="1200" b="1" dirty="0">
                          <a:solidFill>
                            <a:schemeClr val="tx1"/>
                          </a:solidFill>
                          <a:latin typeface="+mn-ea"/>
                          <a:ea typeface="+mn-ea"/>
                          <a:cs typeface="+mn-ea"/>
                          <a:sym typeface="+mn-ea"/>
                        </a:rPr>
                        <a:t>月塔宁断面限值由540万千瓦降为330万千瓦</a:t>
                      </a:r>
                      <a:endParaRPr sz="1200" b="1" i="0" kern="1200" baseline="0" dirty="0">
                        <a:solidFill>
                          <a:schemeClr val="tx1"/>
                        </a:solidFill>
                        <a:latin typeface="+mn-ea"/>
                        <a:ea typeface="+mn-ea"/>
                        <a:cs typeface="+mn-ea"/>
                        <a:sym typeface="+mn-ea"/>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p>
                      <a:pPr marL="0" lvl="0" algn="ctr" eaLnBrk="1" fontAlgn="ctr" latinLnBrk="0" hangingPunct="1">
                        <a:lnSpc>
                          <a:spcPct val="100000"/>
                        </a:lnSpc>
                        <a:spcBef>
                          <a:spcPct val="20000"/>
                        </a:spcBef>
                        <a:buClrTx/>
                        <a:buSzTx/>
                        <a:buNone/>
                      </a:pPr>
                      <a:r>
                        <a:rPr sz="1200" b="1" i="0" kern="1200" baseline="0" dirty="0">
                          <a:solidFill>
                            <a:schemeClr val="tx1"/>
                          </a:solidFill>
                          <a:latin typeface="+mn-ea"/>
                          <a:ea typeface="+mn-ea"/>
                          <a:cs typeface="+mn-ea"/>
                          <a:sym typeface="微软雅黑" panose="020B0503020204020204" pitchFamily="2" charset="-122"/>
                        </a:rPr>
                        <a:t>2282</a:t>
                      </a:r>
                      <a:endParaRPr sz="1200" b="1" i="0" kern="1200"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dirty="0" smtClean="0">
                          <a:solidFill>
                            <a:schemeClr val="tx1"/>
                          </a:solidFill>
                          <a:latin typeface="+mn-ea"/>
                          <a:ea typeface="+mn-ea"/>
                          <a:sym typeface="微软雅黑" panose="020B0503020204020204" pitchFamily="2" charset="-122"/>
                        </a:rPr>
                        <a:t>青海</a:t>
                      </a:r>
                      <a:endParaRPr lang="zh-CN" altLang="en-US" sz="1200" b="1" baseline="0" dirty="0" smtClean="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dirty="0" smtClean="0">
                          <a:solidFill>
                            <a:schemeClr val="tx1"/>
                          </a:solidFill>
                          <a:latin typeface="+mn-ea"/>
                          <a:ea typeface="+mn-ea"/>
                          <a:cs typeface="+mn-ea"/>
                          <a:sym typeface="微软雅黑" panose="020B0503020204020204" pitchFamily="2" charset="-122"/>
                        </a:rPr>
                        <a:t>750kV</a:t>
                      </a:r>
                      <a:r>
                        <a:rPr lang="zh-CN" altLang="en-US" sz="1200" b="1" baseline="0" dirty="0" smtClean="0">
                          <a:solidFill>
                            <a:schemeClr val="tx1"/>
                          </a:solidFill>
                          <a:latin typeface="+mn-ea"/>
                          <a:ea typeface="+mn-ea"/>
                          <a:cs typeface="+mn-ea"/>
                          <a:sym typeface="微软雅黑" panose="020B0503020204020204" pitchFamily="2" charset="-122"/>
                        </a:rPr>
                        <a:t>月海</a:t>
                      </a:r>
                      <a:r>
                        <a:rPr lang="en-US" altLang="zh-CN" sz="1200" b="1" baseline="0" dirty="0" smtClean="0">
                          <a:solidFill>
                            <a:schemeClr val="tx1"/>
                          </a:solidFill>
                          <a:latin typeface="+mn-ea"/>
                          <a:ea typeface="+mn-ea"/>
                          <a:cs typeface="+mn-ea"/>
                          <a:sym typeface="微软雅黑" panose="020B0503020204020204" pitchFamily="2" charset="-122"/>
                        </a:rPr>
                        <a:t>II</a:t>
                      </a:r>
                      <a:r>
                        <a:rPr lang="zh-CN" altLang="en-US" sz="1200" b="1" baseline="0" dirty="0" smtClean="0">
                          <a:solidFill>
                            <a:schemeClr val="tx1"/>
                          </a:solidFill>
                          <a:latin typeface="+mn-ea"/>
                          <a:ea typeface="+mn-ea"/>
                          <a:cs typeface="+mn-ea"/>
                          <a:sym typeface="微软雅黑" panose="020B0503020204020204" pitchFamily="2" charset="-122"/>
                        </a:rPr>
                        <a:t>线</a:t>
                      </a:r>
                      <a:r>
                        <a:rPr lang="zh-CN" altLang="en-US" sz="1200" b="1" baseline="0" dirty="0">
                          <a:solidFill>
                            <a:schemeClr val="tx1"/>
                          </a:solidFill>
                          <a:latin typeface="+mn-ea"/>
                          <a:ea typeface="+mn-ea"/>
                          <a:cs typeface="+mn-ea"/>
                          <a:sym typeface="微软雅黑" panose="020B0503020204020204" pitchFamily="2" charset="-122"/>
                        </a:rPr>
                        <a:t>检修</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dirty="0" smtClean="0">
                          <a:solidFill>
                            <a:schemeClr val="tx1"/>
                          </a:solidFill>
                          <a:latin typeface="+mn-ea"/>
                          <a:ea typeface="+mn-ea"/>
                          <a:cs typeface="+mn-ea"/>
                          <a:sym typeface="微软雅黑" panose="020B0503020204020204" pitchFamily="2" charset="-122"/>
                        </a:rPr>
                        <a:t>2019-11-30</a:t>
                      </a:r>
                      <a:r>
                        <a:rPr lang="zh-CN" altLang="en-US" sz="1200" b="1" dirty="0" smtClean="0">
                          <a:solidFill>
                            <a:schemeClr val="tx1"/>
                          </a:solidFill>
                          <a:latin typeface="+mn-ea"/>
                          <a:ea typeface="+mn-ea"/>
                          <a:cs typeface="+mn-ea"/>
                          <a:sym typeface="微软雅黑" panose="020B0503020204020204" pitchFamily="2" charset="-122"/>
                        </a:rPr>
                        <a:t>至</a:t>
                      </a:r>
                      <a:endParaRPr lang="zh-CN" altLang="en-US" sz="1200" b="1" dirty="0">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dirty="0" smtClean="0">
                          <a:solidFill>
                            <a:schemeClr val="tx1"/>
                          </a:solidFill>
                          <a:latin typeface="+mn-ea"/>
                          <a:ea typeface="+mn-ea"/>
                          <a:cs typeface="+mn-ea"/>
                          <a:sym typeface="微软雅黑" panose="020B0503020204020204" pitchFamily="2" charset="-122"/>
                        </a:rPr>
                        <a:t>2019-11-30</a:t>
                      </a:r>
                      <a:endParaRPr lang="en-US" altLang="zh-CN" sz="1200" b="1" baseline="0" dirty="0" smtClean="0">
                        <a:solidFill>
                          <a:schemeClr val="tx1"/>
                        </a:solidFill>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dirty="0">
                          <a:solidFill>
                            <a:schemeClr val="tx1"/>
                          </a:solidFill>
                          <a:latin typeface="+mn-ea"/>
                          <a:ea typeface="+mn-ea"/>
                          <a:cs typeface="+mn-ea"/>
                          <a:sym typeface="微软雅黑" panose="020B0503020204020204" pitchFamily="2" charset="-122"/>
                        </a:rPr>
                        <a:t>  </a:t>
                      </a:r>
                      <a:r>
                        <a:rPr lang="en-US" altLang="zh-CN" sz="1200" b="1" baseline="0" dirty="0" smtClean="0">
                          <a:solidFill>
                            <a:schemeClr val="tx1"/>
                          </a:solidFill>
                          <a:latin typeface="+mn-ea"/>
                          <a:ea typeface="+mn-ea"/>
                          <a:cs typeface="+mn-ea"/>
                          <a:sym typeface="微软雅黑" panose="020B0503020204020204" pitchFamily="2" charset="-122"/>
                        </a:rPr>
                        <a:t>750kV</a:t>
                      </a:r>
                      <a:r>
                        <a:rPr lang="zh-CN" altLang="en-US" sz="1200" b="1" baseline="0" dirty="0" smtClean="0">
                          <a:solidFill>
                            <a:schemeClr val="tx1"/>
                          </a:solidFill>
                          <a:latin typeface="+mn-ea"/>
                          <a:ea typeface="+mn-ea"/>
                          <a:cs typeface="+mn-ea"/>
                          <a:sym typeface="微软雅黑" panose="020B0503020204020204" pitchFamily="2" charset="-122"/>
                        </a:rPr>
                        <a:t>月海</a:t>
                      </a:r>
                      <a:r>
                        <a:rPr lang="en-US" altLang="zh-CN" sz="1200" b="1" baseline="0" dirty="0" err="1" smtClean="0">
                          <a:solidFill>
                            <a:schemeClr val="tx1"/>
                          </a:solidFill>
                          <a:latin typeface="+mn-ea"/>
                          <a:ea typeface="+mn-ea"/>
                          <a:cs typeface="+mn-ea"/>
                          <a:sym typeface="微软雅黑" panose="020B0503020204020204" pitchFamily="2" charset="-122"/>
                        </a:rPr>
                        <a:t>II</a:t>
                      </a:r>
                      <a:r>
                        <a:rPr sz="1200" b="1" baseline="0" dirty="0" err="1" smtClean="0">
                          <a:solidFill>
                            <a:schemeClr val="tx1"/>
                          </a:solidFill>
                          <a:latin typeface="+mn-ea"/>
                          <a:ea typeface="+mn-ea"/>
                          <a:cs typeface="+mn-ea"/>
                          <a:sym typeface="微软雅黑" panose="020B0503020204020204" pitchFamily="2" charset="-122"/>
                        </a:rPr>
                        <a:t>线检修</a:t>
                      </a:r>
                      <a:r>
                        <a:rPr sz="1200" b="1" baseline="0" dirty="0" smtClean="0">
                          <a:solidFill>
                            <a:schemeClr val="tx1"/>
                          </a:solidFill>
                          <a:latin typeface="+mn-ea"/>
                          <a:ea typeface="+mn-ea"/>
                          <a:cs typeface="+mn-ea"/>
                          <a:sym typeface="微软雅黑" panose="020B0503020204020204" pitchFamily="2" charset="-122"/>
                        </a:rPr>
                        <a:t>，</a:t>
                      </a:r>
                      <a:r>
                        <a:rPr kumimoji="0" lang="zh-CN" altLang="en-US"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rPr>
                        <a:t>海西断面限值由</a:t>
                      </a:r>
                      <a:r>
                        <a:rPr kumimoji="0" lang="en-US" altLang="zh-CN"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rPr>
                        <a:t>240</a:t>
                      </a:r>
                      <a:r>
                        <a:rPr kumimoji="0" lang="zh-CN" altLang="en-US"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rPr>
                        <a:t>万千瓦降为</a:t>
                      </a:r>
                      <a:r>
                        <a:rPr kumimoji="0" lang="en-US" altLang="zh-CN"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rPr>
                        <a:t>100</a:t>
                      </a:r>
                      <a:r>
                        <a:rPr kumimoji="0" lang="zh-CN" altLang="en-US"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rPr>
                        <a:t>万千瓦</a:t>
                      </a:r>
                      <a:endParaRPr kumimoji="0" lang="zh-CN" altLang="en-US"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sym typeface="微软雅黑" panose="020B0503020204020204"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dirty="0" smtClean="0">
                          <a:solidFill>
                            <a:schemeClr val="tx1"/>
                          </a:solidFill>
                          <a:latin typeface="+mn-ea"/>
                          <a:ea typeface="+mn-ea"/>
                          <a:sym typeface="微软雅黑" panose="020B0503020204020204" pitchFamily="2" charset="-122"/>
                        </a:rPr>
                        <a:t>541</a:t>
                      </a:r>
                      <a:endParaRPr lang="en-US" altLang="zh-CN" sz="1200" b="1" baseline="0" dirty="0" smtClean="0">
                        <a:solidFill>
                          <a:schemeClr val="tx1"/>
                        </a:solidFill>
                        <a:latin typeface="+mn-ea"/>
                        <a:ea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ClrTx/>
                        <a:buSzTx/>
                        <a:buNone/>
                      </a:pPr>
                      <a:r>
                        <a:rPr sz="1200" b="1" baseline="0" dirty="0" err="1" smtClean="0">
                          <a:solidFill>
                            <a:schemeClr val="tx1"/>
                          </a:solidFill>
                          <a:latin typeface="+mn-ea"/>
                          <a:ea typeface="+mn-ea"/>
                          <a:cs typeface="+mn-ea"/>
                          <a:sym typeface="微软雅黑" panose="020B0503020204020204" pitchFamily="2" charset="-122"/>
                        </a:rPr>
                        <a:t>青海</a:t>
                      </a:r>
                      <a:endParaRPr sz="1200" b="1" baseline="0" dirty="0" err="1" smtClean="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ClrTx/>
                        <a:buSzTx/>
                        <a:buNone/>
                      </a:pPr>
                      <a:r>
                        <a:rPr sz="1200" b="1" baseline="0" dirty="0">
                          <a:solidFill>
                            <a:schemeClr val="tx1"/>
                          </a:solidFill>
                          <a:latin typeface="+mn-ea"/>
                          <a:ea typeface="+mn-ea"/>
                          <a:cs typeface="+mn-ea"/>
                          <a:sym typeface="微软雅黑" panose="020B0503020204020204" pitchFamily="2" charset="-122"/>
                        </a:rPr>
                        <a:t>海西变750kVII母检修</a:t>
                      </a:r>
                      <a:endParaRPr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ClrTx/>
                        <a:buSzTx/>
                        <a:buNone/>
                      </a:pPr>
                      <a:r>
                        <a:rPr sz="1200" b="1" dirty="0" smtClean="0">
                          <a:solidFill>
                            <a:schemeClr val="tx1"/>
                          </a:solidFill>
                          <a:latin typeface="+mn-ea"/>
                          <a:ea typeface="+mn-ea"/>
                          <a:cs typeface="+mn-ea"/>
                          <a:sym typeface="微软雅黑" panose="020B0503020204020204" pitchFamily="2" charset="-122"/>
                        </a:rPr>
                        <a:t>2019-1</a:t>
                      </a:r>
                      <a:r>
                        <a:rPr lang="en-US" sz="1200" b="1" dirty="0" smtClean="0">
                          <a:solidFill>
                            <a:schemeClr val="tx1"/>
                          </a:solidFill>
                          <a:latin typeface="+mn-ea"/>
                          <a:ea typeface="+mn-ea"/>
                          <a:cs typeface="+mn-ea"/>
                          <a:sym typeface="微软雅黑" panose="020B0503020204020204" pitchFamily="2" charset="-122"/>
                        </a:rPr>
                        <a:t>1</a:t>
                      </a:r>
                      <a:r>
                        <a:rPr sz="1200" b="1" dirty="0" smtClean="0">
                          <a:solidFill>
                            <a:schemeClr val="tx1"/>
                          </a:solidFill>
                          <a:latin typeface="+mn-ea"/>
                          <a:ea typeface="+mn-ea"/>
                          <a:cs typeface="+mn-ea"/>
                          <a:sym typeface="微软雅黑" panose="020B0503020204020204" pitchFamily="2" charset="-122"/>
                        </a:rPr>
                        <a:t>-</a:t>
                      </a:r>
                      <a:r>
                        <a:rPr lang="en-US" sz="1200" b="1" dirty="0" smtClean="0">
                          <a:solidFill>
                            <a:schemeClr val="tx1"/>
                          </a:solidFill>
                          <a:latin typeface="+mn-ea"/>
                          <a:ea typeface="+mn-ea"/>
                          <a:cs typeface="+mn-ea"/>
                          <a:sym typeface="微软雅黑" panose="020B0503020204020204" pitchFamily="2" charset="-122"/>
                        </a:rPr>
                        <a:t>25</a:t>
                      </a:r>
                      <a:r>
                        <a:rPr sz="1200" b="1" dirty="0" smtClean="0">
                          <a:solidFill>
                            <a:schemeClr val="tx1"/>
                          </a:solidFill>
                          <a:latin typeface="+mn-ea"/>
                          <a:ea typeface="+mn-ea"/>
                          <a:cs typeface="+mn-ea"/>
                          <a:sym typeface="微软雅黑" panose="020B0503020204020204" pitchFamily="2" charset="-122"/>
                        </a:rPr>
                        <a:t>至</a:t>
                      </a:r>
                      <a:endParaRPr sz="1200" b="1" dirty="0">
                        <a:solidFill>
                          <a:schemeClr val="tx1"/>
                        </a:solidFill>
                        <a:latin typeface="+mn-ea"/>
                        <a:ea typeface="+mn-ea"/>
                        <a:cs typeface="+mn-ea"/>
                        <a:sym typeface="微软雅黑" panose="020B0503020204020204" pitchFamily="2" charset="-122"/>
                      </a:endParaRPr>
                    </a:p>
                    <a:p>
                      <a:pPr marL="0" lvl="0" algn="ctr" eaLnBrk="1" fontAlgn="ctr" latinLnBrk="0" hangingPunct="1">
                        <a:lnSpc>
                          <a:spcPct val="100000"/>
                        </a:lnSpc>
                        <a:spcBef>
                          <a:spcPct val="20000"/>
                        </a:spcBef>
                        <a:buClrTx/>
                        <a:buSzTx/>
                        <a:buNone/>
                      </a:pPr>
                      <a:r>
                        <a:rPr sz="1200" b="1" dirty="0" smtClean="0">
                          <a:solidFill>
                            <a:schemeClr val="tx1"/>
                          </a:solidFill>
                          <a:latin typeface="+mn-ea"/>
                          <a:ea typeface="+mn-ea"/>
                          <a:cs typeface="+mn-ea"/>
                          <a:sym typeface="微软雅黑" panose="020B0503020204020204" pitchFamily="2" charset="-122"/>
                        </a:rPr>
                        <a:t>2019-1</a:t>
                      </a:r>
                      <a:r>
                        <a:rPr lang="en-US" sz="1200" b="1" dirty="0" smtClean="0">
                          <a:solidFill>
                            <a:schemeClr val="tx1"/>
                          </a:solidFill>
                          <a:latin typeface="+mn-ea"/>
                          <a:ea typeface="+mn-ea"/>
                          <a:cs typeface="+mn-ea"/>
                          <a:sym typeface="微软雅黑" panose="020B0503020204020204" pitchFamily="2" charset="-122"/>
                        </a:rPr>
                        <a:t>1</a:t>
                      </a:r>
                      <a:r>
                        <a:rPr sz="1200" b="1" dirty="0" smtClean="0">
                          <a:solidFill>
                            <a:schemeClr val="tx1"/>
                          </a:solidFill>
                          <a:latin typeface="+mn-ea"/>
                          <a:ea typeface="+mn-ea"/>
                          <a:cs typeface="+mn-ea"/>
                          <a:sym typeface="微软雅黑" panose="020B0503020204020204" pitchFamily="2" charset="-122"/>
                        </a:rPr>
                        <a:t>-</a:t>
                      </a:r>
                      <a:r>
                        <a:rPr lang="en-US" sz="1200" b="1" dirty="0" smtClean="0">
                          <a:solidFill>
                            <a:schemeClr val="tx1"/>
                          </a:solidFill>
                          <a:latin typeface="+mn-ea"/>
                          <a:ea typeface="+mn-ea"/>
                          <a:cs typeface="+mn-ea"/>
                          <a:sym typeface="微软雅黑" panose="020B0503020204020204" pitchFamily="2" charset="-122"/>
                        </a:rPr>
                        <a:t>30</a:t>
                      </a:r>
                      <a:endParaRPr lang="en-US" sz="1200" b="1" baseline="0" dirty="0" smtClean="0">
                        <a:solidFill>
                          <a:schemeClr val="tx1"/>
                        </a:solidFill>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fontAlgn="ctr" hangingPunct="1">
                        <a:buClrTx/>
                        <a:buSzTx/>
                        <a:buNone/>
                      </a:pPr>
                      <a:r>
                        <a:rPr sz="1200" b="1" dirty="0">
                          <a:solidFill>
                            <a:schemeClr val="tx1"/>
                          </a:solidFill>
                          <a:latin typeface="+mn-ea"/>
                          <a:ea typeface="+mn-ea"/>
                          <a:cs typeface="+mn-ea"/>
                          <a:sym typeface="微软雅黑" panose="020B0503020204020204" pitchFamily="2" charset="-122"/>
                        </a:rPr>
                        <a:t>海西变750kVII母检修</a:t>
                      </a:r>
                      <a:r>
                        <a:rPr sz="1200" b="1" dirty="0">
                          <a:solidFill>
                            <a:schemeClr val="tx1"/>
                          </a:solidFill>
                          <a:latin typeface="+mn-ea"/>
                          <a:ea typeface="+mn-ea"/>
                          <a:cs typeface="+mn-ea"/>
                        </a:rPr>
                        <a:t>，海西断面限值由240万千瓦降为100万千瓦</a:t>
                      </a:r>
                      <a:endParaRPr sz="1200" b="1" dirty="0">
                        <a:solidFill>
                          <a:schemeClr val="tx1"/>
                        </a:solidFill>
                        <a:latin typeface="+mn-ea"/>
                        <a:ea typeface="+mn-ea"/>
                        <a:cs typeface="+mn-ea"/>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ClrTx/>
                        <a:buSzTx/>
                        <a:buNone/>
                      </a:pPr>
                      <a:r>
                        <a:rPr lang="en-US" sz="1200" b="1" baseline="0" dirty="0" smtClean="0">
                          <a:solidFill>
                            <a:schemeClr val="tx1"/>
                          </a:solidFill>
                          <a:latin typeface="+mn-ea"/>
                          <a:ea typeface="+mn-ea"/>
                          <a:cs typeface="+mn-ea"/>
                          <a:sym typeface="微软雅黑" panose="020B0503020204020204" pitchFamily="2" charset="-122"/>
                        </a:rPr>
                        <a:t>2198</a:t>
                      </a:r>
                      <a:endParaRPr lang="en-US" sz="1200" b="1" baseline="0" dirty="0" smtClean="0">
                        <a:solidFill>
                          <a:schemeClr val="tx1"/>
                        </a:solidFill>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B7CCE4">
                        <a:alpha val="100000"/>
                      </a:srgbClr>
                    </a:solidFill>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ClrTx/>
                        <a:buSzTx/>
                        <a:buNone/>
                      </a:pPr>
                      <a:r>
                        <a:rPr sz="1200" b="1" baseline="0" dirty="0" smtClean="0">
                          <a:solidFill>
                            <a:schemeClr val="tx1"/>
                          </a:solidFill>
                          <a:latin typeface="+mn-ea"/>
                          <a:ea typeface="+mn-ea"/>
                          <a:cs typeface="+mn-ea"/>
                          <a:sym typeface="微软雅黑" panose="020B0503020204020204" pitchFamily="2" charset="-122"/>
                        </a:rPr>
                        <a:t>青</a:t>
                      </a:r>
                      <a:r>
                        <a:rPr lang="zh-CN" altLang="en-US" sz="1200" b="1" baseline="0" dirty="0" smtClean="0">
                          <a:solidFill>
                            <a:schemeClr val="tx1"/>
                          </a:solidFill>
                          <a:latin typeface="+mn-ea"/>
                          <a:ea typeface="+mn-ea"/>
                          <a:cs typeface="+mn-ea"/>
                          <a:sym typeface="微软雅黑" panose="020B0503020204020204" pitchFamily="2" charset="-122"/>
                        </a:rPr>
                        <a:t>海</a:t>
                      </a:r>
                      <a:endParaRPr lang="zh-CN" altLang="en-US" sz="1200" b="1" baseline="0" dirty="0" smtClean="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914400" rtl="0" eaLnBrk="1" fontAlgn="ctr" latinLnBrk="0" hangingPunct="1">
                        <a:lnSpc>
                          <a:spcPct val="100000"/>
                        </a:lnSpc>
                        <a:spcBef>
                          <a:spcPct val="20000"/>
                        </a:spcBef>
                        <a:spcAft>
                          <a:spcPts val="0"/>
                        </a:spcAft>
                        <a:buClrTx/>
                        <a:buSzTx/>
                        <a:buFontTx/>
                        <a:buNone/>
                        <a:defRPr/>
                      </a:pPr>
                      <a:r>
                        <a:rPr kumimoji="0" lang="zh-CN" altLang="en-US"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sym typeface="微软雅黑" panose="020B0503020204020204" pitchFamily="2" charset="-122"/>
                        </a:rPr>
                        <a:t>西宁变</a:t>
                      </a:r>
                      <a:r>
                        <a:rPr kumimoji="0" lang="en-US" altLang="zh-CN"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sym typeface="微软雅黑" panose="020B0503020204020204" pitchFamily="2" charset="-122"/>
                        </a:rPr>
                        <a:t>750kVI</a:t>
                      </a:r>
                      <a:r>
                        <a:rPr kumimoji="0" lang="zh-CN" altLang="en-US"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sym typeface="微软雅黑" panose="020B0503020204020204" pitchFamily="2" charset="-122"/>
                        </a:rPr>
                        <a:t>母检修</a:t>
                      </a:r>
                      <a:endParaRPr kumimoji="0" lang="zh-CN" altLang="en-US"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sym typeface="微软雅黑" panose="020B0503020204020204" pitchFamily="2" charset="-122"/>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ClrTx/>
                        <a:buSzTx/>
                        <a:buNone/>
                      </a:pPr>
                      <a:r>
                        <a:rPr sz="1200" b="1" dirty="0" smtClean="0">
                          <a:solidFill>
                            <a:schemeClr val="tx1"/>
                          </a:solidFill>
                          <a:latin typeface="+mn-ea"/>
                          <a:ea typeface="+mn-ea"/>
                          <a:cs typeface="+mn-ea"/>
                          <a:sym typeface="微软雅黑" panose="020B0503020204020204" pitchFamily="2" charset="-122"/>
                        </a:rPr>
                        <a:t>2019-1</a:t>
                      </a:r>
                      <a:r>
                        <a:rPr lang="en-US" sz="1200" b="1" dirty="0" smtClean="0">
                          <a:solidFill>
                            <a:schemeClr val="tx1"/>
                          </a:solidFill>
                          <a:latin typeface="+mn-ea"/>
                          <a:ea typeface="+mn-ea"/>
                          <a:cs typeface="+mn-ea"/>
                          <a:sym typeface="微软雅黑" panose="020B0503020204020204" pitchFamily="2" charset="-122"/>
                        </a:rPr>
                        <a:t>1</a:t>
                      </a:r>
                      <a:r>
                        <a:rPr sz="1200" b="1" dirty="0" smtClean="0">
                          <a:solidFill>
                            <a:schemeClr val="tx1"/>
                          </a:solidFill>
                          <a:latin typeface="+mn-ea"/>
                          <a:ea typeface="+mn-ea"/>
                          <a:cs typeface="+mn-ea"/>
                          <a:sym typeface="微软雅黑" panose="020B0503020204020204" pitchFamily="2" charset="-122"/>
                        </a:rPr>
                        <a:t>-</a:t>
                      </a:r>
                      <a:r>
                        <a:rPr lang="en-US" sz="1200" b="1" dirty="0" smtClean="0">
                          <a:solidFill>
                            <a:schemeClr val="tx1"/>
                          </a:solidFill>
                          <a:latin typeface="+mn-ea"/>
                          <a:ea typeface="+mn-ea"/>
                          <a:cs typeface="+mn-ea"/>
                          <a:sym typeface="微软雅黑" panose="020B0503020204020204" pitchFamily="2" charset="-122"/>
                        </a:rPr>
                        <a:t>16</a:t>
                      </a:r>
                      <a:r>
                        <a:rPr sz="1200" b="1" dirty="0" smtClean="0">
                          <a:solidFill>
                            <a:schemeClr val="tx1"/>
                          </a:solidFill>
                          <a:latin typeface="+mn-ea"/>
                          <a:ea typeface="+mn-ea"/>
                          <a:cs typeface="+mn-ea"/>
                          <a:sym typeface="微软雅黑" panose="020B0503020204020204" pitchFamily="2" charset="-122"/>
                        </a:rPr>
                        <a:t>至</a:t>
                      </a:r>
                      <a:endParaRPr sz="1200" b="1" dirty="0">
                        <a:solidFill>
                          <a:schemeClr val="tx1"/>
                        </a:solidFill>
                        <a:latin typeface="+mn-ea"/>
                        <a:ea typeface="+mn-ea"/>
                        <a:cs typeface="+mn-ea"/>
                        <a:sym typeface="微软雅黑" panose="020B0503020204020204" pitchFamily="2" charset="-122"/>
                      </a:endParaRPr>
                    </a:p>
                    <a:p>
                      <a:pPr marL="0" lvl="0" algn="ctr" eaLnBrk="1" fontAlgn="ctr" latinLnBrk="0" hangingPunct="1">
                        <a:lnSpc>
                          <a:spcPct val="100000"/>
                        </a:lnSpc>
                        <a:spcBef>
                          <a:spcPct val="20000"/>
                        </a:spcBef>
                        <a:buClrTx/>
                        <a:buSzTx/>
                        <a:buNone/>
                      </a:pPr>
                      <a:r>
                        <a:rPr sz="1200" b="1" dirty="0" smtClean="0">
                          <a:solidFill>
                            <a:schemeClr val="tx1"/>
                          </a:solidFill>
                          <a:latin typeface="+mn-ea"/>
                          <a:ea typeface="+mn-ea"/>
                          <a:cs typeface="+mn-ea"/>
                          <a:sym typeface="微软雅黑" panose="020B0503020204020204" pitchFamily="2" charset="-122"/>
                        </a:rPr>
                        <a:t>2019-1</a:t>
                      </a:r>
                      <a:r>
                        <a:rPr lang="en-US" sz="1200" b="1" dirty="0" smtClean="0">
                          <a:solidFill>
                            <a:schemeClr val="tx1"/>
                          </a:solidFill>
                          <a:latin typeface="+mn-ea"/>
                          <a:ea typeface="+mn-ea"/>
                          <a:cs typeface="+mn-ea"/>
                          <a:sym typeface="微软雅黑" panose="020B0503020204020204" pitchFamily="2" charset="-122"/>
                        </a:rPr>
                        <a:t>1</a:t>
                      </a:r>
                      <a:r>
                        <a:rPr sz="1200" b="1" dirty="0" smtClean="0">
                          <a:solidFill>
                            <a:schemeClr val="tx1"/>
                          </a:solidFill>
                          <a:latin typeface="+mn-ea"/>
                          <a:ea typeface="+mn-ea"/>
                          <a:cs typeface="+mn-ea"/>
                          <a:sym typeface="微软雅黑" panose="020B0503020204020204" pitchFamily="2" charset="-122"/>
                        </a:rPr>
                        <a:t>-</a:t>
                      </a:r>
                      <a:r>
                        <a:rPr lang="en-US" sz="1200" b="1" dirty="0" smtClean="0">
                          <a:solidFill>
                            <a:schemeClr val="tx1"/>
                          </a:solidFill>
                          <a:latin typeface="+mn-ea"/>
                          <a:ea typeface="+mn-ea"/>
                          <a:cs typeface="+mn-ea"/>
                          <a:sym typeface="微软雅黑" panose="020B0503020204020204" pitchFamily="2" charset="-122"/>
                        </a:rPr>
                        <a:t>23</a:t>
                      </a:r>
                      <a:endParaRPr lang="en-US" sz="1200" b="1" i="0" kern="1200" baseline="0" dirty="0" smtClean="0">
                        <a:solidFill>
                          <a:schemeClr val="tx1"/>
                        </a:solidFill>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sym typeface="微软雅黑" panose="020B0503020204020204" pitchFamily="2" charset="-122"/>
                        </a:rPr>
                        <a:t>西宁变</a:t>
                      </a:r>
                      <a:r>
                        <a:rPr kumimoji="0" lang="en-US" altLang="zh-CN"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sym typeface="微软雅黑" panose="020B0503020204020204" pitchFamily="2" charset="-122"/>
                        </a:rPr>
                        <a:t>750kVI</a:t>
                      </a:r>
                      <a:r>
                        <a:rPr kumimoji="0" lang="zh-CN" altLang="en-US"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sym typeface="微软雅黑" panose="020B0503020204020204" pitchFamily="2" charset="-122"/>
                        </a:rPr>
                        <a:t>母检修</a:t>
                      </a:r>
                      <a:r>
                        <a:rPr kumimoji="0" lang="zh-CN" altLang="en-US"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rPr>
                        <a:t>，月塔宁断面限值由</a:t>
                      </a:r>
                      <a:r>
                        <a:rPr kumimoji="0" lang="en-US" altLang="zh-CN"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rPr>
                        <a:t>540</a:t>
                      </a:r>
                      <a:r>
                        <a:rPr kumimoji="0" lang="zh-CN" altLang="en-US"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rPr>
                        <a:t>万千瓦降为</a:t>
                      </a:r>
                      <a:r>
                        <a:rPr kumimoji="0" lang="en-US" altLang="zh-CN"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rPr>
                        <a:t>330</a:t>
                      </a:r>
                      <a:r>
                        <a:rPr kumimoji="0" lang="zh-CN" altLang="en-US"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rPr>
                        <a:t>万千瓦</a:t>
                      </a:r>
                      <a:endParaRPr kumimoji="0" lang="zh-CN" altLang="en-US"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ClrTx/>
                        <a:buSzTx/>
                        <a:buNone/>
                      </a:pPr>
                      <a:r>
                        <a:rPr lang="en-US" sz="1200" b="1" i="0" kern="1200" baseline="0" dirty="0" smtClean="0">
                          <a:solidFill>
                            <a:schemeClr val="tx1"/>
                          </a:solidFill>
                          <a:latin typeface="+mn-ea"/>
                          <a:ea typeface="+mn-ea"/>
                          <a:cs typeface="+mn-ea"/>
                          <a:sym typeface="微软雅黑" panose="020B0503020204020204" pitchFamily="2" charset="-122"/>
                        </a:rPr>
                        <a:t>6863</a:t>
                      </a:r>
                      <a:endParaRPr lang="en-US" sz="1200" b="1" i="0" kern="1200" baseline="0" dirty="0" smtClean="0">
                        <a:solidFill>
                          <a:schemeClr val="tx1"/>
                        </a:solidFill>
                        <a:latin typeface="+mn-ea"/>
                        <a:ea typeface="+mn-ea"/>
                        <a:cs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r>
            </a:tbl>
          </a:graphicData>
        </a:graphic>
      </p:graphicFrame>
      <p:sp>
        <p:nvSpPr>
          <p:cNvPr id="46144" name="文本框 2"/>
          <p:cNvSpPr/>
          <p:nvPr/>
        </p:nvSpPr>
        <p:spPr>
          <a:xfrm>
            <a:off x="920750" y="1386205"/>
            <a:ext cx="4838065" cy="460375"/>
          </a:xfrm>
          <a:prstGeom prst="rect">
            <a:avLst/>
          </a:prstGeom>
          <a:noFill/>
          <a:ln w="9525">
            <a:noFill/>
          </a:ln>
        </p:spPr>
        <p:txBody>
          <a:bodyPr wrap="square" anchor="t">
            <a:spAutoFit/>
          </a:bodyPr>
          <a:lstStyle/>
          <a:p>
            <a:pPr>
              <a:lnSpc>
                <a:spcPct val="120000"/>
              </a:lnSpc>
            </a:pPr>
            <a:r>
              <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rPr>
              <a:t>断面受阻原因分析</a:t>
            </a:r>
            <a:r>
              <a:rPr lang="zh-CN" altLang="en-US" sz="2000" b="1" dirty="0">
                <a:solidFill>
                  <a:srgbClr val="FF0000"/>
                </a:solidFill>
                <a:sym typeface="Calibri" panose="020F0502020204030204" pitchFamily="2" charset="0"/>
              </a:rPr>
              <a:t>（检修受限部分）</a:t>
            </a:r>
            <a:endPar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46145" name="六边形 23"/>
          <p:cNvSpPr/>
          <p:nvPr/>
        </p:nvSpPr>
        <p:spPr>
          <a:xfrm rot="-5400000">
            <a:off x="427038" y="1367155"/>
            <a:ext cx="508000" cy="488950"/>
          </a:xfrm>
          <a:prstGeom prst="hexagon">
            <a:avLst>
              <a:gd name="adj" fmla="val 25050"/>
              <a:gd name="vf" fmla="val 115470"/>
            </a:avLst>
          </a:prstGeom>
          <a:solidFill>
            <a:schemeClr val="tx1"/>
          </a:solidFill>
          <a:ln w="9525">
            <a:noFill/>
          </a:ln>
        </p:spPr>
        <p:txBody>
          <a:bodyPr anchor="ctr"/>
          <a:lstStyle/>
          <a:p>
            <a:pPr algn="ctr"/>
            <a:endParaRPr lang="zh-CN" altLang="zh-CN" i="1">
              <a:solidFill>
                <a:schemeClr val="bg1"/>
              </a:solidFill>
              <a:latin typeface="Arial" panose="020B0604020202020204" pitchFamily="34" charset="0"/>
              <a:ea typeface="黑体" panose="02010609060101010101" pitchFamily="1" charset="-122"/>
              <a:sym typeface="Arial" panose="020B0604020202020204" pitchFamily="34" charset="0"/>
            </a:endParaRPr>
          </a:p>
        </p:txBody>
      </p:sp>
      <p:sp>
        <p:nvSpPr>
          <p:cNvPr id="46146" name="TextBox 7"/>
          <p:cNvSpPr/>
          <p:nvPr/>
        </p:nvSpPr>
        <p:spPr>
          <a:xfrm>
            <a:off x="492125" y="1348105"/>
            <a:ext cx="361950" cy="460375"/>
          </a:xfrm>
          <a:prstGeom prst="rect">
            <a:avLst/>
          </a:prstGeom>
          <a:noFill/>
          <a:ln w="9525">
            <a:noFill/>
          </a:ln>
        </p:spPr>
        <p:txBody>
          <a:bodyPr wrap="none" anchor="t">
            <a:spAutoFit/>
          </a:bodyPr>
          <a:lstStyle/>
          <a:p>
            <a:r>
              <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2</a:t>
            </a:r>
            <a:endPar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9160" name="TextBox 7"/>
          <p:cNvSpPr/>
          <p:nvPr/>
        </p:nvSpPr>
        <p:spPr>
          <a:xfrm>
            <a:off x="10212070" y="1730058"/>
            <a:ext cx="1708150" cy="336550"/>
          </a:xfrm>
          <a:prstGeom prst="rect">
            <a:avLst/>
          </a:prstGeom>
          <a:noFill/>
          <a:ln w="9525">
            <a:noFill/>
          </a:ln>
        </p:spPr>
        <p:txBody>
          <a:bodyPr wrap="square" anchor="t">
            <a:spAutoFit/>
          </a:bodyPr>
          <a:lstStyle/>
          <a:p>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rPr>
            </a:fld>
            <a:endPar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endParaRPr>
          </a:p>
        </p:txBody>
      </p:sp>
      <p:grpSp>
        <p:nvGrpSpPr>
          <p:cNvPr id="49155" name="组合 46082"/>
          <p:cNvGrpSpPr/>
          <p:nvPr/>
        </p:nvGrpSpPr>
        <p:grpSpPr>
          <a:xfrm>
            <a:off x="0" y="260350"/>
            <a:ext cx="639763" cy="749300"/>
            <a:chOff x="0" y="0"/>
            <a:chExt cx="480244" cy="564356"/>
          </a:xfrm>
        </p:grpSpPr>
        <p:sp>
          <p:nvSpPr>
            <p:cNvPr id="49156"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9157"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49158" name="Rectangle 3"/>
          <p:cNvSpPr/>
          <p:nvPr/>
        </p:nvSpPr>
        <p:spPr>
          <a:xfrm>
            <a:off x="0" y="928688"/>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（三）新能源受阻责任分析</a:t>
            </a:r>
            <a:r>
              <a:rPr lang="en-US" altLang="zh-CN"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a:t>
            </a: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断面受限</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49159" name="矩形 3"/>
          <p:cNvSpPr/>
          <p:nvPr/>
        </p:nvSpPr>
        <p:spPr>
          <a:xfrm>
            <a:off x="695325" y="379413"/>
            <a:ext cx="6257925" cy="521970"/>
          </a:xfrm>
          <a:prstGeom prst="rect">
            <a:avLst/>
          </a:prstGeom>
          <a:noFill/>
          <a:ln w="9525">
            <a:noFill/>
          </a:ln>
        </p:spPr>
        <p:txBody>
          <a:bodyPr anchor="t">
            <a:spAutoFit/>
          </a:bodyPr>
          <a:lstStyle/>
          <a:p>
            <a:pPr marL="342900" indent="-342900"/>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附表</a:t>
            </a:r>
            <a:endPar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9160" name="TextBox 7"/>
          <p:cNvSpPr/>
          <p:nvPr/>
        </p:nvSpPr>
        <p:spPr>
          <a:xfrm>
            <a:off x="10212070" y="2020888"/>
            <a:ext cx="1708150" cy="336550"/>
          </a:xfrm>
          <a:prstGeom prst="rect">
            <a:avLst/>
          </a:prstGeom>
          <a:noFill/>
          <a:ln w="9525">
            <a:noFill/>
          </a:ln>
        </p:spPr>
        <p:txBody>
          <a:bodyPr wrap="square" anchor="t">
            <a:spAutoFit/>
          </a:bodyPr>
          <a:lstStyle/>
          <a:p>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46089" name="表格 46088"/>
          <p:cNvGraphicFramePr/>
          <p:nvPr/>
        </p:nvGraphicFramePr>
        <p:xfrm>
          <a:off x="271145" y="2357438"/>
          <a:ext cx="11649075" cy="2284730"/>
        </p:xfrm>
        <a:graphic>
          <a:graphicData uri="http://schemas.openxmlformats.org/drawingml/2006/table">
            <a:tbl>
              <a:tblPr/>
              <a:tblGrid>
                <a:gridCol w="730250"/>
                <a:gridCol w="1937385"/>
                <a:gridCol w="833755"/>
                <a:gridCol w="1886585"/>
                <a:gridCol w="4232275"/>
                <a:gridCol w="1216025"/>
                <a:gridCol w="812800"/>
              </a:tblGrid>
              <a:tr h="5397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bg1"/>
                          </a:solidFill>
                          <a:latin typeface="+mn-ea"/>
                          <a:ea typeface="+mn-ea"/>
                          <a:sym typeface="Arial" panose="020B0604020202020204" pitchFamily="34" charset="0"/>
                        </a:rPr>
                        <a:t>责任方</a:t>
                      </a:r>
                      <a:endParaRPr lang="zh-CN" altLang="en-US" sz="1200" b="1" baseline="0">
                        <a:solidFill>
                          <a:schemeClr val="bg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bg1"/>
                          </a:solidFill>
                          <a:latin typeface="+mn-ea"/>
                          <a:ea typeface="+mn-ea"/>
                          <a:sym typeface="Arial" panose="020B0604020202020204" pitchFamily="34" charset="0"/>
                        </a:rPr>
                        <a:t>检修设备</a:t>
                      </a:r>
                      <a:endParaRPr lang="zh-CN" altLang="en-US" sz="1200" b="1" baseline="0">
                        <a:solidFill>
                          <a:schemeClr val="bg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bg1"/>
                          </a:solidFill>
                          <a:latin typeface="+mn-ea"/>
                          <a:ea typeface="+mn-ea"/>
                          <a:sym typeface="Arial" panose="020B0604020202020204" pitchFamily="34" charset="0"/>
                        </a:rPr>
                        <a:t>受限省份</a:t>
                      </a:r>
                      <a:endParaRPr lang="zh-CN" altLang="en-US" sz="1200" b="1" baseline="0">
                        <a:solidFill>
                          <a:schemeClr val="bg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bg1"/>
                          </a:solidFill>
                          <a:latin typeface="+mn-ea"/>
                          <a:ea typeface="+mn-ea"/>
                          <a:sym typeface="Arial" panose="020B0604020202020204" pitchFamily="34" charset="0"/>
                        </a:rPr>
                        <a:t>检修工期</a:t>
                      </a:r>
                      <a:endParaRPr lang="zh-CN" altLang="en-US" sz="1200" b="1" baseline="0">
                        <a:solidFill>
                          <a:schemeClr val="bg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bg1"/>
                          </a:solidFill>
                          <a:latin typeface="+mn-ea"/>
                          <a:ea typeface="+mn-ea"/>
                          <a:sym typeface="Arial" panose="020B0604020202020204" pitchFamily="34" charset="0"/>
                        </a:rPr>
                        <a:t>影响</a:t>
                      </a:r>
                      <a:endParaRPr lang="zh-CN" altLang="en-US" sz="1200" b="1" baseline="0">
                        <a:solidFill>
                          <a:schemeClr val="bg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bg1"/>
                          </a:solidFill>
                          <a:latin typeface="+mn-ea"/>
                          <a:ea typeface="+mn-ea"/>
                          <a:sym typeface="Arial" panose="020B0604020202020204" pitchFamily="34" charset="0"/>
                        </a:rPr>
                        <a:t>弃电量</a:t>
                      </a:r>
                      <a:endParaRPr lang="zh-CN" altLang="en-US" sz="1200" b="1" baseline="0">
                        <a:solidFill>
                          <a:schemeClr val="bg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hMerge="1">
                  <a:tcPr>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4000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solidFill>
                            <a:schemeClr val="tx1"/>
                          </a:solidFill>
                          <a:latin typeface="+mn-ea"/>
                          <a:ea typeface="+mn-ea"/>
                          <a:sym typeface="微软雅黑" panose="020B0503020204020204" pitchFamily="2" charset="-122"/>
                        </a:rPr>
                        <a:t>青海</a:t>
                      </a:r>
                      <a:endParaRPr lang="zh-CN" altLang="en-US" sz="1200" b="1" baseline="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dirty="0" smtClean="0">
                          <a:solidFill>
                            <a:schemeClr val="tx1"/>
                          </a:solidFill>
                          <a:latin typeface="+mn-ea"/>
                          <a:ea typeface="+mn-ea"/>
                          <a:cs typeface="+mn-ea"/>
                          <a:sym typeface="微软雅黑" panose="020B0503020204020204" pitchFamily="2" charset="-122"/>
                        </a:rPr>
                        <a:t>750kV</a:t>
                      </a:r>
                      <a:r>
                        <a:rPr lang="zh-CN" altLang="en-US" sz="1200" b="1" dirty="0" smtClean="0">
                          <a:solidFill>
                            <a:schemeClr val="tx1"/>
                          </a:solidFill>
                          <a:latin typeface="+mn-ea"/>
                          <a:ea typeface="+mn-ea"/>
                          <a:cs typeface="+mn-ea"/>
                          <a:sym typeface="微软雅黑" panose="020B0503020204020204" pitchFamily="2" charset="-122"/>
                        </a:rPr>
                        <a:t>月海</a:t>
                      </a:r>
                      <a:r>
                        <a:rPr lang="en-US" altLang="zh-CN" sz="1200" b="1" dirty="0" smtClean="0">
                          <a:solidFill>
                            <a:schemeClr val="tx1"/>
                          </a:solidFill>
                          <a:latin typeface="+mn-ea"/>
                          <a:ea typeface="+mn-ea"/>
                          <a:cs typeface="+mn-ea"/>
                          <a:sym typeface="微软雅黑" panose="020B0503020204020204" pitchFamily="2" charset="-122"/>
                        </a:rPr>
                        <a:t>II</a:t>
                      </a:r>
                      <a:r>
                        <a:rPr lang="zh-CN" altLang="en-US" sz="1200" b="1" dirty="0" smtClean="0">
                          <a:solidFill>
                            <a:schemeClr val="tx1"/>
                          </a:solidFill>
                          <a:latin typeface="+mn-ea"/>
                          <a:ea typeface="+mn-ea"/>
                          <a:cs typeface="+mn-ea"/>
                          <a:sym typeface="微软雅黑" panose="020B0503020204020204" pitchFamily="2" charset="-122"/>
                        </a:rPr>
                        <a:t>线</a:t>
                      </a:r>
                      <a:r>
                        <a:rPr lang="zh-CN" altLang="en-US" sz="1200" b="1" dirty="0">
                          <a:solidFill>
                            <a:schemeClr val="tx1"/>
                          </a:solidFill>
                          <a:latin typeface="+mn-ea"/>
                          <a:ea typeface="+mn-ea"/>
                          <a:cs typeface="+mn-ea"/>
                          <a:sym typeface="微软雅黑" panose="020B0503020204020204" pitchFamily="2" charset="-122"/>
                        </a:rPr>
                        <a:t>检修</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a:solidFill>
                            <a:schemeClr val="tx1"/>
                          </a:solidFill>
                          <a:latin typeface="+mn-ea"/>
                          <a:ea typeface="+mn-ea"/>
                          <a:sym typeface="微软雅黑" panose="020B0503020204020204" pitchFamily="2" charset="-122"/>
                        </a:rPr>
                        <a:t>青海</a:t>
                      </a:r>
                      <a:endParaRPr lang="zh-CN" altLang="en-US"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dirty="0" smtClean="0">
                          <a:solidFill>
                            <a:schemeClr val="tx1"/>
                          </a:solidFill>
                          <a:latin typeface="+mn-ea"/>
                          <a:ea typeface="+mn-ea"/>
                          <a:cs typeface="+mn-ea"/>
                          <a:sym typeface="微软雅黑" panose="020B0503020204020204" pitchFamily="2" charset="-122"/>
                        </a:rPr>
                        <a:t>2019-12-01</a:t>
                      </a:r>
                      <a:r>
                        <a:rPr lang="zh-CN" altLang="en-US" sz="1200" b="1" dirty="0" smtClean="0">
                          <a:solidFill>
                            <a:schemeClr val="tx1"/>
                          </a:solidFill>
                          <a:latin typeface="+mn-ea"/>
                          <a:ea typeface="+mn-ea"/>
                          <a:cs typeface="+mn-ea"/>
                          <a:sym typeface="微软雅黑" panose="020B0503020204020204" pitchFamily="2" charset="-122"/>
                        </a:rPr>
                        <a:t>至</a:t>
                      </a:r>
                      <a:endParaRPr lang="zh-CN" altLang="en-US" sz="1200" b="1" dirty="0">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dirty="0" smtClean="0">
                          <a:solidFill>
                            <a:schemeClr val="tx1"/>
                          </a:solidFill>
                          <a:latin typeface="+mn-ea"/>
                          <a:ea typeface="+mn-ea"/>
                          <a:cs typeface="+mn-ea"/>
                          <a:sym typeface="微软雅黑" panose="020B0503020204020204" pitchFamily="2" charset="-122"/>
                        </a:rPr>
                        <a:t>2019-12-02</a:t>
                      </a:r>
                      <a:endParaRPr lang="en-US" altLang="zh-CN" sz="1200" b="1" dirty="0" smtClean="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dirty="0" smtClean="0">
                          <a:solidFill>
                            <a:schemeClr val="tx1"/>
                          </a:solidFill>
                          <a:latin typeface="+mn-ea"/>
                          <a:ea typeface="+mn-ea"/>
                          <a:cs typeface="+mn-ea"/>
                          <a:sym typeface="微软雅黑" panose="020B0503020204020204" pitchFamily="2" charset="-122"/>
                        </a:rPr>
                        <a:t>750kV</a:t>
                      </a:r>
                      <a:r>
                        <a:rPr lang="zh-CN" altLang="en-US" sz="1200" b="1" dirty="0" smtClean="0">
                          <a:solidFill>
                            <a:schemeClr val="tx1"/>
                          </a:solidFill>
                          <a:latin typeface="+mn-ea"/>
                          <a:ea typeface="+mn-ea"/>
                          <a:cs typeface="+mn-ea"/>
                          <a:sym typeface="微软雅黑" panose="020B0503020204020204" pitchFamily="2" charset="-122"/>
                        </a:rPr>
                        <a:t>月海</a:t>
                      </a:r>
                      <a:r>
                        <a:rPr lang="en-US" altLang="zh-CN" sz="1200" b="1" dirty="0" err="1" smtClean="0">
                          <a:solidFill>
                            <a:schemeClr val="tx1"/>
                          </a:solidFill>
                          <a:latin typeface="+mn-ea"/>
                          <a:ea typeface="+mn-ea"/>
                          <a:cs typeface="+mn-ea"/>
                          <a:sym typeface="微软雅黑" panose="020B0503020204020204" pitchFamily="2" charset="-122"/>
                        </a:rPr>
                        <a:t>II</a:t>
                      </a:r>
                      <a:r>
                        <a:rPr sz="1200" b="1" dirty="0" err="1" smtClean="0">
                          <a:solidFill>
                            <a:schemeClr val="tx1"/>
                          </a:solidFill>
                          <a:latin typeface="+mn-ea"/>
                          <a:ea typeface="+mn-ea"/>
                          <a:cs typeface="+mn-ea"/>
                          <a:sym typeface="微软雅黑" panose="020B0503020204020204" pitchFamily="2" charset="-122"/>
                        </a:rPr>
                        <a:t>线检修</a:t>
                      </a:r>
                      <a:r>
                        <a:rPr sz="1200" b="1" dirty="0" smtClean="0">
                          <a:solidFill>
                            <a:schemeClr val="tx1"/>
                          </a:solidFill>
                          <a:latin typeface="+mn-ea"/>
                          <a:ea typeface="+mn-ea"/>
                          <a:cs typeface="+mn-ea"/>
                          <a:sym typeface="微软雅黑" panose="020B0503020204020204" pitchFamily="2" charset="-122"/>
                        </a:rPr>
                        <a:t>，</a:t>
                      </a:r>
                      <a:r>
                        <a:rPr lang="zh-CN" altLang="en-US" sz="1200" b="1" noProof="0" dirty="0" smtClean="0">
                          <a:ln>
                            <a:noFill/>
                          </a:ln>
                          <a:solidFill>
                            <a:schemeClr val="tx1"/>
                          </a:solidFill>
                          <a:effectLst/>
                          <a:uLnTx/>
                          <a:uFillTx/>
                          <a:latin typeface="宋体" panose="02010600030101010101" pitchFamily="2" charset="-122"/>
                          <a:cs typeface="+mn-ea"/>
                          <a:sym typeface="+mn-ea"/>
                        </a:rPr>
                        <a:t>海西断面限值由</a:t>
                      </a:r>
                      <a:r>
                        <a:rPr lang="en-US" altLang="zh-CN" sz="1200" b="1" noProof="0" dirty="0" smtClean="0">
                          <a:ln>
                            <a:noFill/>
                          </a:ln>
                          <a:solidFill>
                            <a:schemeClr val="tx1"/>
                          </a:solidFill>
                          <a:effectLst/>
                          <a:uLnTx/>
                          <a:uFillTx/>
                          <a:latin typeface="宋体" panose="02010600030101010101" pitchFamily="2" charset="-122"/>
                          <a:cs typeface="+mn-ea"/>
                          <a:sym typeface="+mn-ea"/>
                        </a:rPr>
                        <a:t>240</a:t>
                      </a:r>
                      <a:r>
                        <a:rPr lang="zh-CN" altLang="en-US" sz="1200" b="1" noProof="0" dirty="0" smtClean="0">
                          <a:ln>
                            <a:noFill/>
                          </a:ln>
                          <a:solidFill>
                            <a:schemeClr val="tx1"/>
                          </a:solidFill>
                          <a:effectLst/>
                          <a:uLnTx/>
                          <a:uFillTx/>
                          <a:latin typeface="宋体" panose="02010600030101010101" pitchFamily="2" charset="-122"/>
                          <a:cs typeface="+mn-ea"/>
                          <a:sym typeface="+mn-ea"/>
                        </a:rPr>
                        <a:t>万千瓦降为</a:t>
                      </a:r>
                      <a:r>
                        <a:rPr lang="en-US" altLang="zh-CN" sz="1200" b="1" noProof="0" dirty="0" smtClean="0">
                          <a:ln>
                            <a:noFill/>
                          </a:ln>
                          <a:solidFill>
                            <a:schemeClr val="tx1"/>
                          </a:solidFill>
                          <a:effectLst/>
                          <a:uLnTx/>
                          <a:uFillTx/>
                          <a:latin typeface="宋体" panose="02010600030101010101" pitchFamily="2" charset="-122"/>
                          <a:cs typeface="+mn-ea"/>
                          <a:sym typeface="+mn-ea"/>
                        </a:rPr>
                        <a:t>100</a:t>
                      </a:r>
                      <a:r>
                        <a:rPr lang="zh-CN" altLang="en-US" sz="1200" b="1" noProof="0" dirty="0" smtClean="0">
                          <a:ln>
                            <a:noFill/>
                          </a:ln>
                          <a:solidFill>
                            <a:schemeClr val="tx1"/>
                          </a:solidFill>
                          <a:effectLst/>
                          <a:uLnTx/>
                          <a:uFillTx/>
                          <a:latin typeface="宋体" panose="02010600030101010101" pitchFamily="2" charset="-122"/>
                          <a:cs typeface="+mn-ea"/>
                          <a:sym typeface="+mn-ea"/>
                        </a:rPr>
                        <a:t>万千瓦</a:t>
                      </a:r>
                      <a:endParaRPr lang="zh-CN" altLang="en-US" sz="1200" b="1" baseline="0" noProof="0" dirty="0" smtClean="0">
                        <a:ln>
                          <a:noFill/>
                        </a:ln>
                        <a:solidFill>
                          <a:schemeClr val="tx1"/>
                        </a:solidFill>
                        <a:effectLst/>
                        <a:uLnTx/>
                        <a:uFillTx/>
                        <a:latin typeface="宋体" panose="02010600030101010101" pitchFamily="2" charset="-122"/>
                        <a:ea typeface="+mn-ea"/>
                        <a:cs typeface="+mn-ea"/>
                        <a:sym typeface="+mn-ea"/>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sym typeface="微软雅黑" panose="020B0503020204020204" pitchFamily="2" charset="-122"/>
                        </a:rPr>
                        <a:t>1360</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dirty="0">
                          <a:solidFill>
                            <a:schemeClr val="tx1"/>
                          </a:solidFill>
                          <a:latin typeface="+mn-ea"/>
                          <a:ea typeface="+mn-ea"/>
                          <a:sym typeface="微软雅黑" panose="020B0503020204020204" pitchFamily="2" charset="-122"/>
                        </a:rPr>
                        <a:t>31342</a:t>
                      </a:r>
                      <a:endParaRPr lang="en-US" altLang="zh-CN" sz="1200" b="1"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r>
              <a:tr h="4476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solidFill>
                            <a:schemeClr val="tx1"/>
                          </a:solidFill>
                          <a:latin typeface="+mn-ea"/>
                          <a:ea typeface="+mn-ea"/>
                          <a:sym typeface="微软雅黑" panose="020B0503020204020204" pitchFamily="2" charset="-122"/>
                        </a:rPr>
                        <a:t>青海</a:t>
                      </a:r>
                      <a:endParaRPr lang="zh-CN" altLang="en-US" sz="1200" b="1" baseline="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zh-CN" altLang="en-US" sz="1200" b="1" baseline="0">
                          <a:solidFill>
                            <a:schemeClr val="tx1"/>
                          </a:solidFill>
                          <a:latin typeface="+mn-ea"/>
                          <a:ea typeface="+mn-ea"/>
                          <a:cs typeface="+mn-ea"/>
                          <a:sym typeface="微软雅黑" panose="020B0503020204020204" pitchFamily="2" charset="-122"/>
                        </a:rPr>
                        <a:t>西宁变</a:t>
                      </a:r>
                      <a:r>
                        <a:rPr lang="en-US" altLang="zh-CN" sz="1200" b="1" baseline="0">
                          <a:solidFill>
                            <a:schemeClr val="tx1"/>
                          </a:solidFill>
                          <a:latin typeface="+mn-ea"/>
                          <a:ea typeface="+mn-ea"/>
                          <a:cs typeface="+mn-ea"/>
                          <a:sym typeface="微软雅黑" panose="020B0503020204020204" pitchFamily="2" charset="-122"/>
                        </a:rPr>
                        <a:t>750kV#3</a:t>
                      </a:r>
                      <a:r>
                        <a:rPr lang="zh-CN" altLang="en-US" sz="1200" b="1" baseline="0">
                          <a:solidFill>
                            <a:schemeClr val="tx1"/>
                          </a:solidFill>
                          <a:latin typeface="+mn-ea"/>
                          <a:ea typeface="+mn-ea"/>
                          <a:cs typeface="+mn-ea"/>
                          <a:sym typeface="微软雅黑" panose="020B0503020204020204" pitchFamily="2" charset="-122"/>
                        </a:rPr>
                        <a:t>主变启动</a:t>
                      </a:r>
                      <a:endParaRPr lang="zh-CN" altLang="en-US"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sz="1200" b="1">
                          <a:solidFill>
                            <a:schemeClr val="tx1"/>
                          </a:solidFill>
                          <a:latin typeface="+mn-ea"/>
                          <a:ea typeface="+mn-ea"/>
                          <a:cs typeface="+mn-ea"/>
                          <a:sym typeface="微软雅黑" panose="020B0503020204020204" pitchFamily="2" charset="-122"/>
                        </a:rPr>
                        <a:t>2019-12-22</a:t>
                      </a:r>
                      <a:endParaRPr lang="en-US"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fontAlgn="ctr" hangingPunct="1">
                        <a:buClrTx/>
                        <a:buSzTx/>
                        <a:buNone/>
                      </a:pPr>
                      <a:r>
                        <a:rPr sz="1200" b="1" dirty="0">
                          <a:solidFill>
                            <a:schemeClr val="tx1"/>
                          </a:solidFill>
                          <a:latin typeface="+mn-ea"/>
                          <a:ea typeface="+mn-ea"/>
                          <a:cs typeface="+mn-ea"/>
                          <a:sym typeface="+mn-ea"/>
                        </a:rPr>
                        <a:t>西宁变#3主变</a:t>
                      </a:r>
                      <a:r>
                        <a:rPr lang="zh-CN" sz="1200" b="1" dirty="0">
                          <a:solidFill>
                            <a:schemeClr val="tx1"/>
                          </a:solidFill>
                          <a:latin typeface="+mn-ea"/>
                          <a:ea typeface="+mn-ea"/>
                          <a:cs typeface="+mn-ea"/>
                          <a:sym typeface="+mn-ea"/>
                        </a:rPr>
                        <a:t>启动</a:t>
                      </a:r>
                      <a:r>
                        <a:rPr sz="1200" b="1" dirty="0">
                          <a:solidFill>
                            <a:schemeClr val="tx1"/>
                          </a:solidFill>
                          <a:latin typeface="+mn-ea"/>
                          <a:ea typeface="+mn-ea"/>
                          <a:cs typeface="+mn-ea"/>
                          <a:sym typeface="+mn-ea"/>
                        </a:rPr>
                        <a:t>期间，月塔宁断面限额由540万千瓦降至330万千瓦</a:t>
                      </a:r>
                      <a:endParaRPr lang="zh-CN" altLang="en-US" sz="1200" b="1" baseline="0" dirty="0">
                        <a:solidFill>
                          <a:schemeClr val="tx1"/>
                        </a:solidFill>
                        <a:latin typeface="+mn-ea"/>
                        <a:ea typeface="+mn-ea"/>
                        <a:cs typeface="+mn-ea"/>
                        <a:sym typeface="+mn-ea"/>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sym typeface="微软雅黑" panose="020B0503020204020204" pitchFamily="2" charset="-122"/>
                        </a:rPr>
                        <a:t>504</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47675">
                <a:tc>
                  <a:txBody>
                    <a:bodyPr/>
                    <a:p>
                      <a:pPr marL="0" lvl="0" algn="ctr" eaLnBrk="1" fontAlgn="ctr" latinLnBrk="0" hangingPunct="1">
                        <a:lnSpc>
                          <a:spcPct val="100000"/>
                        </a:lnSpc>
                        <a:buNone/>
                      </a:pPr>
                      <a:r>
                        <a:rPr lang="zh-CN" altLang="en-US" sz="1200" b="1" baseline="0" dirty="0">
                          <a:solidFill>
                            <a:schemeClr val="tx1"/>
                          </a:solidFill>
                          <a:latin typeface="+mn-ea"/>
                          <a:ea typeface="+mn-ea"/>
                          <a:sym typeface="微软雅黑" panose="020B0503020204020204" pitchFamily="2" charset="-122"/>
                        </a:rPr>
                        <a:t>宁夏</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p>
                      <a:pPr marL="0" lvl="0" algn="ctr" eaLnBrk="1" fontAlgn="ctr" latinLnBrk="0" hangingPunct="1">
                        <a:lnSpc>
                          <a:spcPct val="100000"/>
                        </a:lnSpc>
                        <a:buNone/>
                      </a:pPr>
                      <a:r>
                        <a:rPr lang="zh-CN" altLang="en-US" sz="1200" b="1" baseline="0" dirty="0">
                          <a:solidFill>
                            <a:schemeClr val="tx1"/>
                          </a:solidFill>
                          <a:latin typeface="+mn-ea"/>
                          <a:ea typeface="+mn-ea"/>
                          <a:cs typeface="+mn-ea"/>
                          <a:sym typeface="微软雅黑" panose="020B0503020204020204" pitchFamily="2" charset="-122"/>
                        </a:rPr>
                        <a:t>330kV坡中I线未按时启动</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2">
                  <a:txBody>
                    <a:bodyPr/>
                    <a:p>
                      <a:pPr marL="0" lvl="0" algn="ctr" eaLnBrk="1" fontAlgn="ctr" latinLnBrk="0" hangingPunct="1">
                        <a:lnSpc>
                          <a:spcPct val="100000"/>
                        </a:lnSpc>
                        <a:buNone/>
                      </a:pPr>
                      <a:r>
                        <a:rPr lang="zh-CN" altLang="en-US" sz="1200" b="1" baseline="0" dirty="0">
                          <a:solidFill>
                            <a:schemeClr val="tx1"/>
                          </a:solidFill>
                          <a:latin typeface="+mn-ea"/>
                          <a:ea typeface="+mn-ea"/>
                          <a:sym typeface="微软雅黑" panose="020B0503020204020204" pitchFamily="2" charset="-122"/>
                        </a:rPr>
                        <a:t>宁夏</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solidFill>
                        <a:schemeClr val="tx1"/>
                      </a:solidFill>
                      <a:prstDash val="solid"/>
                      <a:miter/>
                      <a:headEnd type="none" w="med" len="med"/>
                      <a:tailEnd type="none" w="med" len="med"/>
                    </a:lnB>
                    <a:solidFill>
                      <a:srgbClr val="B7CCE4">
                        <a:alpha val="100000"/>
                      </a:srgbClr>
                    </a:solidFill>
                  </a:tcPr>
                </a:tc>
                <a:tc>
                  <a:txBody>
                    <a:bodyPr/>
                    <a:p>
                      <a:pPr marL="0" lvl="0" algn="ctr" eaLnBrk="1" fontAlgn="ctr" latinLnBrk="0" hangingPunct="1">
                        <a:lnSpc>
                          <a:spcPct val="100000"/>
                        </a:lnSpc>
                        <a:buNone/>
                      </a:pPr>
                      <a:r>
                        <a:rPr lang="zh-CN" altLang="en-US" sz="1200" b="1" dirty="0">
                          <a:solidFill>
                            <a:schemeClr val="tx1"/>
                          </a:solidFill>
                          <a:latin typeface="+mn-ea"/>
                          <a:ea typeface="+mn-ea"/>
                          <a:cs typeface="+mn-ea"/>
                          <a:sym typeface="微软雅黑" panose="020B0503020204020204" pitchFamily="2" charset="-122"/>
                        </a:rPr>
                        <a:t>2019-1-1至1-14</a:t>
                      </a:r>
                      <a:endParaRPr lang="zh-CN" altLang="en-US" sz="1200" b="1"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p>
                      <a:pPr marL="0" lvl="0" algn="ctr" eaLnBrk="1" fontAlgn="ctr" latinLnBrk="0" hangingPunct="1">
                        <a:lnSpc>
                          <a:spcPct val="100000"/>
                        </a:lnSpc>
                        <a:buNone/>
                      </a:pPr>
                      <a:r>
                        <a:rPr lang="zh-CN" altLang="en-US" sz="1200" b="1" baseline="0" dirty="0">
                          <a:solidFill>
                            <a:schemeClr val="tx1"/>
                          </a:solidFill>
                          <a:latin typeface="+mn-ea"/>
                          <a:ea typeface="+mn-ea"/>
                          <a:sym typeface="微软雅黑" panose="020B0503020204020204" pitchFamily="2" charset="-122"/>
                        </a:rPr>
                        <a:t>坡中迎穆断面限额下降，相关新能源受限</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p>
                      <a:pPr marL="0" lvl="0" algn="ctr" eaLnBrk="1" fontAlgn="ctr" latinLnBrk="0" hangingPunct="1">
                        <a:lnSpc>
                          <a:spcPct val="100000"/>
                        </a:lnSpc>
                        <a:buNone/>
                      </a:pPr>
                      <a:r>
                        <a:rPr lang="zh-CN" altLang="en-US" sz="1200" b="1" baseline="0" dirty="0">
                          <a:solidFill>
                            <a:schemeClr val="tx1"/>
                          </a:solidFill>
                          <a:latin typeface="+mn-ea"/>
                          <a:ea typeface="+mn-ea"/>
                          <a:sym typeface="微软雅黑" panose="020B0503020204020204" pitchFamily="2" charset="-122"/>
                        </a:rPr>
                        <a:t>600</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2">
                  <a:txBody>
                    <a:bodyPr/>
                    <a:p>
                      <a:pPr marL="0" lvl="0" algn="ctr" eaLnBrk="1" fontAlgn="ctr" latinLnBrk="0" hangingPunct="1">
                        <a:lnSpc>
                          <a:spcPct val="100000"/>
                        </a:lnSpc>
                        <a:buNone/>
                      </a:pPr>
                      <a:r>
                        <a:rPr lang="zh-CN" altLang="en-US" sz="1200" b="1" baseline="0" dirty="0">
                          <a:solidFill>
                            <a:schemeClr val="tx1"/>
                          </a:solidFill>
                          <a:latin typeface="+mn-ea"/>
                          <a:ea typeface="+mn-ea"/>
                          <a:sym typeface="微软雅黑" panose="020B0503020204020204" pitchFamily="2" charset="-122"/>
                        </a:rPr>
                        <a:t>633</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r h="447675">
                <a:tc>
                  <a:txBody>
                    <a:bodyPr/>
                    <a:p>
                      <a:pPr marL="0" marR="0" lvl="0" algn="ctr" defTabSz="0" eaLnBrk="1" fontAlgn="ctr" latinLnBrk="0" hangingPunct="1">
                        <a:lnSpc>
                          <a:spcPct val="100000"/>
                        </a:lnSpc>
                        <a:buFont typeface="Arial" panose="020B0604020202020204" pitchFamily="34" charset="0"/>
                        <a:buNone/>
                      </a:pPr>
                      <a:r>
                        <a:rPr lang="zh-CN" altLang="en-US" sz="1200" b="1" baseline="0" dirty="0">
                          <a:solidFill>
                            <a:schemeClr val="tx1"/>
                          </a:solidFill>
                          <a:latin typeface="+mn-ea"/>
                          <a:sym typeface="微软雅黑" panose="020B0503020204020204" pitchFamily="2" charset="-122"/>
                        </a:rPr>
                        <a:t>宁夏</a:t>
                      </a:r>
                      <a:endParaRPr lang="zh-CN" altLang="en-US" sz="1200" b="1" baseline="0" dirty="0">
                        <a:solidFill>
                          <a:schemeClr val="tx1"/>
                        </a:solidFill>
                        <a:latin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p>
                      <a:pPr marL="0" lvl="0" algn="ctr" defTabSz="0" eaLnBrk="1" fontAlgn="ctr" latinLnBrk="0" hangingPunct="1">
                        <a:lnSpc>
                          <a:spcPct val="100000"/>
                        </a:lnSpc>
                        <a:buNone/>
                      </a:pPr>
                      <a:r>
                        <a:rPr lang="zh-CN" altLang="en-US" sz="1200" b="1" baseline="0" dirty="0">
                          <a:solidFill>
                            <a:schemeClr val="tx1"/>
                          </a:solidFill>
                          <a:latin typeface="+mn-ea"/>
                          <a:cs typeface="+mn-ea"/>
                          <a:sym typeface="微软雅黑" panose="020B0503020204020204" pitchFamily="2" charset="-122"/>
                        </a:rPr>
                        <a:t>330kV安穆I、II线检修</a:t>
                      </a:r>
                      <a:endParaRPr lang="zh-CN" altLang="en-US" sz="1200" b="1" baseline="0" dirty="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solidFill>
                        <a:schemeClr val="tx1"/>
                      </a:solidFill>
                      <a:prstDash val="solid"/>
                      <a:miter/>
                      <a:headEnd type="none" w="med" len="med"/>
                      <a:tailEnd type="none" w="med" len="med"/>
                    </a:lnB>
                    <a:solidFill>
                      <a:srgbClr val="B7CCE4">
                        <a:alpha val="100000"/>
                      </a:srgbClr>
                    </a:solidFill>
                  </a:tcPr>
                </a:tc>
                <a:tc>
                  <a:txBody>
                    <a:bodyPr/>
                    <a:p>
                      <a:pPr marL="0" marR="0" lvl="0" algn="ctr" defTabSz="0" eaLnBrk="1" fontAlgn="ctr" latinLnBrk="0" hangingPunct="1">
                        <a:lnSpc>
                          <a:spcPct val="100000"/>
                        </a:lnSpc>
                        <a:buFont typeface="Arial" panose="020B0604020202020204" pitchFamily="34" charset="0"/>
                        <a:buNone/>
                      </a:pPr>
                      <a:r>
                        <a:rPr lang="zh-CN" altLang="en-US" sz="1200" b="1" dirty="0">
                          <a:solidFill>
                            <a:schemeClr val="tx1"/>
                          </a:solidFill>
                          <a:latin typeface="+mn-ea"/>
                          <a:cs typeface="+mn-ea"/>
                          <a:sym typeface="微软雅黑" panose="020B0503020204020204" pitchFamily="2" charset="-122"/>
                        </a:rPr>
                        <a:t>2019-6-17至6-22</a:t>
                      </a:r>
                      <a:endParaRPr lang="zh-CN" altLang="en-US" sz="1200" b="1" dirty="0">
                        <a:solidFill>
                          <a:schemeClr val="tx1"/>
                        </a:solidFill>
                        <a:latin typeface="+mn-ea"/>
                        <a:cs typeface="+mn-ea"/>
                        <a:sym typeface="微软雅黑" panose="020B0503020204020204" pitchFamily="2" charset="-122"/>
                      </a:endParaRPr>
                    </a:p>
                    <a:p>
                      <a:pPr marL="0" marR="0" lvl="0" algn="ctr" defTabSz="0" eaLnBrk="1" fontAlgn="ctr" latinLnBrk="0" hangingPunct="1">
                        <a:lnSpc>
                          <a:spcPct val="100000"/>
                        </a:lnSpc>
                        <a:buFont typeface="Arial" panose="020B0604020202020204" pitchFamily="34" charset="0"/>
                        <a:buNone/>
                      </a:pPr>
                      <a:r>
                        <a:rPr lang="zh-CN" altLang="en-US" sz="1200" b="1" dirty="0">
                          <a:solidFill>
                            <a:schemeClr val="tx1"/>
                          </a:solidFill>
                          <a:latin typeface="+mn-ea"/>
                          <a:cs typeface="+mn-ea"/>
                          <a:sym typeface="微软雅黑" panose="020B0503020204020204" pitchFamily="2" charset="-122"/>
                        </a:rPr>
                        <a:t>2019-6-24至6-28</a:t>
                      </a:r>
                      <a:endParaRPr lang="zh-CN" altLang="en-US" sz="1200" b="1" dirty="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p>
                      <a:pPr marL="0" marR="0" lvl="0" algn="ctr" defTabSz="0" eaLnBrk="1" fontAlgn="ctr" latinLnBrk="0" hangingPunct="1">
                        <a:lnSpc>
                          <a:spcPct val="100000"/>
                        </a:lnSpc>
                        <a:buFont typeface="Arial" panose="020B0604020202020204" pitchFamily="34" charset="0"/>
                        <a:buNone/>
                      </a:pPr>
                      <a:r>
                        <a:rPr lang="zh-CN" altLang="en-US" sz="1200" b="1" i="0" kern="1200" baseline="0" dirty="0">
                          <a:solidFill>
                            <a:schemeClr val="tx1"/>
                          </a:solidFill>
                          <a:latin typeface="+mn-ea"/>
                          <a:cs typeface="+mn-cs"/>
                          <a:sym typeface="宋体" panose="02010600030101010101" pitchFamily="2" charset="-122"/>
                        </a:rPr>
                        <a:t>安穆双回轮停检修，造成坡中安穆断面限额下降</a:t>
                      </a:r>
                      <a:endParaRPr lang="zh-CN" altLang="en-US" sz="1200" b="1" i="0" kern="1200" baseline="0" dirty="0">
                        <a:solidFill>
                          <a:schemeClr val="tx1"/>
                        </a:solidFill>
                        <a:latin typeface="+mn-ea"/>
                        <a:cs typeface="+mn-cs"/>
                        <a:sym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p>
                      <a:pPr marL="0" lvl="0" algn="ctr" defTabSz="0" eaLnBrk="1" fontAlgn="ctr" latinLnBrk="0" hangingPunct="1">
                        <a:lnSpc>
                          <a:spcPct val="100000"/>
                        </a:lnSpc>
                        <a:buNone/>
                      </a:pPr>
                      <a:r>
                        <a:rPr lang="zh-CN" altLang="en-US" sz="1200" b="1" baseline="0" dirty="0">
                          <a:solidFill>
                            <a:schemeClr val="tx1"/>
                          </a:solidFill>
                          <a:latin typeface="+mn-ea"/>
                          <a:sym typeface="微软雅黑" panose="020B0503020204020204" pitchFamily="2" charset="-122"/>
                        </a:rPr>
                        <a:t>33</a:t>
                      </a:r>
                      <a:endParaRPr lang="zh-CN" altLang="en-US" sz="1200" b="1" baseline="0" dirty="0">
                        <a:solidFill>
                          <a:schemeClr val="tx1"/>
                        </a:solidFill>
                        <a:latin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bl>
          </a:graphicData>
        </a:graphic>
      </p:graphicFrame>
      <p:sp>
        <p:nvSpPr>
          <p:cNvPr id="46144" name="文本框 2"/>
          <p:cNvSpPr/>
          <p:nvPr/>
        </p:nvSpPr>
        <p:spPr>
          <a:xfrm>
            <a:off x="851535" y="1455420"/>
            <a:ext cx="4838065" cy="460375"/>
          </a:xfrm>
          <a:prstGeom prst="rect">
            <a:avLst/>
          </a:prstGeom>
          <a:noFill/>
          <a:ln w="9525">
            <a:noFill/>
          </a:ln>
        </p:spPr>
        <p:txBody>
          <a:bodyPr wrap="square" anchor="t">
            <a:spAutoFit/>
          </a:bodyPr>
          <a:lstStyle/>
          <a:p>
            <a:pPr>
              <a:lnSpc>
                <a:spcPct val="120000"/>
              </a:lnSpc>
            </a:pPr>
            <a:r>
              <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rPr>
              <a:t>断面受阻原因分析</a:t>
            </a:r>
            <a:r>
              <a:rPr lang="zh-CN" altLang="en-US" sz="2000" b="1" dirty="0">
                <a:solidFill>
                  <a:srgbClr val="FF0000"/>
                </a:solidFill>
                <a:sym typeface="Calibri" panose="020F0502020204030204" pitchFamily="2" charset="0"/>
              </a:rPr>
              <a:t>（检修受限部分）</a:t>
            </a:r>
            <a:endPar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46145" name="六边形 23"/>
          <p:cNvSpPr/>
          <p:nvPr/>
        </p:nvSpPr>
        <p:spPr>
          <a:xfrm rot="-5400000">
            <a:off x="357823" y="1436370"/>
            <a:ext cx="508000" cy="488950"/>
          </a:xfrm>
          <a:prstGeom prst="hexagon">
            <a:avLst>
              <a:gd name="adj" fmla="val 25050"/>
              <a:gd name="vf" fmla="val 115470"/>
            </a:avLst>
          </a:prstGeom>
          <a:solidFill>
            <a:schemeClr val="tx1"/>
          </a:solidFill>
          <a:ln w="9525">
            <a:noFill/>
          </a:ln>
        </p:spPr>
        <p:txBody>
          <a:bodyPr anchor="ctr"/>
          <a:lstStyle/>
          <a:p>
            <a:pPr algn="ctr"/>
            <a:endParaRPr lang="zh-CN" altLang="zh-CN" i="1">
              <a:solidFill>
                <a:schemeClr val="bg1"/>
              </a:solidFill>
              <a:latin typeface="Arial" panose="020B0604020202020204" pitchFamily="34" charset="0"/>
              <a:ea typeface="黑体" panose="02010609060101010101" pitchFamily="1" charset="-122"/>
              <a:sym typeface="Arial" panose="020B0604020202020204" pitchFamily="34" charset="0"/>
            </a:endParaRPr>
          </a:p>
        </p:txBody>
      </p:sp>
      <p:sp>
        <p:nvSpPr>
          <p:cNvPr id="46146" name="TextBox 7"/>
          <p:cNvSpPr/>
          <p:nvPr/>
        </p:nvSpPr>
        <p:spPr>
          <a:xfrm>
            <a:off x="422910" y="1417320"/>
            <a:ext cx="361950" cy="460375"/>
          </a:xfrm>
          <a:prstGeom prst="rect">
            <a:avLst/>
          </a:prstGeom>
          <a:noFill/>
          <a:ln w="9525">
            <a:noFill/>
          </a:ln>
        </p:spPr>
        <p:txBody>
          <a:bodyPr wrap="none" anchor="t">
            <a:spAutoFit/>
          </a:bodyPr>
          <a:lstStyle/>
          <a:p>
            <a:r>
              <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2</a:t>
            </a:r>
            <a:endPar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灯片编号占位符 14"/>
          <p:cNvSpPr>
            <a:spLocks noGrp="1"/>
          </p:cNvSpPr>
          <p:nvPr/>
        </p:nvSpPr>
        <p:spPr bwMode="auto">
          <a:xfrm>
            <a:off x="9232900" y="6554788"/>
            <a:ext cx="2844800" cy="365125"/>
          </a:xfrm>
          <a:prstGeom prst="rect">
            <a:avLst/>
          </a:prstGeom>
          <a:noFill/>
          <a:ln w="9525">
            <a:noFill/>
            <a:miter lim="800000"/>
          </a:ln>
        </p:spPr>
        <p:txBody>
          <a:bodyPr anchor="ctr"/>
          <a:lstStyle/>
          <a:p>
            <a:pPr marL="342900" indent="-342900" algn="r">
              <a:buFont typeface="Arial" panose="020B0604020202020204" pitchFamily="34" charset="0"/>
              <a:buNone/>
            </a:pPr>
            <a:fld id="{3A38F8CC-DD25-4AC0-8212-2997491ABD68}" type="slidenum">
              <a:rPr lang="zh-CN" altLang="en-US" sz="1200">
                <a:solidFill>
                  <a:srgbClr val="898989"/>
                </a:solidFill>
                <a:sym typeface="Calibri" panose="020F0502020204030204" pitchFamily="2" charset="0"/>
              </a:rPr>
            </a:fld>
            <a:endParaRPr lang="en-US" altLang="zh-CN" sz="1200">
              <a:solidFill>
                <a:srgbClr val="898989"/>
              </a:solidFill>
              <a:sym typeface="Calibri" panose="020F0502020204030204" pitchFamily="2" charset="0"/>
            </a:endParaRPr>
          </a:p>
        </p:txBody>
      </p:sp>
      <p:grpSp>
        <p:nvGrpSpPr>
          <p:cNvPr id="256002" name="组合 45058"/>
          <p:cNvGrpSpPr/>
          <p:nvPr/>
        </p:nvGrpSpPr>
        <p:grpSpPr bwMode="auto">
          <a:xfrm>
            <a:off x="0" y="260350"/>
            <a:ext cx="639763" cy="749300"/>
            <a:chOff x="0" y="0"/>
            <a:chExt cx="480244" cy="564356"/>
          </a:xfrm>
        </p:grpSpPr>
        <p:sp>
          <p:nvSpPr>
            <p:cNvPr id="256105" name="矩形 36"/>
            <p:cNvSpPr>
              <a:spLocks noChangeArrowheads="1"/>
            </p:cNvSpPr>
            <p:nvPr/>
          </p:nvSpPr>
          <p:spPr bwMode="auto">
            <a:xfrm>
              <a:off x="0" y="374"/>
              <a:ext cx="425449" cy="564610"/>
            </a:xfrm>
            <a:prstGeom prst="rect">
              <a:avLst/>
            </a:prstGeom>
            <a:solidFill>
              <a:srgbClr val="803D06"/>
            </a:solidFill>
            <a:ln w="9525">
              <a:noFill/>
              <a:miter lim="800000"/>
            </a:ln>
          </p:spPr>
          <p:txBody>
            <a:bodyPr anchor="ctr"/>
            <a:lstStyle/>
            <a:p>
              <a:pPr marL="342900" indent="-342900"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56106" name="直接连接符 37"/>
            <p:cNvSpPr>
              <a:spLocks noChangeShapeType="1"/>
            </p:cNvSpPr>
            <p:nvPr/>
          </p:nvSpPr>
          <p:spPr bwMode="auto">
            <a:xfrm>
              <a:off x="481012" y="374"/>
              <a:ext cx="1" cy="564610"/>
            </a:xfrm>
            <a:prstGeom prst="line">
              <a:avLst/>
            </a:prstGeom>
            <a:noFill/>
            <a:ln w="28575">
              <a:solidFill>
                <a:srgbClr val="595959"/>
              </a:solidFill>
              <a:miter lim="800000"/>
            </a:ln>
          </p:spPr>
          <p:txBody>
            <a:bodyPr/>
            <a:lstStyle/>
            <a:p>
              <a:endParaRPr lang="zh-CN" altLang="en-US"/>
            </a:p>
          </p:txBody>
        </p:sp>
      </p:grpSp>
      <p:sp>
        <p:nvSpPr>
          <p:cNvPr id="256003" name="Rectangle 3"/>
          <p:cNvSpPr>
            <a:spLocks noChangeArrowheads="1"/>
          </p:cNvSpPr>
          <p:nvPr/>
        </p:nvSpPr>
        <p:spPr bwMode="auto">
          <a:xfrm>
            <a:off x="0" y="928688"/>
            <a:ext cx="10972800" cy="504825"/>
          </a:xfrm>
          <a:prstGeom prst="rect">
            <a:avLst/>
          </a:prstGeom>
          <a:noFill/>
          <a:ln w="9525">
            <a:noFill/>
            <a:miter lim="800000"/>
          </a:ln>
        </p:spPr>
        <p:txBody>
          <a:bodyPr/>
          <a:lstStyle/>
          <a:p>
            <a:pPr marL="342900" indent="-342900">
              <a:lnSpc>
                <a:spcPct val="120000"/>
              </a:lnSpc>
              <a:spcBef>
                <a:spcPct val="20000"/>
              </a:spcBef>
              <a:buFont typeface="Arial" panose="020B0604020202020204" pitchFamily="34" charset="0"/>
              <a:buNone/>
            </a:pPr>
            <a:r>
              <a:rPr lang="zh-CN" altLang="en-US" sz="2000" b="1">
                <a:solidFill>
                  <a:srgbClr val="FF3300"/>
                </a:solidFill>
                <a:latin typeface="黑体" panose="02010609060101010101" pitchFamily="1" charset="-122"/>
                <a:ea typeface="黑体" panose="02010609060101010101" pitchFamily="1" charset="-122"/>
                <a:sym typeface="黑体" panose="02010609060101010101" pitchFamily="1" charset="-122"/>
              </a:rPr>
              <a:t>（三）新能源受阻责任分析</a:t>
            </a:r>
            <a:r>
              <a:rPr lang="en-US" altLang="zh-CN" sz="2000" b="1">
                <a:solidFill>
                  <a:srgbClr val="FF3300"/>
                </a:solidFill>
                <a:latin typeface="黑体" panose="02010609060101010101" pitchFamily="1" charset="-122"/>
                <a:ea typeface="黑体" panose="02010609060101010101" pitchFamily="1" charset="-122"/>
                <a:sym typeface="黑体" panose="02010609060101010101" pitchFamily="1" charset="-122"/>
              </a:rPr>
              <a:t>-</a:t>
            </a:r>
            <a:r>
              <a:rPr lang="zh-CN" altLang="en-US" sz="2000" b="1">
                <a:solidFill>
                  <a:srgbClr val="FF3300"/>
                </a:solidFill>
                <a:latin typeface="黑体" panose="02010609060101010101" pitchFamily="1" charset="-122"/>
                <a:ea typeface="黑体" panose="02010609060101010101" pitchFamily="1" charset="-122"/>
                <a:sym typeface="黑体" panose="02010609060101010101" pitchFamily="1" charset="-122"/>
              </a:rPr>
              <a:t>断面受限</a:t>
            </a:r>
            <a:endParaRPr lang="zh-CN" altLang="en-US" sz="2000" b="1">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256004" name="矩形 3"/>
          <p:cNvSpPr>
            <a:spLocks noChangeArrowheads="1"/>
          </p:cNvSpPr>
          <p:nvPr/>
        </p:nvSpPr>
        <p:spPr bwMode="auto">
          <a:xfrm>
            <a:off x="695325" y="379413"/>
            <a:ext cx="6257925" cy="521970"/>
          </a:xfrm>
          <a:prstGeom prst="rect">
            <a:avLst/>
          </a:prstGeom>
          <a:noFill/>
          <a:ln w="9525">
            <a:noFill/>
            <a:miter lim="800000"/>
          </a:ln>
        </p:spPr>
        <p:txBody>
          <a:bodyPr>
            <a:spAutoFit/>
          </a:bodyPr>
          <a:lstStyle/>
          <a:p>
            <a:pPr marL="342900" indent="-342900">
              <a:buFont typeface="Arial" panose="020B0604020202020204" pitchFamily="34" charset="0"/>
              <a:buNone/>
            </a:pPr>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附表</a:t>
            </a:r>
            <a:endParaRPr lang="zh-CN" altLang="en-US" sz="28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6005" name="TextBox 7"/>
          <p:cNvSpPr>
            <a:spLocks noChangeArrowheads="1"/>
          </p:cNvSpPr>
          <p:nvPr/>
        </p:nvSpPr>
        <p:spPr bwMode="auto">
          <a:xfrm>
            <a:off x="10110788" y="2066925"/>
            <a:ext cx="1708150" cy="336550"/>
          </a:xfrm>
          <a:prstGeom prst="rect">
            <a:avLst/>
          </a:prstGeom>
          <a:noFill/>
          <a:ln w="9525">
            <a:noFill/>
            <a:miter lim="800000"/>
          </a:ln>
        </p:spPr>
        <p:txBody>
          <a:bodyPr>
            <a:spAutoFit/>
          </a:bodyPr>
          <a:lstStyle/>
          <a:p>
            <a:pPr>
              <a:buFont typeface="Arial" panose="020B0604020202020204" pitchFamily="34" charset="0"/>
              <a:buNone/>
            </a:pPr>
            <a:r>
              <a:rPr lang="zh-CN" altLang="en-US" sz="160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45065" name="表格 45064"/>
          <p:cNvGraphicFramePr/>
          <p:nvPr/>
        </p:nvGraphicFramePr>
        <p:xfrm>
          <a:off x="271780" y="1989455"/>
          <a:ext cx="11649075" cy="4531360"/>
        </p:xfrm>
        <a:graphic>
          <a:graphicData uri="http://schemas.openxmlformats.org/drawingml/2006/table">
            <a:tbl>
              <a:tblPr/>
              <a:tblGrid>
                <a:gridCol w="730250"/>
                <a:gridCol w="1482725"/>
                <a:gridCol w="720090"/>
                <a:gridCol w="1129665"/>
                <a:gridCol w="6473825"/>
                <a:gridCol w="589915"/>
                <a:gridCol w="522605"/>
              </a:tblGrid>
              <a:tr h="48387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dirty="0">
                          <a:solidFill>
                            <a:schemeClr val="tx1"/>
                          </a:solidFill>
                          <a:latin typeface="+mn-ea"/>
                          <a:ea typeface="+mn-ea"/>
                          <a:sym typeface="Arial" panose="020B0604020202020204" pitchFamily="34" charset="0"/>
                        </a:rPr>
                        <a:t>责任方</a:t>
                      </a:r>
                      <a:endParaRPr lang="zh-CN" altLang="en-US" sz="1200" b="1" baseline="0" dirty="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检修设备</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受限省份</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检修工期</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影响</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弃电量</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hMerge="1">
                  <a:tcPr>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42989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sym typeface="微软雅黑" panose="020B0503020204020204" pitchFamily="2" charset="-122"/>
                        </a:rPr>
                        <a:t>甘肃</a:t>
                      </a:r>
                      <a:endParaRPr lang="zh-CN" altLang="en-US" sz="1200" b="1" baseline="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zh-CN" altLang="en-US" sz="1200" b="1">
                          <a:solidFill>
                            <a:schemeClr val="tx1"/>
                          </a:solidFill>
                          <a:latin typeface="+mn-ea"/>
                          <a:ea typeface="+mn-ea"/>
                          <a:cs typeface="+mn-ea"/>
                          <a:sym typeface="微软雅黑" panose="020B0503020204020204" pitchFamily="2" charset="-122"/>
                        </a:rPr>
                        <a:t>酒泉变</a:t>
                      </a:r>
                      <a:r>
                        <a:rPr lang="en-US" altLang="zh-CN" sz="1200" b="1">
                          <a:solidFill>
                            <a:schemeClr val="tx1"/>
                          </a:solidFill>
                          <a:latin typeface="+mn-ea"/>
                          <a:ea typeface="+mn-ea"/>
                          <a:cs typeface="+mn-ea"/>
                          <a:sym typeface="微软雅黑" panose="020B0503020204020204" pitchFamily="2" charset="-122"/>
                        </a:rPr>
                        <a:t>#2</a:t>
                      </a:r>
                      <a:r>
                        <a:rPr lang="zh-CN" altLang="en-US" sz="1200" b="1">
                          <a:solidFill>
                            <a:schemeClr val="tx1"/>
                          </a:solidFill>
                          <a:latin typeface="+mn-ea"/>
                          <a:ea typeface="+mn-ea"/>
                          <a:cs typeface="+mn-ea"/>
                          <a:sym typeface="微软雅黑" panose="020B0503020204020204" pitchFamily="2" charset="-122"/>
                        </a:rPr>
                        <a:t>主变检修</a:t>
                      </a:r>
                      <a:endParaRPr lang="zh-CN" altLang="en-US"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14">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dirty="0">
                          <a:solidFill>
                            <a:schemeClr val="tx1"/>
                          </a:solidFill>
                          <a:latin typeface="+mn-ea"/>
                          <a:ea typeface="+mn-ea"/>
                          <a:sym typeface="微软雅黑" panose="020B0503020204020204" pitchFamily="2" charset="-122"/>
                        </a:rPr>
                        <a:t>甘肃</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2018-12-24</a:t>
                      </a:r>
                      <a:r>
                        <a:rPr lang="zh-CN" altLang="en-US" sz="1200" b="1">
                          <a:solidFill>
                            <a:schemeClr val="tx1"/>
                          </a:solidFill>
                          <a:latin typeface="+mn-ea"/>
                          <a:ea typeface="+mn-ea"/>
                          <a:cs typeface="+mn-ea"/>
                          <a:sym typeface="微软雅黑" panose="020B0503020204020204" pitchFamily="2" charset="-122"/>
                        </a:rPr>
                        <a:t>至</a:t>
                      </a:r>
                      <a:endParaRPr lang="zh-CN" altLang="en-US" sz="1200" b="1">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2019-01-12</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en-US" altLang="zh-CN" sz="1200" b="1">
                          <a:solidFill>
                            <a:schemeClr val="tx1"/>
                          </a:solidFill>
                          <a:latin typeface="+mn-ea"/>
                          <a:ea typeface="+mn-ea"/>
                          <a:cs typeface="+mn-ea"/>
                          <a:sym typeface="微软雅黑" panose="020B0503020204020204" pitchFamily="2" charset="-122"/>
                        </a:rPr>
                        <a:t>750</a:t>
                      </a:r>
                      <a:r>
                        <a:rPr lang="zh-CN" altLang="en-US" sz="1200" b="1">
                          <a:solidFill>
                            <a:schemeClr val="tx1"/>
                          </a:solidFill>
                          <a:latin typeface="+mn-ea"/>
                          <a:ea typeface="+mn-ea"/>
                          <a:cs typeface="+mn-ea"/>
                          <a:sym typeface="微软雅黑" panose="020B0503020204020204" pitchFamily="2" charset="-122"/>
                        </a:rPr>
                        <a:t>千伏酒泉主变上网</a:t>
                      </a:r>
                      <a:r>
                        <a:rPr lang="en-US" altLang="zh-CN" sz="1200" b="1">
                          <a:solidFill>
                            <a:schemeClr val="tx1"/>
                          </a:solidFill>
                          <a:latin typeface="+mn-ea"/>
                          <a:ea typeface="+mn-ea"/>
                          <a:cs typeface="+mn-ea"/>
                          <a:sym typeface="微软雅黑" panose="020B0503020204020204" pitchFamily="2" charset="-122"/>
                        </a:rPr>
                        <a:t>+</a:t>
                      </a:r>
                      <a:r>
                        <a:rPr lang="zh-CN" altLang="en-US" sz="1200" b="1">
                          <a:solidFill>
                            <a:schemeClr val="tx1"/>
                          </a:solidFill>
                          <a:latin typeface="+mn-ea"/>
                          <a:ea typeface="+mn-ea"/>
                          <a:cs typeface="+mn-ea"/>
                          <a:sym typeface="微软雅黑" panose="020B0503020204020204" pitchFamily="2" charset="-122"/>
                        </a:rPr>
                        <a:t>泉河</a:t>
                      </a:r>
                      <a:r>
                        <a:rPr lang="en-US" altLang="zh-CN" sz="1200" b="1">
                          <a:solidFill>
                            <a:schemeClr val="tx1"/>
                          </a:solidFill>
                          <a:latin typeface="+mn-ea"/>
                          <a:ea typeface="+mn-ea"/>
                          <a:cs typeface="+mn-ea"/>
                          <a:sym typeface="微软雅黑" panose="020B0503020204020204" pitchFamily="2" charset="-122"/>
                        </a:rPr>
                        <a:t>330</a:t>
                      </a:r>
                      <a:r>
                        <a:rPr lang="zh-CN" altLang="en-US" sz="1200" b="1">
                          <a:solidFill>
                            <a:schemeClr val="tx1"/>
                          </a:solidFill>
                          <a:latin typeface="+mn-ea"/>
                          <a:ea typeface="+mn-ea"/>
                          <a:cs typeface="+mn-ea"/>
                          <a:sym typeface="微软雅黑" panose="020B0503020204020204" pitchFamily="2" charset="-122"/>
                        </a:rPr>
                        <a:t>千伏通道（酒泉</a:t>
                      </a:r>
                      <a:r>
                        <a:rPr lang="en-US" altLang="zh-CN" sz="1200" b="1">
                          <a:solidFill>
                            <a:schemeClr val="tx1"/>
                          </a:solidFill>
                          <a:latin typeface="+mn-ea"/>
                          <a:ea typeface="+mn-ea"/>
                          <a:cs typeface="+mn-ea"/>
                          <a:sym typeface="微软雅黑" panose="020B0503020204020204" pitchFamily="2" charset="-122"/>
                        </a:rPr>
                        <a:t>=</a:t>
                      </a:r>
                      <a:r>
                        <a:rPr lang="zh-CN" altLang="en-US" sz="1200" b="1">
                          <a:solidFill>
                            <a:schemeClr val="tx1"/>
                          </a:solidFill>
                          <a:latin typeface="+mn-ea"/>
                          <a:ea typeface="+mn-ea"/>
                          <a:cs typeface="+mn-ea"/>
                          <a:sym typeface="微软雅黑" panose="020B0503020204020204" pitchFamily="2" charset="-122"/>
                        </a:rPr>
                        <a:t>骆驼城</a:t>
                      </a:r>
                      <a:r>
                        <a:rPr lang="en-US" altLang="zh-CN" sz="1200" b="1">
                          <a:solidFill>
                            <a:schemeClr val="tx1"/>
                          </a:solidFill>
                          <a:latin typeface="+mn-ea"/>
                          <a:ea typeface="+mn-ea"/>
                          <a:cs typeface="+mn-ea"/>
                          <a:sym typeface="微软雅黑" panose="020B0503020204020204" pitchFamily="2" charset="-122"/>
                        </a:rPr>
                        <a:t>=</a:t>
                      </a:r>
                      <a:r>
                        <a:rPr lang="zh-CN" altLang="en-US" sz="1200" b="1">
                          <a:solidFill>
                            <a:schemeClr val="tx1"/>
                          </a:solidFill>
                          <a:latin typeface="+mn-ea"/>
                          <a:ea typeface="+mn-ea"/>
                          <a:cs typeface="+mn-ea"/>
                          <a:sym typeface="微软雅黑" panose="020B0503020204020204" pitchFamily="2" charset="-122"/>
                        </a:rPr>
                        <a:t>张掖</a:t>
                      </a:r>
                      <a:r>
                        <a:rPr lang="en-US" altLang="zh-CN" sz="1200" b="1">
                          <a:solidFill>
                            <a:schemeClr val="tx1"/>
                          </a:solidFill>
                          <a:latin typeface="+mn-ea"/>
                          <a:ea typeface="+mn-ea"/>
                          <a:cs typeface="+mn-ea"/>
                          <a:sym typeface="微软雅黑" panose="020B0503020204020204" pitchFamily="2" charset="-122"/>
                        </a:rPr>
                        <a:t>=</a:t>
                      </a:r>
                      <a:r>
                        <a:rPr lang="zh-CN" altLang="en-US" sz="1200" b="1">
                          <a:solidFill>
                            <a:schemeClr val="tx1"/>
                          </a:solidFill>
                          <a:latin typeface="+mn-ea"/>
                          <a:ea typeface="+mn-ea"/>
                          <a:cs typeface="+mn-ea"/>
                          <a:sym typeface="微软雅黑" panose="020B0503020204020204" pitchFamily="2" charset="-122"/>
                        </a:rPr>
                        <a:t>山丹</a:t>
                      </a:r>
                      <a:r>
                        <a:rPr lang="en-US" altLang="zh-CN" sz="1200" b="1">
                          <a:solidFill>
                            <a:schemeClr val="tx1"/>
                          </a:solidFill>
                          <a:latin typeface="+mn-ea"/>
                          <a:ea typeface="+mn-ea"/>
                          <a:cs typeface="+mn-ea"/>
                          <a:sym typeface="微软雅黑" panose="020B0503020204020204" pitchFamily="2" charset="-122"/>
                        </a:rPr>
                        <a:t>=</a:t>
                      </a:r>
                      <a:r>
                        <a:rPr lang="zh-CN" altLang="en-US" sz="1200" b="1">
                          <a:solidFill>
                            <a:schemeClr val="tx1"/>
                          </a:solidFill>
                          <a:latin typeface="+mn-ea"/>
                          <a:ea typeface="+mn-ea"/>
                          <a:cs typeface="+mn-ea"/>
                          <a:sym typeface="微软雅黑" panose="020B0503020204020204" pitchFamily="2" charset="-122"/>
                        </a:rPr>
                        <a:t>上河湾</a:t>
                      </a:r>
                      <a:r>
                        <a:rPr lang="en-US" altLang="zh-CN" sz="1200" b="1">
                          <a:solidFill>
                            <a:schemeClr val="tx1"/>
                          </a:solidFill>
                          <a:latin typeface="+mn-ea"/>
                          <a:ea typeface="+mn-ea"/>
                          <a:cs typeface="+mn-ea"/>
                          <a:sym typeface="微软雅黑" panose="020B0503020204020204" pitchFamily="2" charset="-122"/>
                        </a:rPr>
                        <a:t>=</a:t>
                      </a:r>
                      <a:r>
                        <a:rPr lang="zh-CN" altLang="en-US" sz="1200" b="1">
                          <a:solidFill>
                            <a:schemeClr val="tx1"/>
                          </a:solidFill>
                          <a:latin typeface="+mn-ea"/>
                          <a:ea typeface="+mn-ea"/>
                          <a:cs typeface="+mn-ea"/>
                          <a:sym typeface="微软雅黑" panose="020B0503020204020204" pitchFamily="2" charset="-122"/>
                        </a:rPr>
                        <a:t>河西）断面输送能力为</a:t>
                      </a:r>
                      <a:r>
                        <a:rPr lang="en-US" altLang="zh-CN" sz="1200" b="1">
                          <a:solidFill>
                            <a:schemeClr val="tx1"/>
                          </a:solidFill>
                          <a:latin typeface="+mn-ea"/>
                          <a:ea typeface="+mn-ea"/>
                          <a:cs typeface="+mn-ea"/>
                          <a:sym typeface="微软雅黑" panose="020B0503020204020204" pitchFamily="2" charset="-122"/>
                        </a:rPr>
                        <a:t>150</a:t>
                      </a:r>
                      <a:r>
                        <a:rPr lang="zh-CN" altLang="en-US" sz="1200" b="1">
                          <a:solidFill>
                            <a:schemeClr val="tx1"/>
                          </a:solidFill>
                          <a:latin typeface="+mn-ea"/>
                          <a:ea typeface="+mn-ea"/>
                          <a:cs typeface="+mn-ea"/>
                          <a:sym typeface="微软雅黑" panose="020B0503020204020204" pitchFamily="2" charset="-122"/>
                        </a:rPr>
                        <a:t>万千瓦；泉河</a:t>
                      </a:r>
                      <a:r>
                        <a:rPr lang="en-US" altLang="zh-CN" sz="1200" b="1">
                          <a:solidFill>
                            <a:schemeClr val="tx1"/>
                          </a:solidFill>
                          <a:latin typeface="+mn-ea"/>
                          <a:ea typeface="+mn-ea"/>
                          <a:cs typeface="+mn-ea"/>
                          <a:sym typeface="微软雅黑" panose="020B0503020204020204" pitchFamily="2" charset="-122"/>
                        </a:rPr>
                        <a:t>330</a:t>
                      </a:r>
                      <a:r>
                        <a:rPr lang="zh-CN" altLang="en-US" sz="1200" b="1">
                          <a:solidFill>
                            <a:schemeClr val="tx1"/>
                          </a:solidFill>
                          <a:latin typeface="+mn-ea"/>
                          <a:ea typeface="+mn-ea"/>
                          <a:cs typeface="+mn-ea"/>
                          <a:sym typeface="微软雅黑" panose="020B0503020204020204" pitchFamily="2" charset="-122"/>
                        </a:rPr>
                        <a:t>千伏通道（酒泉</a:t>
                      </a:r>
                      <a:r>
                        <a:rPr lang="en-US" altLang="zh-CN" sz="1200" b="1">
                          <a:solidFill>
                            <a:schemeClr val="tx1"/>
                          </a:solidFill>
                          <a:latin typeface="+mn-ea"/>
                          <a:ea typeface="+mn-ea"/>
                          <a:cs typeface="+mn-ea"/>
                          <a:sym typeface="微软雅黑" panose="020B0503020204020204" pitchFamily="2" charset="-122"/>
                        </a:rPr>
                        <a:t>=</a:t>
                      </a:r>
                      <a:r>
                        <a:rPr lang="zh-CN" altLang="en-US" sz="1200" b="1">
                          <a:solidFill>
                            <a:schemeClr val="tx1"/>
                          </a:solidFill>
                          <a:latin typeface="+mn-ea"/>
                          <a:ea typeface="+mn-ea"/>
                          <a:cs typeface="+mn-ea"/>
                          <a:sym typeface="微软雅黑" panose="020B0503020204020204" pitchFamily="2" charset="-122"/>
                        </a:rPr>
                        <a:t>骆驼城</a:t>
                      </a:r>
                      <a:r>
                        <a:rPr lang="en-US" altLang="zh-CN" sz="1200" b="1">
                          <a:solidFill>
                            <a:schemeClr val="tx1"/>
                          </a:solidFill>
                          <a:latin typeface="+mn-ea"/>
                          <a:ea typeface="+mn-ea"/>
                          <a:cs typeface="+mn-ea"/>
                          <a:sym typeface="微软雅黑" panose="020B0503020204020204" pitchFamily="2" charset="-122"/>
                        </a:rPr>
                        <a:t>=</a:t>
                      </a:r>
                      <a:r>
                        <a:rPr lang="zh-CN" altLang="en-US" sz="1200" b="1">
                          <a:solidFill>
                            <a:schemeClr val="tx1"/>
                          </a:solidFill>
                          <a:latin typeface="+mn-ea"/>
                          <a:ea typeface="+mn-ea"/>
                          <a:cs typeface="+mn-ea"/>
                          <a:sym typeface="微软雅黑" panose="020B0503020204020204" pitchFamily="2" charset="-122"/>
                        </a:rPr>
                        <a:t>张掖</a:t>
                      </a:r>
                      <a:r>
                        <a:rPr lang="en-US" altLang="zh-CN" sz="1200" b="1">
                          <a:solidFill>
                            <a:schemeClr val="tx1"/>
                          </a:solidFill>
                          <a:latin typeface="+mn-ea"/>
                          <a:ea typeface="+mn-ea"/>
                          <a:cs typeface="+mn-ea"/>
                          <a:sym typeface="微软雅黑" panose="020B0503020204020204" pitchFamily="2" charset="-122"/>
                        </a:rPr>
                        <a:t>=</a:t>
                      </a:r>
                      <a:r>
                        <a:rPr lang="zh-CN" altLang="en-US" sz="1200" b="1">
                          <a:solidFill>
                            <a:schemeClr val="tx1"/>
                          </a:solidFill>
                          <a:latin typeface="+mn-ea"/>
                          <a:ea typeface="+mn-ea"/>
                          <a:cs typeface="+mn-ea"/>
                          <a:sym typeface="微软雅黑" panose="020B0503020204020204" pitchFamily="2" charset="-122"/>
                        </a:rPr>
                        <a:t>山丹</a:t>
                      </a:r>
                      <a:r>
                        <a:rPr lang="en-US" altLang="zh-CN" sz="1200" b="1">
                          <a:solidFill>
                            <a:schemeClr val="tx1"/>
                          </a:solidFill>
                          <a:latin typeface="+mn-ea"/>
                          <a:ea typeface="+mn-ea"/>
                          <a:cs typeface="+mn-ea"/>
                          <a:sym typeface="微软雅黑" panose="020B0503020204020204" pitchFamily="2" charset="-122"/>
                        </a:rPr>
                        <a:t>=</a:t>
                      </a:r>
                      <a:r>
                        <a:rPr lang="zh-CN" altLang="en-US" sz="1200" b="1">
                          <a:solidFill>
                            <a:schemeClr val="tx1"/>
                          </a:solidFill>
                          <a:latin typeface="+mn-ea"/>
                          <a:ea typeface="+mn-ea"/>
                          <a:cs typeface="+mn-ea"/>
                          <a:sym typeface="微软雅黑" panose="020B0503020204020204" pitchFamily="2" charset="-122"/>
                        </a:rPr>
                        <a:t>上河湾</a:t>
                      </a:r>
                      <a:r>
                        <a:rPr lang="en-US" altLang="zh-CN" sz="1200" b="1">
                          <a:solidFill>
                            <a:schemeClr val="tx1"/>
                          </a:solidFill>
                          <a:latin typeface="+mn-ea"/>
                          <a:ea typeface="+mn-ea"/>
                          <a:cs typeface="+mn-ea"/>
                          <a:sym typeface="微软雅黑" panose="020B0503020204020204" pitchFamily="2" charset="-122"/>
                        </a:rPr>
                        <a:t>=</a:t>
                      </a:r>
                      <a:r>
                        <a:rPr lang="zh-CN" altLang="en-US" sz="1200" b="1">
                          <a:solidFill>
                            <a:schemeClr val="tx1"/>
                          </a:solidFill>
                          <a:latin typeface="+mn-ea"/>
                          <a:ea typeface="+mn-ea"/>
                          <a:cs typeface="+mn-ea"/>
                          <a:sym typeface="微软雅黑" panose="020B0503020204020204" pitchFamily="2" charset="-122"/>
                        </a:rPr>
                        <a:t>河西）输送能力为</a:t>
                      </a:r>
                      <a:r>
                        <a:rPr lang="en-US" altLang="zh-CN" sz="1200" b="1">
                          <a:solidFill>
                            <a:schemeClr val="tx1"/>
                          </a:solidFill>
                          <a:latin typeface="+mn-ea"/>
                          <a:ea typeface="+mn-ea"/>
                          <a:cs typeface="+mn-ea"/>
                          <a:sym typeface="微软雅黑" panose="020B0503020204020204" pitchFamily="2" charset="-122"/>
                        </a:rPr>
                        <a:t>80</a:t>
                      </a:r>
                      <a:r>
                        <a:rPr lang="zh-CN" altLang="en-US" sz="1200" b="1">
                          <a:solidFill>
                            <a:schemeClr val="tx1"/>
                          </a:solidFill>
                          <a:latin typeface="+mn-ea"/>
                          <a:ea typeface="+mn-ea"/>
                          <a:cs typeface="+mn-ea"/>
                          <a:sym typeface="微软雅黑" panose="020B0503020204020204" pitchFamily="2" charset="-122"/>
                        </a:rPr>
                        <a:t>万千瓦</a:t>
                      </a:r>
                      <a:endParaRPr lang="zh-CN" altLang="en-US"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en-US" altLang="zh-CN" sz="1200" b="1">
                          <a:solidFill>
                            <a:schemeClr val="tx1"/>
                          </a:solidFill>
                          <a:latin typeface="+mn-ea"/>
                          <a:ea typeface="+mn-ea"/>
                          <a:sym typeface="微软雅黑" panose="020B0503020204020204" pitchFamily="2" charset="-122"/>
                        </a:rPr>
                        <a:t>288</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14">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en-US" altLang="zh-CN" sz="1200" b="1" dirty="0">
                          <a:solidFill>
                            <a:schemeClr val="tx1"/>
                          </a:solidFill>
                          <a:latin typeface="+mn-ea"/>
                          <a:ea typeface="+mn-ea"/>
                          <a:sym typeface="Calibri" panose="020F0502020204030204" pitchFamily="2" charset="0"/>
                        </a:rPr>
                        <a:t>32567</a:t>
                      </a:r>
                      <a:endParaRPr lang="en-US" altLang="zh-CN" sz="1200" b="1" dirty="0">
                        <a:solidFill>
                          <a:schemeClr val="tx1"/>
                        </a:solidFill>
                        <a:latin typeface="+mn-ea"/>
                        <a:ea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sym typeface="微软雅黑" panose="020B0503020204020204" pitchFamily="2" charset="-122"/>
                        </a:rPr>
                        <a:t>青海</a:t>
                      </a:r>
                      <a:endParaRPr lang="zh-CN" altLang="en-US" sz="1200" b="1" baseline="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zh-CN" altLang="en-US" sz="1200" b="1">
                          <a:solidFill>
                            <a:schemeClr val="tx1"/>
                          </a:solidFill>
                          <a:latin typeface="+mn-ea"/>
                          <a:ea typeface="+mn-ea"/>
                          <a:cs typeface="+mn-ea"/>
                          <a:sym typeface="微软雅黑" panose="020B0503020204020204" pitchFamily="2" charset="-122"/>
                        </a:rPr>
                        <a:t>官亭</a:t>
                      </a:r>
                      <a:r>
                        <a:rPr lang="en-US" altLang="zh-CN" sz="1200" b="1">
                          <a:solidFill>
                            <a:schemeClr val="tx1"/>
                          </a:solidFill>
                          <a:latin typeface="+mn-ea"/>
                          <a:ea typeface="+mn-ea"/>
                          <a:cs typeface="+mn-ea"/>
                          <a:sym typeface="微软雅黑" panose="020B0503020204020204" pitchFamily="2" charset="-122"/>
                        </a:rPr>
                        <a:t>750</a:t>
                      </a:r>
                      <a:r>
                        <a:rPr lang="zh-CN" altLang="en-US" sz="1200" b="1">
                          <a:solidFill>
                            <a:schemeClr val="tx1"/>
                          </a:solidFill>
                          <a:latin typeface="+mn-ea"/>
                          <a:ea typeface="+mn-ea"/>
                          <a:cs typeface="+mn-ea"/>
                          <a:sym typeface="微软雅黑" panose="020B0503020204020204" pitchFamily="2" charset="-122"/>
                        </a:rPr>
                        <a:t>千伏</a:t>
                      </a:r>
                      <a:r>
                        <a:rPr lang="en-US" altLang="zh-CN" sz="1200" b="1">
                          <a:solidFill>
                            <a:schemeClr val="tx1"/>
                          </a:solidFill>
                          <a:latin typeface="+mn-ea"/>
                          <a:ea typeface="+mn-ea"/>
                          <a:cs typeface="+mn-ea"/>
                          <a:sym typeface="微软雅黑" panose="020B0503020204020204" pitchFamily="2" charset="-122"/>
                        </a:rPr>
                        <a:t>II</a:t>
                      </a:r>
                      <a:r>
                        <a:rPr lang="zh-CN" altLang="en-US" sz="1200" b="1">
                          <a:solidFill>
                            <a:schemeClr val="tx1"/>
                          </a:solidFill>
                          <a:latin typeface="+mn-ea"/>
                          <a:ea typeface="+mn-ea"/>
                          <a:cs typeface="+mn-ea"/>
                          <a:sym typeface="微软雅黑" panose="020B0503020204020204" pitchFamily="2" charset="-122"/>
                        </a:rPr>
                        <a:t>母及</a:t>
                      </a:r>
                      <a:r>
                        <a:rPr lang="en-US" altLang="zh-CN" sz="1200" b="1">
                          <a:solidFill>
                            <a:schemeClr val="tx1"/>
                          </a:solidFill>
                          <a:latin typeface="+mn-ea"/>
                          <a:ea typeface="+mn-ea"/>
                          <a:cs typeface="+mn-ea"/>
                          <a:sym typeface="微软雅黑" panose="020B0503020204020204" pitchFamily="2" charset="-122"/>
                        </a:rPr>
                        <a:t>70916</a:t>
                      </a:r>
                      <a:r>
                        <a:rPr lang="zh-CN" altLang="en-US" sz="1200" b="1">
                          <a:solidFill>
                            <a:schemeClr val="tx1"/>
                          </a:solidFill>
                          <a:latin typeface="+mn-ea"/>
                          <a:ea typeface="+mn-ea"/>
                          <a:cs typeface="+mn-ea"/>
                          <a:sym typeface="微软雅黑" panose="020B0503020204020204" pitchFamily="2" charset="-122"/>
                        </a:rPr>
                        <a:t>官东</a:t>
                      </a:r>
                      <a:r>
                        <a:rPr lang="en-US" altLang="zh-CN" sz="1200" b="1">
                          <a:solidFill>
                            <a:schemeClr val="tx1"/>
                          </a:solidFill>
                          <a:latin typeface="+mn-ea"/>
                          <a:ea typeface="+mn-ea"/>
                          <a:cs typeface="+mn-ea"/>
                          <a:sym typeface="微软雅黑" panose="020B0503020204020204" pitchFamily="2" charset="-122"/>
                        </a:rPr>
                        <a:t>Ⅱ</a:t>
                      </a:r>
                      <a:r>
                        <a:rPr lang="zh-CN" altLang="en-US" sz="1200" b="1">
                          <a:solidFill>
                            <a:schemeClr val="tx1"/>
                          </a:solidFill>
                          <a:latin typeface="+mn-ea"/>
                          <a:ea typeface="+mn-ea"/>
                          <a:cs typeface="+mn-ea"/>
                          <a:sym typeface="微软雅黑" panose="020B0503020204020204" pitchFamily="2" charset="-122"/>
                        </a:rPr>
                        <a:t>线同停</a:t>
                      </a:r>
                      <a:endParaRPr lang="zh-CN" altLang="en-US"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2019-01-09</a:t>
                      </a:r>
                      <a:r>
                        <a:rPr lang="zh-CN" altLang="en-US" sz="1200" b="1">
                          <a:solidFill>
                            <a:schemeClr val="tx1"/>
                          </a:solidFill>
                          <a:latin typeface="+mn-ea"/>
                          <a:ea typeface="+mn-ea"/>
                          <a:cs typeface="+mn-ea"/>
                          <a:sym typeface="微软雅黑" panose="020B0503020204020204" pitchFamily="2" charset="-122"/>
                        </a:rPr>
                        <a:t>至</a:t>
                      </a:r>
                      <a:endParaRPr lang="zh-CN" altLang="en-US" sz="1200" b="1">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2019-01-15 </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cs typeface="+mn-ea"/>
                          <a:sym typeface="微软雅黑" panose="020B0503020204020204" pitchFamily="2" charset="-122"/>
                        </a:rPr>
                        <a:t>武白</a:t>
                      </a:r>
                      <a:r>
                        <a:rPr lang="en-US" altLang="zh-CN" sz="1200" b="1" baseline="0">
                          <a:solidFill>
                            <a:schemeClr val="tx1"/>
                          </a:solidFill>
                          <a:latin typeface="+mn-ea"/>
                          <a:ea typeface="+mn-ea"/>
                          <a:cs typeface="+mn-ea"/>
                          <a:sym typeface="微软雅黑" panose="020B0503020204020204" pitchFamily="2" charset="-122"/>
                        </a:rPr>
                        <a:t>+</a:t>
                      </a:r>
                      <a:r>
                        <a:rPr lang="zh-CN" altLang="en-US" sz="1200" b="1" baseline="0">
                          <a:solidFill>
                            <a:schemeClr val="tx1"/>
                          </a:solidFill>
                          <a:latin typeface="+mn-ea"/>
                          <a:ea typeface="+mn-ea"/>
                          <a:cs typeface="+mn-ea"/>
                          <a:sym typeface="微软雅黑" panose="020B0503020204020204" pitchFamily="2" charset="-122"/>
                        </a:rPr>
                        <a:t>官东断面按照</a:t>
                      </a:r>
                      <a:r>
                        <a:rPr lang="en-US" altLang="zh-CN" sz="1200" b="1" baseline="0">
                          <a:solidFill>
                            <a:schemeClr val="tx1"/>
                          </a:solidFill>
                          <a:latin typeface="+mn-ea"/>
                          <a:ea typeface="+mn-ea"/>
                          <a:cs typeface="+mn-ea"/>
                          <a:sym typeface="微软雅黑" panose="020B0503020204020204" pitchFamily="2" charset="-122"/>
                        </a:rPr>
                        <a:t>310</a:t>
                      </a:r>
                      <a:r>
                        <a:rPr lang="zh-CN" altLang="en-US" sz="1200" b="1" dirty="0">
                          <a:latin typeface="+mn-ea"/>
                          <a:ea typeface="+mn-ea"/>
                          <a:cs typeface="+mn-ea"/>
                          <a:sym typeface="微软雅黑" panose="020B0503020204020204" pitchFamily="2" charset="-122"/>
                        </a:rPr>
                        <a:t>万千瓦</a:t>
                      </a:r>
                      <a:r>
                        <a:rPr lang="zh-CN" altLang="en-US" sz="1200" b="1" baseline="0">
                          <a:solidFill>
                            <a:schemeClr val="tx1"/>
                          </a:solidFill>
                          <a:latin typeface="+mn-ea"/>
                          <a:ea typeface="+mn-ea"/>
                          <a:cs typeface="+mn-ea"/>
                          <a:sym typeface="微软雅黑" panose="020B0503020204020204" pitchFamily="2" charset="-122"/>
                        </a:rPr>
                        <a:t>控制，武白</a:t>
                      </a:r>
                      <a:r>
                        <a:rPr lang="en-US" altLang="zh-CN" sz="1200" b="1" baseline="0">
                          <a:solidFill>
                            <a:schemeClr val="tx1"/>
                          </a:solidFill>
                          <a:latin typeface="+mn-ea"/>
                          <a:ea typeface="+mn-ea"/>
                          <a:cs typeface="+mn-ea"/>
                          <a:sym typeface="微软雅黑" panose="020B0503020204020204" pitchFamily="2" charset="-122"/>
                        </a:rPr>
                        <a:t>+</a:t>
                      </a:r>
                      <a:r>
                        <a:rPr lang="zh-CN" altLang="en-US" sz="1200" b="1" baseline="0">
                          <a:solidFill>
                            <a:schemeClr val="tx1"/>
                          </a:solidFill>
                          <a:latin typeface="+mn-ea"/>
                          <a:ea typeface="+mn-ea"/>
                          <a:cs typeface="+mn-ea"/>
                          <a:sym typeface="微软雅黑" panose="020B0503020204020204" pitchFamily="2" charset="-122"/>
                        </a:rPr>
                        <a:t>东白断面按照</a:t>
                      </a:r>
                      <a:r>
                        <a:rPr lang="en-US" altLang="zh-CN" sz="1200" b="1" baseline="0">
                          <a:solidFill>
                            <a:schemeClr val="tx1"/>
                          </a:solidFill>
                          <a:latin typeface="+mn-ea"/>
                          <a:ea typeface="+mn-ea"/>
                          <a:cs typeface="+mn-ea"/>
                          <a:sym typeface="微软雅黑" panose="020B0503020204020204" pitchFamily="2" charset="-122"/>
                        </a:rPr>
                        <a:t>370</a:t>
                      </a:r>
                      <a:r>
                        <a:rPr lang="zh-CN" altLang="en-US" sz="1200" b="1" dirty="0">
                          <a:latin typeface="+mn-ea"/>
                          <a:ea typeface="+mn-ea"/>
                          <a:cs typeface="+mn-ea"/>
                          <a:sym typeface="微软雅黑" panose="020B0503020204020204" pitchFamily="2" charset="-122"/>
                        </a:rPr>
                        <a:t>万千瓦</a:t>
                      </a:r>
                      <a:r>
                        <a:rPr lang="zh-CN" altLang="en-US" sz="1200" b="1" baseline="0">
                          <a:solidFill>
                            <a:schemeClr val="tx1"/>
                          </a:solidFill>
                          <a:latin typeface="+mn-ea"/>
                          <a:ea typeface="+mn-ea"/>
                          <a:cs typeface="+mn-ea"/>
                          <a:sym typeface="微软雅黑" panose="020B0503020204020204" pitchFamily="2" charset="-122"/>
                        </a:rPr>
                        <a:t>控制</a:t>
                      </a:r>
                      <a:endParaRPr lang="zh-CN" altLang="en-US"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en-US" altLang="zh-CN" sz="1200" b="1">
                          <a:solidFill>
                            <a:schemeClr val="tx1"/>
                          </a:solidFill>
                          <a:latin typeface="+mn-ea"/>
                          <a:ea typeface="+mn-ea"/>
                          <a:sym typeface="微软雅黑" panose="020B0503020204020204" pitchFamily="2" charset="-122"/>
                        </a:rPr>
                        <a:t>1741</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sym typeface="微软雅黑" panose="020B0503020204020204" pitchFamily="2" charset="-122"/>
                        </a:rPr>
                        <a:t>青海</a:t>
                      </a:r>
                      <a:endParaRPr lang="zh-CN" altLang="en-US" sz="1200" b="1" baseline="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cs typeface="+mn-ea"/>
                          <a:sym typeface="微软雅黑" panose="020B0503020204020204" pitchFamily="2" charset="-122"/>
                        </a:rPr>
                        <a:t>柴鱼</a:t>
                      </a:r>
                      <a:r>
                        <a:rPr lang="en-US" altLang="zh-CN" sz="1200" b="1" baseline="0">
                          <a:solidFill>
                            <a:schemeClr val="tx1"/>
                          </a:solidFill>
                          <a:latin typeface="+mn-ea"/>
                          <a:ea typeface="+mn-ea"/>
                          <a:cs typeface="+mn-ea"/>
                          <a:sym typeface="微软雅黑" panose="020B0503020204020204" pitchFamily="2" charset="-122"/>
                        </a:rPr>
                        <a:t>Ⅱ</a:t>
                      </a:r>
                      <a:r>
                        <a:rPr lang="zh-CN" altLang="en-US" sz="1200" b="1" baseline="0">
                          <a:solidFill>
                            <a:schemeClr val="tx1"/>
                          </a:solidFill>
                          <a:latin typeface="+mn-ea"/>
                          <a:ea typeface="+mn-ea"/>
                          <a:cs typeface="+mn-ea"/>
                          <a:sym typeface="微软雅黑" panose="020B0503020204020204" pitchFamily="2" charset="-122"/>
                        </a:rPr>
                        <a:t>线检修</a:t>
                      </a:r>
                      <a:endParaRPr lang="zh-CN" altLang="en-US"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spcAft>
                          <a:spcPct val="0"/>
                        </a:spcAft>
                        <a:buNone/>
                      </a:pPr>
                      <a:r>
                        <a:rPr lang="en-US" altLang="zh-CN" sz="1200" b="1" baseline="0">
                          <a:solidFill>
                            <a:schemeClr val="tx1"/>
                          </a:solidFill>
                          <a:latin typeface="+mn-ea"/>
                          <a:ea typeface="+mn-ea"/>
                          <a:cs typeface="+mn-ea"/>
                          <a:sym typeface="微软雅黑" panose="020B0503020204020204" pitchFamily="2" charset="-122"/>
                        </a:rPr>
                        <a:t>2019-01-14</a:t>
                      </a:r>
                      <a:r>
                        <a:rPr lang="zh-CN" altLang="en-US" sz="1200" b="1" baseline="0">
                          <a:solidFill>
                            <a:schemeClr val="tx1"/>
                          </a:solidFill>
                          <a:latin typeface="+mn-ea"/>
                          <a:ea typeface="+mn-ea"/>
                          <a:cs typeface="+mn-ea"/>
                          <a:sym typeface="微软雅黑" panose="020B0503020204020204" pitchFamily="2" charset="-122"/>
                        </a:rPr>
                        <a:t>至</a:t>
                      </a:r>
                      <a:endParaRPr lang="zh-CN" altLang="en-US" sz="1200" b="1" baseline="0">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spcAft>
                          <a:spcPct val="0"/>
                        </a:spcAft>
                        <a:buNone/>
                      </a:pPr>
                      <a:r>
                        <a:rPr lang="en-US" altLang="zh-CN" sz="1200" b="1" baseline="0">
                          <a:solidFill>
                            <a:schemeClr val="tx1"/>
                          </a:solidFill>
                          <a:latin typeface="+mn-ea"/>
                          <a:ea typeface="+mn-ea"/>
                          <a:cs typeface="+mn-ea"/>
                          <a:sym typeface="微软雅黑" panose="020B0503020204020204" pitchFamily="2" charset="-122"/>
                        </a:rPr>
                        <a:t>2019-01-21 </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cs typeface="+mn-ea"/>
                          <a:sym typeface="微软雅黑" panose="020B0503020204020204" pitchFamily="2" charset="-122"/>
                        </a:rPr>
                        <a:t>四鱼断面按</a:t>
                      </a:r>
                      <a:r>
                        <a:rPr lang="en-US" altLang="zh-CN" sz="1200" b="1" baseline="0">
                          <a:solidFill>
                            <a:schemeClr val="tx1"/>
                          </a:solidFill>
                          <a:latin typeface="+mn-ea"/>
                          <a:ea typeface="+mn-ea"/>
                          <a:cs typeface="+mn-ea"/>
                          <a:sym typeface="微软雅黑" panose="020B0503020204020204" pitchFamily="2" charset="-122"/>
                        </a:rPr>
                        <a:t>380</a:t>
                      </a:r>
                      <a:r>
                        <a:rPr lang="zh-CN" altLang="en-US" sz="1200" b="1" dirty="0">
                          <a:latin typeface="+mn-ea"/>
                          <a:ea typeface="+mn-ea"/>
                          <a:cs typeface="+mn-ea"/>
                          <a:sym typeface="微软雅黑" panose="020B0503020204020204" pitchFamily="2" charset="-122"/>
                        </a:rPr>
                        <a:t>万千瓦</a:t>
                      </a:r>
                      <a:r>
                        <a:rPr lang="en-US" altLang="zh-CN" sz="1200" b="1" baseline="0">
                          <a:solidFill>
                            <a:schemeClr val="tx1"/>
                          </a:solidFill>
                          <a:latin typeface="+mn-ea"/>
                          <a:ea typeface="+mn-ea"/>
                          <a:cs typeface="+mn-ea"/>
                          <a:sym typeface="微软雅黑" panose="020B0503020204020204" pitchFamily="2" charset="-122"/>
                        </a:rPr>
                        <a:t>/440</a:t>
                      </a:r>
                      <a:r>
                        <a:rPr lang="zh-CN" altLang="en-US" sz="1200" b="1" dirty="0">
                          <a:latin typeface="+mn-ea"/>
                          <a:ea typeface="+mn-ea"/>
                          <a:cs typeface="+mn-ea"/>
                          <a:sym typeface="微软雅黑" panose="020B0503020204020204" pitchFamily="2" charset="-122"/>
                        </a:rPr>
                        <a:t>万千瓦</a:t>
                      </a:r>
                      <a:r>
                        <a:rPr lang="zh-CN" altLang="en-US" sz="1200" b="1" baseline="0">
                          <a:solidFill>
                            <a:schemeClr val="tx1"/>
                          </a:solidFill>
                          <a:latin typeface="+mn-ea"/>
                          <a:ea typeface="+mn-ea"/>
                          <a:cs typeface="+mn-ea"/>
                          <a:sym typeface="微软雅黑" panose="020B0503020204020204" pitchFamily="2" charset="-122"/>
                        </a:rPr>
                        <a:t>（光伏小发模式）、</a:t>
                      </a:r>
                      <a:r>
                        <a:rPr lang="en-US" altLang="zh-CN" sz="1200" b="1" baseline="0">
                          <a:solidFill>
                            <a:schemeClr val="tx1"/>
                          </a:solidFill>
                          <a:latin typeface="+mn-ea"/>
                          <a:ea typeface="+mn-ea"/>
                          <a:cs typeface="+mn-ea"/>
                          <a:sym typeface="微软雅黑" panose="020B0503020204020204" pitchFamily="2" charset="-122"/>
                        </a:rPr>
                        <a:t>270</a:t>
                      </a:r>
                      <a:r>
                        <a:rPr lang="zh-CN" altLang="en-US" sz="1200" b="1" dirty="0">
                          <a:latin typeface="+mn-ea"/>
                          <a:ea typeface="+mn-ea"/>
                          <a:cs typeface="+mn-ea"/>
                          <a:sym typeface="微软雅黑" panose="020B0503020204020204" pitchFamily="2" charset="-122"/>
                        </a:rPr>
                        <a:t>万千瓦</a:t>
                      </a:r>
                      <a:r>
                        <a:rPr lang="en-US" altLang="zh-CN" sz="1200" b="1" baseline="0">
                          <a:solidFill>
                            <a:schemeClr val="tx1"/>
                          </a:solidFill>
                          <a:latin typeface="+mn-ea"/>
                          <a:ea typeface="+mn-ea"/>
                          <a:cs typeface="+mn-ea"/>
                          <a:sym typeface="微软雅黑" panose="020B0503020204020204" pitchFamily="2" charset="-122"/>
                        </a:rPr>
                        <a:t>/350</a:t>
                      </a:r>
                      <a:r>
                        <a:rPr lang="zh-CN" altLang="en-US" sz="1200" b="1" dirty="0">
                          <a:latin typeface="+mn-ea"/>
                          <a:ea typeface="+mn-ea"/>
                          <a:cs typeface="+mn-ea"/>
                          <a:sym typeface="微软雅黑" panose="020B0503020204020204" pitchFamily="2" charset="-122"/>
                        </a:rPr>
                        <a:t>万千瓦</a:t>
                      </a:r>
                      <a:r>
                        <a:rPr lang="zh-CN" altLang="en-US" sz="1200" b="1" baseline="0">
                          <a:solidFill>
                            <a:schemeClr val="tx1"/>
                          </a:solidFill>
                          <a:latin typeface="+mn-ea"/>
                          <a:ea typeface="+mn-ea"/>
                          <a:cs typeface="+mn-ea"/>
                          <a:sym typeface="微软雅黑" panose="020B0503020204020204" pitchFamily="2" charset="-122"/>
                        </a:rPr>
                        <a:t>（光伏大发模式）控制</a:t>
                      </a:r>
                      <a:endParaRPr lang="zh-CN" altLang="en-US"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en-US" altLang="zh-CN" sz="1200" b="1">
                          <a:solidFill>
                            <a:schemeClr val="tx1"/>
                          </a:solidFill>
                          <a:latin typeface="+mn-ea"/>
                          <a:ea typeface="+mn-ea"/>
                          <a:sym typeface="微软雅黑" panose="020B0503020204020204" pitchFamily="2" charset="-122"/>
                        </a:rPr>
                        <a:t>876</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sym typeface="微软雅黑" panose="020B0503020204020204" pitchFamily="2" charset="-122"/>
                        </a:rPr>
                        <a:t>青海</a:t>
                      </a:r>
                      <a:endParaRPr lang="zh-CN" altLang="en-US" sz="1200" b="1" baseline="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zh-CN" altLang="en-US" sz="1200" b="1">
                          <a:solidFill>
                            <a:schemeClr val="tx1"/>
                          </a:solidFill>
                          <a:latin typeface="+mn-ea"/>
                          <a:ea typeface="+mn-ea"/>
                          <a:cs typeface="+mn-ea"/>
                          <a:sym typeface="微软雅黑" panose="020B0503020204020204" pitchFamily="2" charset="-122"/>
                        </a:rPr>
                        <a:t>柴鱼</a:t>
                      </a:r>
                      <a:r>
                        <a:rPr lang="en-US" altLang="zh-CN" sz="1200" b="1">
                          <a:solidFill>
                            <a:schemeClr val="tx1"/>
                          </a:solidFill>
                          <a:latin typeface="+mn-ea"/>
                          <a:ea typeface="+mn-ea"/>
                          <a:cs typeface="+mn-ea"/>
                          <a:sym typeface="微软雅黑" panose="020B0503020204020204" pitchFamily="2" charset="-122"/>
                        </a:rPr>
                        <a:t>Ⅰ</a:t>
                      </a:r>
                      <a:r>
                        <a:rPr lang="zh-CN" altLang="en-US" sz="1200" b="1">
                          <a:solidFill>
                            <a:schemeClr val="tx1"/>
                          </a:solidFill>
                          <a:latin typeface="+mn-ea"/>
                          <a:ea typeface="+mn-ea"/>
                          <a:cs typeface="+mn-ea"/>
                          <a:sym typeface="微软雅黑" panose="020B0503020204020204" pitchFamily="2" charset="-122"/>
                        </a:rPr>
                        <a:t>线检修</a:t>
                      </a:r>
                      <a:endParaRPr lang="zh-CN" altLang="en-US"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2019-03-16</a:t>
                      </a:r>
                      <a:r>
                        <a:rPr lang="zh-CN" altLang="en-US" sz="1200" b="1">
                          <a:solidFill>
                            <a:schemeClr val="tx1"/>
                          </a:solidFill>
                          <a:latin typeface="+mn-ea"/>
                          <a:ea typeface="+mn-ea"/>
                          <a:cs typeface="+mn-ea"/>
                          <a:sym typeface="微软雅黑" panose="020B0503020204020204" pitchFamily="2" charset="-122"/>
                        </a:rPr>
                        <a:t>至</a:t>
                      </a:r>
                      <a:endParaRPr lang="zh-CN" altLang="en-US" sz="1200" b="1">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2019-03-17</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cs typeface="+mn-ea"/>
                          <a:sym typeface="微软雅黑" panose="020B0503020204020204" pitchFamily="2" charset="-122"/>
                        </a:rPr>
                        <a:t>四鱼断面按</a:t>
                      </a:r>
                      <a:r>
                        <a:rPr lang="en-US" altLang="zh-CN" sz="1200" b="1" baseline="0">
                          <a:solidFill>
                            <a:schemeClr val="tx1"/>
                          </a:solidFill>
                          <a:latin typeface="+mn-ea"/>
                          <a:ea typeface="+mn-ea"/>
                          <a:cs typeface="+mn-ea"/>
                          <a:sym typeface="微软雅黑" panose="020B0503020204020204" pitchFamily="2" charset="-122"/>
                        </a:rPr>
                        <a:t>380</a:t>
                      </a:r>
                      <a:r>
                        <a:rPr lang="zh-CN" altLang="en-US" sz="1200" b="1" dirty="0">
                          <a:latin typeface="+mn-ea"/>
                          <a:ea typeface="+mn-ea"/>
                          <a:cs typeface="+mn-ea"/>
                          <a:sym typeface="微软雅黑" panose="020B0503020204020204" pitchFamily="2" charset="-122"/>
                        </a:rPr>
                        <a:t>万千瓦</a:t>
                      </a:r>
                      <a:r>
                        <a:rPr lang="en-US" altLang="zh-CN" sz="1200" b="1" baseline="0">
                          <a:solidFill>
                            <a:schemeClr val="tx1"/>
                          </a:solidFill>
                          <a:latin typeface="+mn-ea"/>
                          <a:ea typeface="+mn-ea"/>
                          <a:cs typeface="+mn-ea"/>
                          <a:sym typeface="微软雅黑" panose="020B0503020204020204" pitchFamily="2" charset="-122"/>
                        </a:rPr>
                        <a:t>/440</a:t>
                      </a:r>
                      <a:r>
                        <a:rPr lang="zh-CN" altLang="en-US" sz="1200" b="1" dirty="0">
                          <a:latin typeface="+mn-ea"/>
                          <a:ea typeface="+mn-ea"/>
                          <a:cs typeface="+mn-ea"/>
                          <a:sym typeface="微软雅黑" panose="020B0503020204020204" pitchFamily="2" charset="-122"/>
                        </a:rPr>
                        <a:t>万千瓦</a:t>
                      </a:r>
                      <a:r>
                        <a:rPr lang="zh-CN" altLang="en-US" sz="1200" b="1" baseline="0">
                          <a:solidFill>
                            <a:schemeClr val="tx1"/>
                          </a:solidFill>
                          <a:latin typeface="+mn-ea"/>
                          <a:ea typeface="+mn-ea"/>
                          <a:cs typeface="+mn-ea"/>
                          <a:sym typeface="微软雅黑" panose="020B0503020204020204" pitchFamily="2" charset="-122"/>
                        </a:rPr>
                        <a:t>（光伏小发模式）、</a:t>
                      </a:r>
                      <a:r>
                        <a:rPr lang="en-US" altLang="zh-CN" sz="1200" b="1" baseline="0">
                          <a:solidFill>
                            <a:schemeClr val="tx1"/>
                          </a:solidFill>
                          <a:latin typeface="+mn-ea"/>
                          <a:ea typeface="+mn-ea"/>
                          <a:cs typeface="+mn-ea"/>
                          <a:sym typeface="微软雅黑" panose="020B0503020204020204" pitchFamily="2" charset="-122"/>
                        </a:rPr>
                        <a:t>270</a:t>
                      </a:r>
                      <a:r>
                        <a:rPr lang="zh-CN" altLang="en-US" sz="1200" b="1" dirty="0">
                          <a:latin typeface="+mn-ea"/>
                          <a:ea typeface="+mn-ea"/>
                          <a:cs typeface="+mn-ea"/>
                          <a:sym typeface="微软雅黑" panose="020B0503020204020204" pitchFamily="2" charset="-122"/>
                        </a:rPr>
                        <a:t>万千瓦</a:t>
                      </a:r>
                      <a:r>
                        <a:rPr lang="en-US" altLang="zh-CN" sz="1200" b="1" baseline="0">
                          <a:solidFill>
                            <a:schemeClr val="tx1"/>
                          </a:solidFill>
                          <a:latin typeface="+mn-ea"/>
                          <a:ea typeface="+mn-ea"/>
                          <a:cs typeface="+mn-ea"/>
                          <a:sym typeface="微软雅黑" panose="020B0503020204020204" pitchFamily="2" charset="-122"/>
                        </a:rPr>
                        <a:t>/350</a:t>
                      </a:r>
                      <a:r>
                        <a:rPr lang="zh-CN" altLang="en-US" sz="1200" b="1" dirty="0">
                          <a:latin typeface="+mn-ea"/>
                          <a:ea typeface="+mn-ea"/>
                          <a:cs typeface="+mn-ea"/>
                          <a:sym typeface="微软雅黑" panose="020B0503020204020204" pitchFamily="2" charset="-122"/>
                        </a:rPr>
                        <a:t>万千瓦</a:t>
                      </a:r>
                      <a:r>
                        <a:rPr lang="zh-CN" altLang="en-US" sz="1200" b="1" baseline="0">
                          <a:solidFill>
                            <a:schemeClr val="tx1"/>
                          </a:solidFill>
                          <a:latin typeface="+mn-ea"/>
                          <a:ea typeface="+mn-ea"/>
                          <a:cs typeface="+mn-ea"/>
                          <a:sym typeface="微软雅黑" panose="020B0503020204020204" pitchFamily="2" charset="-122"/>
                        </a:rPr>
                        <a:t>（光伏大发模式）控制</a:t>
                      </a:r>
                      <a:endParaRPr lang="zh-CN" altLang="en-US"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en-US" altLang="zh-CN" sz="1200" b="1">
                          <a:solidFill>
                            <a:schemeClr val="tx1"/>
                          </a:solidFill>
                          <a:latin typeface="+mn-ea"/>
                          <a:ea typeface="+mn-ea"/>
                          <a:sym typeface="微软雅黑" panose="020B0503020204020204" pitchFamily="2" charset="-122"/>
                        </a:rPr>
                        <a:t>3188</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sym typeface="微软雅黑" panose="020B0503020204020204" pitchFamily="2" charset="-122"/>
                        </a:rPr>
                        <a:t>青海</a:t>
                      </a:r>
                      <a:endParaRPr lang="zh-CN" altLang="en-US" sz="1200" b="1" baseline="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zh-CN" altLang="en-US" sz="1200" b="1">
                          <a:solidFill>
                            <a:schemeClr val="tx1"/>
                          </a:solidFill>
                          <a:latin typeface="+mn-ea"/>
                          <a:ea typeface="+mn-ea"/>
                          <a:cs typeface="+mn-ea"/>
                          <a:sym typeface="微软雅黑" panose="020B0503020204020204" pitchFamily="2" charset="-122"/>
                        </a:rPr>
                        <a:t>柴鱼</a:t>
                      </a:r>
                      <a:r>
                        <a:rPr lang="en-US" altLang="zh-CN" sz="1200" b="1">
                          <a:solidFill>
                            <a:schemeClr val="tx1"/>
                          </a:solidFill>
                          <a:latin typeface="+mn-ea"/>
                          <a:ea typeface="+mn-ea"/>
                          <a:cs typeface="+mn-ea"/>
                          <a:sym typeface="微软雅黑" panose="020B0503020204020204" pitchFamily="2" charset="-122"/>
                        </a:rPr>
                        <a:t>Ⅱ</a:t>
                      </a:r>
                      <a:r>
                        <a:rPr lang="zh-CN" altLang="en-US" sz="1200" b="1">
                          <a:solidFill>
                            <a:schemeClr val="tx1"/>
                          </a:solidFill>
                          <a:latin typeface="+mn-ea"/>
                          <a:ea typeface="+mn-ea"/>
                          <a:cs typeface="+mn-ea"/>
                          <a:sym typeface="微软雅黑" panose="020B0503020204020204" pitchFamily="2" charset="-122"/>
                        </a:rPr>
                        <a:t>线检修</a:t>
                      </a:r>
                      <a:endParaRPr lang="zh-CN" altLang="en-US"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2019-03-24</a:t>
                      </a:r>
                      <a:r>
                        <a:rPr lang="zh-CN" altLang="en-US" sz="1200" b="1">
                          <a:solidFill>
                            <a:schemeClr val="tx1"/>
                          </a:solidFill>
                          <a:latin typeface="+mn-ea"/>
                          <a:ea typeface="+mn-ea"/>
                          <a:cs typeface="+mn-ea"/>
                          <a:sym typeface="微软雅黑" panose="020B0503020204020204" pitchFamily="2" charset="-122"/>
                        </a:rPr>
                        <a:t>至</a:t>
                      </a:r>
                      <a:endParaRPr lang="zh-CN" altLang="en-US" sz="1200" b="1">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2019-03-25 </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cs typeface="+mn-ea"/>
                          <a:sym typeface="微软雅黑" panose="020B0503020204020204" pitchFamily="2" charset="-122"/>
                        </a:rPr>
                        <a:t>四鱼断面按</a:t>
                      </a:r>
                      <a:r>
                        <a:rPr lang="en-US" altLang="zh-CN" sz="1200" b="1" baseline="0">
                          <a:solidFill>
                            <a:schemeClr val="tx1"/>
                          </a:solidFill>
                          <a:latin typeface="+mn-ea"/>
                          <a:ea typeface="+mn-ea"/>
                          <a:cs typeface="+mn-ea"/>
                          <a:sym typeface="微软雅黑" panose="020B0503020204020204" pitchFamily="2" charset="-122"/>
                        </a:rPr>
                        <a:t>380</a:t>
                      </a:r>
                      <a:r>
                        <a:rPr lang="zh-CN" altLang="en-US" sz="1200" b="1" dirty="0">
                          <a:latin typeface="+mn-ea"/>
                          <a:ea typeface="+mn-ea"/>
                          <a:cs typeface="+mn-ea"/>
                          <a:sym typeface="微软雅黑" panose="020B0503020204020204" pitchFamily="2" charset="-122"/>
                        </a:rPr>
                        <a:t>万千瓦</a:t>
                      </a:r>
                      <a:r>
                        <a:rPr lang="en-US" altLang="zh-CN" sz="1200" b="1" baseline="0">
                          <a:solidFill>
                            <a:schemeClr val="tx1"/>
                          </a:solidFill>
                          <a:latin typeface="+mn-ea"/>
                          <a:ea typeface="+mn-ea"/>
                          <a:cs typeface="+mn-ea"/>
                          <a:sym typeface="微软雅黑" panose="020B0503020204020204" pitchFamily="2" charset="-122"/>
                        </a:rPr>
                        <a:t>/440</a:t>
                      </a:r>
                      <a:r>
                        <a:rPr lang="zh-CN" altLang="en-US" sz="1200" b="1" dirty="0">
                          <a:latin typeface="+mn-ea"/>
                          <a:ea typeface="+mn-ea"/>
                          <a:cs typeface="+mn-ea"/>
                          <a:sym typeface="微软雅黑" panose="020B0503020204020204" pitchFamily="2" charset="-122"/>
                        </a:rPr>
                        <a:t>万千瓦</a:t>
                      </a:r>
                      <a:r>
                        <a:rPr lang="zh-CN" altLang="en-US" sz="1200" b="1" baseline="0">
                          <a:solidFill>
                            <a:schemeClr val="tx1"/>
                          </a:solidFill>
                          <a:latin typeface="+mn-ea"/>
                          <a:ea typeface="+mn-ea"/>
                          <a:cs typeface="+mn-ea"/>
                          <a:sym typeface="微软雅黑" panose="020B0503020204020204" pitchFamily="2" charset="-122"/>
                        </a:rPr>
                        <a:t>（光伏小发模式）、</a:t>
                      </a:r>
                      <a:r>
                        <a:rPr lang="en-US" altLang="zh-CN" sz="1200" b="1" baseline="0">
                          <a:solidFill>
                            <a:schemeClr val="tx1"/>
                          </a:solidFill>
                          <a:latin typeface="+mn-ea"/>
                          <a:ea typeface="+mn-ea"/>
                          <a:cs typeface="+mn-ea"/>
                          <a:sym typeface="微软雅黑" panose="020B0503020204020204" pitchFamily="2" charset="-122"/>
                        </a:rPr>
                        <a:t>270</a:t>
                      </a:r>
                      <a:r>
                        <a:rPr lang="zh-CN" altLang="en-US" sz="1200" b="1" dirty="0">
                          <a:latin typeface="+mn-ea"/>
                          <a:ea typeface="+mn-ea"/>
                          <a:cs typeface="+mn-ea"/>
                          <a:sym typeface="微软雅黑" panose="020B0503020204020204" pitchFamily="2" charset="-122"/>
                        </a:rPr>
                        <a:t>万千瓦</a:t>
                      </a:r>
                      <a:r>
                        <a:rPr lang="en-US" altLang="zh-CN" sz="1200" b="1" baseline="0">
                          <a:solidFill>
                            <a:schemeClr val="tx1"/>
                          </a:solidFill>
                          <a:latin typeface="+mn-ea"/>
                          <a:ea typeface="+mn-ea"/>
                          <a:cs typeface="+mn-ea"/>
                          <a:sym typeface="微软雅黑" panose="020B0503020204020204" pitchFamily="2" charset="-122"/>
                        </a:rPr>
                        <a:t>/350</a:t>
                      </a:r>
                      <a:r>
                        <a:rPr lang="zh-CN" altLang="en-US" sz="1200" b="1" dirty="0">
                          <a:latin typeface="+mn-ea"/>
                          <a:ea typeface="+mn-ea"/>
                          <a:cs typeface="+mn-ea"/>
                          <a:sym typeface="微软雅黑" panose="020B0503020204020204" pitchFamily="2" charset="-122"/>
                        </a:rPr>
                        <a:t>万千瓦</a:t>
                      </a:r>
                      <a:r>
                        <a:rPr lang="zh-CN" altLang="en-US" sz="1200" b="1" baseline="0">
                          <a:solidFill>
                            <a:schemeClr val="tx1"/>
                          </a:solidFill>
                          <a:latin typeface="+mn-ea"/>
                          <a:ea typeface="+mn-ea"/>
                          <a:cs typeface="+mn-ea"/>
                          <a:sym typeface="微软雅黑" panose="020B0503020204020204" pitchFamily="2" charset="-122"/>
                        </a:rPr>
                        <a:t>（光伏大发模式）控制</a:t>
                      </a:r>
                      <a:endParaRPr lang="zh-CN" altLang="en-US"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en-US" altLang="zh-CN" sz="1200" b="1">
                          <a:solidFill>
                            <a:schemeClr val="tx1"/>
                          </a:solidFill>
                          <a:latin typeface="+mn-ea"/>
                          <a:ea typeface="+mn-ea"/>
                          <a:sym typeface="微软雅黑" panose="020B0503020204020204" pitchFamily="2" charset="-122"/>
                        </a:rPr>
                        <a:t>1974</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sym typeface="微软雅黑" panose="020B0503020204020204" pitchFamily="2" charset="-122"/>
                        </a:rPr>
                        <a:t>陕西</a:t>
                      </a:r>
                      <a:endParaRPr lang="zh-CN" altLang="en-US" sz="1200" b="1" baseline="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cs typeface="+mn-ea"/>
                          <a:sym typeface="微软雅黑" panose="020B0503020204020204" pitchFamily="2" charset="-122"/>
                        </a:rPr>
                        <a:t>凉乾</a:t>
                      </a:r>
                      <a:r>
                        <a:rPr lang="en-US" altLang="zh-CN" sz="1200" b="1" baseline="0">
                          <a:solidFill>
                            <a:schemeClr val="tx1"/>
                          </a:solidFill>
                          <a:latin typeface="+mn-ea"/>
                          <a:ea typeface="+mn-ea"/>
                          <a:cs typeface="+mn-ea"/>
                          <a:sym typeface="微软雅黑" panose="020B0503020204020204" pitchFamily="2" charset="-122"/>
                        </a:rPr>
                        <a:t>Ⅱ</a:t>
                      </a:r>
                      <a:r>
                        <a:rPr lang="zh-CN" altLang="en-US" sz="1200" b="1" baseline="0">
                          <a:solidFill>
                            <a:schemeClr val="tx1"/>
                          </a:solidFill>
                          <a:latin typeface="+mn-ea"/>
                          <a:ea typeface="+mn-ea"/>
                          <a:cs typeface="+mn-ea"/>
                          <a:sym typeface="微软雅黑" panose="020B0503020204020204" pitchFamily="2" charset="-122"/>
                        </a:rPr>
                        <a:t>线非计划停运</a:t>
                      </a:r>
                      <a:endParaRPr lang="zh-CN" altLang="en-US"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spcAft>
                          <a:spcPct val="0"/>
                        </a:spcAft>
                        <a:buNone/>
                      </a:pPr>
                      <a:r>
                        <a:rPr lang="en-US" altLang="zh-CN" sz="1200" b="1" baseline="0">
                          <a:solidFill>
                            <a:schemeClr val="tx1"/>
                          </a:solidFill>
                          <a:latin typeface="+mn-ea"/>
                          <a:ea typeface="+mn-ea"/>
                          <a:cs typeface="+mn-ea"/>
                          <a:sym typeface="微软雅黑" panose="020B0503020204020204" pitchFamily="2" charset="-122"/>
                        </a:rPr>
                        <a:t>2019-03-31</a:t>
                      </a:r>
                      <a:r>
                        <a:rPr lang="zh-CN" altLang="en-US" sz="1200" b="1" baseline="0">
                          <a:solidFill>
                            <a:schemeClr val="tx1"/>
                          </a:solidFill>
                          <a:latin typeface="+mn-ea"/>
                          <a:ea typeface="+mn-ea"/>
                          <a:cs typeface="+mn-ea"/>
                          <a:sym typeface="微软雅黑" panose="020B0503020204020204" pitchFamily="2" charset="-122"/>
                        </a:rPr>
                        <a:t>至</a:t>
                      </a:r>
                      <a:endParaRPr lang="zh-CN" altLang="en-US" sz="1200" b="1" baseline="0">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spcAft>
                          <a:spcPct val="0"/>
                        </a:spcAft>
                        <a:buNone/>
                      </a:pPr>
                      <a:r>
                        <a:rPr lang="en-US" altLang="zh-CN" sz="1200" b="1" baseline="0">
                          <a:solidFill>
                            <a:schemeClr val="tx1"/>
                          </a:solidFill>
                          <a:latin typeface="+mn-ea"/>
                          <a:ea typeface="+mn-ea"/>
                          <a:cs typeface="+mn-ea"/>
                          <a:sym typeface="微软雅黑" panose="020B0503020204020204" pitchFamily="2" charset="-122"/>
                        </a:rPr>
                        <a:t>2019-03-31 </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a:solidFill>
                            <a:schemeClr val="tx1"/>
                          </a:solidFill>
                          <a:latin typeface="+mn-ea"/>
                          <a:ea typeface="+mn-ea"/>
                          <a:cs typeface="+mn-ea"/>
                          <a:sym typeface="微软雅黑" panose="020B0503020204020204" pitchFamily="2" charset="-122"/>
                        </a:rPr>
                        <a:t>西电东送断面送电能力下降至</a:t>
                      </a:r>
                      <a:r>
                        <a:rPr lang="en-US" altLang="zh-CN" sz="1200" b="1" baseline="0">
                          <a:solidFill>
                            <a:schemeClr val="tx1"/>
                          </a:solidFill>
                          <a:latin typeface="+mn-ea"/>
                          <a:ea typeface="+mn-ea"/>
                          <a:cs typeface="+mn-ea"/>
                          <a:sym typeface="微软雅黑" panose="020B0503020204020204" pitchFamily="2" charset="-122"/>
                        </a:rPr>
                        <a:t>400</a:t>
                      </a:r>
                      <a:r>
                        <a:rPr lang="zh-CN" altLang="en-US" sz="1200" b="1" baseline="0">
                          <a:solidFill>
                            <a:schemeClr val="tx1"/>
                          </a:solidFill>
                          <a:latin typeface="+mn-ea"/>
                          <a:ea typeface="+mn-ea"/>
                          <a:cs typeface="+mn-ea"/>
                          <a:sym typeface="微软雅黑" panose="020B0503020204020204" pitchFamily="2" charset="-122"/>
                        </a:rPr>
                        <a:t>万千瓦</a:t>
                      </a:r>
                      <a:endParaRPr lang="zh-CN" altLang="en-US"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0"/>
                        </a:spcBef>
                        <a:buNone/>
                      </a:pPr>
                      <a:r>
                        <a:rPr lang="en-US" altLang="zh-CN" sz="1200" b="1">
                          <a:solidFill>
                            <a:schemeClr val="tx1"/>
                          </a:solidFill>
                          <a:latin typeface="+mn-ea"/>
                          <a:ea typeface="+mn-ea"/>
                          <a:sym typeface="微软雅黑" panose="020B0503020204020204" pitchFamily="2" charset="-122"/>
                        </a:rPr>
                        <a:t>1156</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spcAft>
                          <a:spcPct val="0"/>
                        </a:spcAft>
                        <a:buNone/>
                      </a:pPr>
                      <a:r>
                        <a:rPr lang="zh-CN" altLang="en-US" sz="1200" b="1">
                          <a:solidFill>
                            <a:schemeClr val="tx1"/>
                          </a:solidFill>
                          <a:latin typeface="+mn-ea"/>
                          <a:ea typeface="+mn-ea"/>
                          <a:sym typeface="Calibri" panose="020F0502020204030204" pitchFamily="2" charset="0"/>
                        </a:rPr>
                        <a:t>甘肃</a:t>
                      </a:r>
                      <a:endParaRPr lang="zh-CN" altLang="en-US" sz="1200" b="1">
                        <a:solidFill>
                          <a:schemeClr val="tx1"/>
                        </a:solidFill>
                        <a:latin typeface="+mn-ea"/>
                        <a:ea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a:solidFill>
                            <a:schemeClr val="tx1"/>
                          </a:solidFill>
                          <a:latin typeface="+mn-ea"/>
                          <a:ea typeface="+mn-ea"/>
                          <a:cs typeface="+mn-ea"/>
                          <a:sym typeface="Calibri" panose="020F0502020204030204" pitchFamily="2" charset="0"/>
                        </a:rPr>
                        <a:t>东白</a:t>
                      </a:r>
                      <a:r>
                        <a:rPr lang="en-US" altLang="zh-CN" sz="1200" b="1">
                          <a:solidFill>
                            <a:schemeClr val="tx1"/>
                          </a:solidFill>
                          <a:latin typeface="+mn-ea"/>
                          <a:ea typeface="+mn-ea"/>
                          <a:cs typeface="+mn-ea"/>
                          <a:sym typeface="Calibri" panose="020F0502020204030204" pitchFamily="2" charset="0"/>
                        </a:rPr>
                        <a:t>Ⅰ</a:t>
                      </a:r>
                      <a:r>
                        <a:rPr lang="zh-CN" altLang="en-US" sz="1200" b="1">
                          <a:solidFill>
                            <a:schemeClr val="tx1"/>
                          </a:solidFill>
                          <a:latin typeface="+mn-ea"/>
                          <a:ea typeface="+mn-ea"/>
                          <a:cs typeface="+mn-ea"/>
                          <a:sym typeface="Calibri" panose="020F0502020204030204" pitchFamily="2" charset="0"/>
                        </a:rPr>
                        <a:t>线检修</a:t>
                      </a:r>
                      <a:endParaRPr lang="zh-CN" altLang="en-US" sz="1200" b="1">
                        <a:solidFill>
                          <a:schemeClr val="tx1"/>
                        </a:solidFill>
                        <a:latin typeface="+mn-ea"/>
                        <a:ea typeface="+mn-ea"/>
                        <a:cs typeface="+mn-ea"/>
                        <a:sym typeface="Calibri" panose="020F0502020204030204" pitchFamily="2" charset="0"/>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Calibri" panose="020F0502020204030204" pitchFamily="2" charset="0"/>
                        </a:rPr>
                        <a:t>2019-04-14</a:t>
                      </a:r>
                      <a:r>
                        <a:rPr lang="zh-CN" altLang="en-US" sz="1200" b="1">
                          <a:solidFill>
                            <a:schemeClr val="tx1"/>
                          </a:solidFill>
                          <a:latin typeface="+mn-ea"/>
                          <a:ea typeface="+mn-ea"/>
                          <a:cs typeface="+mn-ea"/>
                          <a:sym typeface="Calibri" panose="020F0502020204030204" pitchFamily="2" charset="0"/>
                        </a:rPr>
                        <a:t>至</a:t>
                      </a:r>
                      <a:endParaRPr lang="zh-CN" altLang="en-US" sz="1200" b="1">
                        <a:solidFill>
                          <a:schemeClr val="tx1"/>
                        </a:solidFill>
                        <a:latin typeface="+mn-ea"/>
                        <a:ea typeface="+mn-ea"/>
                        <a:cs typeface="+mn-ea"/>
                        <a:sym typeface="Calibri" panose="020F0502020204030204" pitchFamily="2" charset="0"/>
                      </a:endParaRPr>
                    </a:p>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Calibri" panose="020F0502020204030204" pitchFamily="2" charset="0"/>
                        </a:rPr>
                        <a:t>2019-04-23</a:t>
                      </a:r>
                      <a:endParaRPr lang="en-US" altLang="zh-CN" sz="1200" b="1">
                        <a:solidFill>
                          <a:schemeClr val="tx1"/>
                        </a:solidFill>
                        <a:latin typeface="+mn-ea"/>
                        <a:ea typeface="+mn-ea"/>
                        <a:cs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spcAft>
                          <a:spcPct val="0"/>
                        </a:spcAft>
                        <a:buNone/>
                      </a:pPr>
                      <a:r>
                        <a:rPr lang="zh-CN" altLang="en-US" sz="1200" b="1">
                          <a:solidFill>
                            <a:schemeClr val="tx1"/>
                          </a:solidFill>
                          <a:latin typeface="+mn-ea"/>
                          <a:ea typeface="+mn-ea"/>
                          <a:cs typeface="+mn-ea"/>
                          <a:sym typeface="Calibri" panose="020F0502020204030204" pitchFamily="2" charset="0"/>
                        </a:rPr>
                        <a:t>武白</a:t>
                      </a:r>
                      <a:r>
                        <a:rPr lang="en-US" altLang="zh-CN" sz="1200" b="1">
                          <a:solidFill>
                            <a:schemeClr val="tx1"/>
                          </a:solidFill>
                          <a:latin typeface="+mn-ea"/>
                          <a:ea typeface="+mn-ea"/>
                          <a:cs typeface="+mn-ea"/>
                          <a:sym typeface="Calibri" panose="020F0502020204030204" pitchFamily="2" charset="0"/>
                        </a:rPr>
                        <a:t>+</a:t>
                      </a:r>
                      <a:r>
                        <a:rPr lang="zh-CN" altLang="en-US" sz="1200" b="1">
                          <a:solidFill>
                            <a:schemeClr val="tx1"/>
                          </a:solidFill>
                          <a:latin typeface="+mn-ea"/>
                          <a:ea typeface="+mn-ea"/>
                          <a:cs typeface="+mn-ea"/>
                          <a:sym typeface="Calibri" panose="020F0502020204030204" pitchFamily="2" charset="0"/>
                        </a:rPr>
                        <a:t>白银主变上网断面按照</a:t>
                      </a:r>
                      <a:r>
                        <a:rPr lang="en-US" altLang="zh-CN" sz="1200" b="1">
                          <a:solidFill>
                            <a:schemeClr val="tx1"/>
                          </a:solidFill>
                          <a:latin typeface="+mn-ea"/>
                          <a:ea typeface="+mn-ea"/>
                          <a:cs typeface="+mn-ea"/>
                          <a:sym typeface="Calibri" panose="020F0502020204030204" pitchFamily="2" charset="0"/>
                        </a:rPr>
                        <a:t>300</a:t>
                      </a:r>
                      <a:r>
                        <a:rPr lang="zh-CN" altLang="en-US" sz="1200" b="1" dirty="0">
                          <a:latin typeface="+mn-ea"/>
                          <a:ea typeface="+mn-ea"/>
                          <a:cs typeface="+mn-ea"/>
                          <a:sym typeface="微软雅黑" panose="020B0503020204020204" pitchFamily="2" charset="-122"/>
                        </a:rPr>
                        <a:t>万千瓦</a:t>
                      </a:r>
                      <a:r>
                        <a:rPr lang="en-US" altLang="zh-CN" sz="1200" b="1">
                          <a:solidFill>
                            <a:schemeClr val="tx1"/>
                          </a:solidFill>
                          <a:latin typeface="+mn-ea"/>
                          <a:ea typeface="+mn-ea"/>
                          <a:cs typeface="+mn-ea"/>
                          <a:sym typeface="Calibri" panose="020F0502020204030204" pitchFamily="2" charset="0"/>
                        </a:rPr>
                        <a:t>W</a:t>
                      </a:r>
                      <a:r>
                        <a:rPr lang="zh-CN" altLang="en-US" sz="1200" b="1">
                          <a:solidFill>
                            <a:schemeClr val="tx1"/>
                          </a:solidFill>
                          <a:latin typeface="+mn-ea"/>
                          <a:ea typeface="+mn-ea"/>
                          <a:cs typeface="+mn-ea"/>
                          <a:sym typeface="Calibri" panose="020F0502020204030204" pitchFamily="2" charset="0"/>
                        </a:rPr>
                        <a:t>控制</a:t>
                      </a:r>
                      <a:endParaRPr lang="zh-CN" altLang="en-US" sz="1200" b="1">
                        <a:solidFill>
                          <a:schemeClr val="tx1"/>
                        </a:solidFill>
                        <a:latin typeface="+mn-ea"/>
                        <a:ea typeface="+mn-ea"/>
                        <a:cs typeface="+mn-ea"/>
                        <a:sym typeface="Calibri" panose="020F0502020204030204" pitchFamily="2" charset="0"/>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sym typeface="Calibri" panose="020F0502020204030204" pitchFamily="2" charset="0"/>
                        </a:rPr>
                        <a:t>195</a:t>
                      </a:r>
                      <a:endParaRPr lang="en-US" altLang="zh-CN" sz="1200" b="1">
                        <a:solidFill>
                          <a:schemeClr val="tx1"/>
                        </a:solidFill>
                        <a:latin typeface="+mn-ea"/>
                        <a:ea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spcAft>
                          <a:spcPct val="0"/>
                        </a:spcAft>
                        <a:buNone/>
                      </a:pPr>
                      <a:r>
                        <a:rPr lang="zh-CN" altLang="en-US" sz="1200" b="1">
                          <a:solidFill>
                            <a:schemeClr val="tx1"/>
                          </a:solidFill>
                          <a:latin typeface="+mn-ea"/>
                          <a:ea typeface="+mn-ea"/>
                          <a:sym typeface="Calibri" panose="020F0502020204030204" pitchFamily="2" charset="0"/>
                        </a:rPr>
                        <a:t>青海</a:t>
                      </a:r>
                      <a:endParaRPr lang="zh-CN" altLang="en-US" sz="1200" b="1">
                        <a:solidFill>
                          <a:schemeClr val="tx1"/>
                        </a:solidFill>
                        <a:latin typeface="+mn-ea"/>
                        <a:ea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spcAft>
                          <a:spcPct val="0"/>
                        </a:spcAft>
                        <a:buNone/>
                      </a:pPr>
                      <a:r>
                        <a:rPr lang="zh-CN" altLang="en-US" sz="1200" b="1">
                          <a:solidFill>
                            <a:schemeClr val="tx1"/>
                          </a:solidFill>
                          <a:latin typeface="+mn-ea"/>
                          <a:ea typeface="+mn-ea"/>
                          <a:cs typeface="+mn-ea"/>
                          <a:sym typeface="Calibri" panose="020F0502020204030204" pitchFamily="2" charset="0"/>
                        </a:rPr>
                        <a:t>柴海</a:t>
                      </a:r>
                      <a:r>
                        <a:rPr lang="en-US" altLang="zh-CN" sz="1200" b="1">
                          <a:solidFill>
                            <a:schemeClr val="tx1"/>
                          </a:solidFill>
                          <a:latin typeface="+mn-ea"/>
                          <a:ea typeface="+mn-ea"/>
                          <a:cs typeface="+mn-ea"/>
                          <a:sym typeface="Calibri" panose="020F0502020204030204" pitchFamily="2" charset="0"/>
                        </a:rPr>
                        <a:t>Ⅰ</a:t>
                      </a:r>
                      <a:r>
                        <a:rPr lang="zh-CN" altLang="en-US" sz="1200" b="1">
                          <a:solidFill>
                            <a:schemeClr val="tx1"/>
                          </a:solidFill>
                          <a:latin typeface="+mn-ea"/>
                          <a:ea typeface="+mn-ea"/>
                          <a:cs typeface="+mn-ea"/>
                          <a:sym typeface="Calibri" panose="020F0502020204030204" pitchFamily="2" charset="0"/>
                        </a:rPr>
                        <a:t>线检修</a:t>
                      </a:r>
                      <a:endParaRPr lang="zh-CN" altLang="en-US" sz="1200" b="1">
                        <a:solidFill>
                          <a:schemeClr val="tx1"/>
                        </a:solidFill>
                        <a:latin typeface="+mn-ea"/>
                        <a:ea typeface="+mn-ea"/>
                        <a:cs typeface="+mn-ea"/>
                        <a:sym typeface="Calibri" panose="020F0502020204030204" pitchFamily="2" charset="0"/>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spcAft>
                          <a:spcPct val="0"/>
                        </a:spcAft>
                        <a:buNone/>
                      </a:pPr>
                      <a:r>
                        <a:rPr lang="en-US" altLang="zh-CN" sz="1200" b="1">
                          <a:solidFill>
                            <a:schemeClr val="tx1"/>
                          </a:solidFill>
                          <a:latin typeface="+mn-ea"/>
                          <a:ea typeface="+mn-ea"/>
                          <a:cs typeface="+mn-ea"/>
                          <a:sym typeface="Calibri" panose="020F0502020204030204" pitchFamily="2" charset="0"/>
                        </a:rPr>
                        <a:t>2019-04-11</a:t>
                      </a:r>
                      <a:r>
                        <a:rPr lang="zh-CN" altLang="en-US" sz="1200" b="1">
                          <a:solidFill>
                            <a:schemeClr val="tx1"/>
                          </a:solidFill>
                          <a:latin typeface="+mn-ea"/>
                          <a:ea typeface="+mn-ea"/>
                          <a:cs typeface="+mn-ea"/>
                          <a:sym typeface="Calibri" panose="020F0502020204030204" pitchFamily="2" charset="0"/>
                        </a:rPr>
                        <a:t>至</a:t>
                      </a:r>
                      <a:endParaRPr lang="zh-CN" altLang="en-US" sz="1200" b="1">
                        <a:solidFill>
                          <a:schemeClr val="tx1"/>
                        </a:solidFill>
                        <a:latin typeface="+mn-ea"/>
                        <a:ea typeface="+mn-ea"/>
                        <a:cs typeface="+mn-ea"/>
                        <a:sym typeface="Calibri" panose="020F0502020204030204" pitchFamily="2" charset="0"/>
                      </a:endParaRPr>
                    </a:p>
                    <a:p>
                      <a:pPr marL="0" lvl="0" indent="0" algn="ctr" eaLnBrk="1" fontAlgn="ctr" latinLnBrk="0" hangingPunct="1">
                        <a:lnSpc>
                          <a:spcPct val="100000"/>
                        </a:lnSpc>
                        <a:spcBef>
                          <a:spcPct val="20000"/>
                        </a:spcBef>
                        <a:spcAft>
                          <a:spcPct val="0"/>
                        </a:spcAft>
                        <a:buNone/>
                      </a:pPr>
                      <a:r>
                        <a:rPr lang="en-US" altLang="zh-CN" sz="1200" b="1">
                          <a:solidFill>
                            <a:schemeClr val="tx1"/>
                          </a:solidFill>
                          <a:latin typeface="+mn-ea"/>
                          <a:ea typeface="+mn-ea"/>
                          <a:cs typeface="+mn-ea"/>
                          <a:sym typeface="Calibri" panose="020F0502020204030204" pitchFamily="2" charset="0"/>
                        </a:rPr>
                        <a:t>2019-04-13</a:t>
                      </a:r>
                      <a:endParaRPr lang="en-US" altLang="zh-CN" sz="1200" b="1">
                        <a:solidFill>
                          <a:schemeClr val="tx1"/>
                        </a:solidFill>
                        <a:latin typeface="+mn-ea"/>
                        <a:ea typeface="+mn-ea"/>
                        <a:cs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spcAft>
                          <a:spcPct val="0"/>
                        </a:spcAft>
                        <a:buNone/>
                      </a:pPr>
                      <a:r>
                        <a:rPr lang="zh-CN" altLang="en-US" sz="1200" b="1">
                          <a:solidFill>
                            <a:schemeClr val="tx1"/>
                          </a:solidFill>
                          <a:latin typeface="+mn-ea"/>
                          <a:ea typeface="+mn-ea"/>
                          <a:cs typeface="+mn-ea"/>
                          <a:sym typeface="Calibri" panose="020F0502020204030204" pitchFamily="2" charset="0"/>
                        </a:rPr>
                        <a:t>四鱼断面限额按</a:t>
                      </a:r>
                      <a:r>
                        <a:rPr lang="en-US" altLang="zh-CN" sz="1200" b="1">
                          <a:solidFill>
                            <a:schemeClr val="tx1"/>
                          </a:solidFill>
                          <a:latin typeface="+mn-ea"/>
                          <a:ea typeface="+mn-ea"/>
                          <a:cs typeface="+mn-ea"/>
                          <a:sym typeface="Calibri" panose="020F0502020204030204" pitchFamily="2" charset="0"/>
                        </a:rPr>
                        <a:t>370</a:t>
                      </a:r>
                      <a:r>
                        <a:rPr lang="zh-CN" altLang="en-US" sz="1200" b="1" dirty="0">
                          <a:latin typeface="+mn-ea"/>
                          <a:ea typeface="+mn-ea"/>
                          <a:cs typeface="+mn-ea"/>
                          <a:sym typeface="微软雅黑" panose="020B0503020204020204" pitchFamily="2" charset="-122"/>
                        </a:rPr>
                        <a:t>万千瓦</a:t>
                      </a:r>
                      <a:r>
                        <a:rPr lang="en-US" altLang="zh-CN" sz="1200" b="1">
                          <a:solidFill>
                            <a:schemeClr val="tx1"/>
                          </a:solidFill>
                          <a:latin typeface="+mn-ea"/>
                          <a:ea typeface="+mn-ea"/>
                          <a:cs typeface="+mn-ea"/>
                          <a:sym typeface="Calibri" panose="020F0502020204030204" pitchFamily="2" charset="0"/>
                        </a:rPr>
                        <a:t>/430</a:t>
                      </a:r>
                      <a:r>
                        <a:rPr lang="zh-CN" altLang="en-US" sz="1200" b="1" dirty="0">
                          <a:latin typeface="+mn-ea"/>
                          <a:ea typeface="+mn-ea"/>
                          <a:cs typeface="+mn-ea"/>
                          <a:sym typeface="微软雅黑" panose="020B0503020204020204" pitchFamily="2" charset="-122"/>
                        </a:rPr>
                        <a:t>万千瓦</a:t>
                      </a:r>
                      <a:r>
                        <a:rPr lang="zh-CN" altLang="en-US" sz="1200" b="1">
                          <a:solidFill>
                            <a:schemeClr val="tx1"/>
                          </a:solidFill>
                          <a:latin typeface="+mn-ea"/>
                          <a:ea typeface="+mn-ea"/>
                          <a:cs typeface="+mn-ea"/>
                          <a:sym typeface="Calibri" panose="020F0502020204030204" pitchFamily="2" charset="0"/>
                        </a:rPr>
                        <a:t>（光伏小发模式）、</a:t>
                      </a:r>
                      <a:r>
                        <a:rPr lang="en-US" altLang="zh-CN" sz="1200" b="1">
                          <a:solidFill>
                            <a:schemeClr val="tx1"/>
                          </a:solidFill>
                          <a:latin typeface="+mn-ea"/>
                          <a:ea typeface="+mn-ea"/>
                          <a:cs typeface="+mn-ea"/>
                          <a:sym typeface="Calibri" panose="020F0502020204030204" pitchFamily="2" charset="0"/>
                        </a:rPr>
                        <a:t>240</a:t>
                      </a:r>
                      <a:r>
                        <a:rPr lang="zh-CN" altLang="en-US" sz="1200" b="1" dirty="0">
                          <a:latin typeface="+mn-ea"/>
                          <a:ea typeface="+mn-ea"/>
                          <a:cs typeface="+mn-ea"/>
                          <a:sym typeface="微软雅黑" panose="020B0503020204020204" pitchFamily="2" charset="-122"/>
                        </a:rPr>
                        <a:t>万千瓦</a:t>
                      </a:r>
                      <a:r>
                        <a:rPr lang="en-US" altLang="zh-CN" sz="1200" b="1">
                          <a:solidFill>
                            <a:schemeClr val="tx1"/>
                          </a:solidFill>
                          <a:latin typeface="+mn-ea"/>
                          <a:ea typeface="+mn-ea"/>
                          <a:cs typeface="+mn-ea"/>
                          <a:sym typeface="Calibri" panose="020F0502020204030204" pitchFamily="2" charset="0"/>
                        </a:rPr>
                        <a:t>/300</a:t>
                      </a:r>
                      <a:r>
                        <a:rPr lang="zh-CN" altLang="en-US" sz="1200" b="1" dirty="0">
                          <a:latin typeface="+mn-ea"/>
                          <a:ea typeface="+mn-ea"/>
                          <a:cs typeface="+mn-ea"/>
                          <a:sym typeface="微软雅黑" panose="020B0503020204020204" pitchFamily="2" charset="-122"/>
                        </a:rPr>
                        <a:t>万千瓦</a:t>
                      </a:r>
                      <a:r>
                        <a:rPr lang="zh-CN" altLang="en-US" sz="1200" b="1">
                          <a:solidFill>
                            <a:schemeClr val="tx1"/>
                          </a:solidFill>
                          <a:latin typeface="+mn-ea"/>
                          <a:ea typeface="+mn-ea"/>
                          <a:cs typeface="+mn-ea"/>
                          <a:sym typeface="Calibri" panose="020F0502020204030204" pitchFamily="2" charset="0"/>
                        </a:rPr>
                        <a:t>控制（光伏大发模式）控制</a:t>
                      </a:r>
                      <a:endParaRPr lang="zh-CN" altLang="en-US" sz="1200" b="1">
                        <a:solidFill>
                          <a:schemeClr val="tx1"/>
                        </a:solidFill>
                        <a:latin typeface="+mn-ea"/>
                        <a:ea typeface="+mn-ea"/>
                        <a:cs typeface="+mn-ea"/>
                        <a:sym typeface="Calibri" panose="020F0502020204030204" pitchFamily="2" charset="0"/>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spcAft>
                          <a:spcPct val="0"/>
                        </a:spcAft>
                        <a:buNone/>
                      </a:pPr>
                      <a:r>
                        <a:rPr lang="en-US" altLang="zh-CN" sz="1200" b="1">
                          <a:solidFill>
                            <a:schemeClr val="tx1"/>
                          </a:solidFill>
                          <a:latin typeface="+mn-ea"/>
                          <a:ea typeface="+mn-ea"/>
                          <a:sym typeface="Calibri" panose="020F0502020204030204" pitchFamily="2" charset="0"/>
                        </a:rPr>
                        <a:t>1860</a:t>
                      </a:r>
                      <a:endParaRPr lang="en-US" altLang="zh-CN" sz="1200" b="1">
                        <a:solidFill>
                          <a:schemeClr val="tx1"/>
                        </a:solidFill>
                        <a:latin typeface="+mn-ea"/>
                        <a:ea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37973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spcAft>
                          <a:spcPct val="0"/>
                        </a:spcAft>
                        <a:buNone/>
                      </a:pPr>
                      <a:r>
                        <a:rPr lang="zh-CN" altLang="en-US" sz="1200" b="1">
                          <a:solidFill>
                            <a:schemeClr val="tx1"/>
                          </a:solidFill>
                          <a:latin typeface="+mn-ea"/>
                          <a:ea typeface="+mn-ea"/>
                          <a:sym typeface="Calibri" panose="020F0502020204030204" pitchFamily="2" charset="0"/>
                        </a:rPr>
                        <a:t>青海</a:t>
                      </a:r>
                      <a:endParaRPr lang="zh-CN" altLang="en-US" sz="1200" b="1">
                        <a:solidFill>
                          <a:schemeClr val="tx1"/>
                        </a:solidFill>
                        <a:latin typeface="+mn-ea"/>
                        <a:ea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a:solidFill>
                        <a:schemeClr val="tx1"/>
                      </a:solidFill>
                      <a:prstDash val="solid"/>
                    </a:lnB>
                    <a:lnTlToBr>
                      <a:noFill/>
                    </a:lnTlToBr>
                    <a:lnBlToTr>
                      <a:noFill/>
                    </a:lnBlToTr>
                    <a:solidFill>
                      <a:srgbClr val="B7CCE4">
                        <a:alpha val="100000"/>
                      </a:srgbClr>
                    </a:solidFill>
                  </a:tcPr>
                </a:tc>
                <a:tc row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spcAft>
                          <a:spcPct val="0"/>
                        </a:spcAft>
                        <a:buNone/>
                      </a:pPr>
                      <a:r>
                        <a:rPr lang="zh-CN" altLang="en-US" sz="1200" b="1">
                          <a:solidFill>
                            <a:schemeClr val="tx1"/>
                          </a:solidFill>
                          <a:latin typeface="+mn-ea"/>
                          <a:ea typeface="+mn-ea"/>
                          <a:cs typeface="+mn-ea"/>
                          <a:sym typeface="Calibri" panose="020F0502020204030204" pitchFamily="2" charset="0"/>
                        </a:rPr>
                        <a:t>柴海</a:t>
                      </a:r>
                      <a:r>
                        <a:rPr lang="en-US" altLang="zh-CN" sz="1200" b="1">
                          <a:solidFill>
                            <a:schemeClr val="tx1"/>
                          </a:solidFill>
                          <a:latin typeface="+mn-ea"/>
                          <a:ea typeface="+mn-ea"/>
                          <a:cs typeface="+mn-ea"/>
                          <a:sym typeface="Calibri" panose="020F0502020204030204" pitchFamily="2" charset="0"/>
                        </a:rPr>
                        <a:t>Ⅱ</a:t>
                      </a:r>
                      <a:r>
                        <a:rPr lang="zh-CN" altLang="en-US" sz="1200" b="1">
                          <a:solidFill>
                            <a:schemeClr val="tx1"/>
                          </a:solidFill>
                          <a:latin typeface="+mn-ea"/>
                          <a:ea typeface="+mn-ea"/>
                          <a:cs typeface="+mn-ea"/>
                          <a:sym typeface="Calibri" panose="020F0502020204030204" pitchFamily="2" charset="0"/>
                        </a:rPr>
                        <a:t>线检修</a:t>
                      </a:r>
                      <a:endParaRPr lang="zh-CN" altLang="en-US" sz="1200" b="1">
                        <a:solidFill>
                          <a:schemeClr val="tx1"/>
                        </a:solidFill>
                        <a:latin typeface="+mn-ea"/>
                        <a:ea typeface="+mn-ea"/>
                        <a:cs typeface="+mn-ea"/>
                        <a:sym typeface="Calibri" panose="020F0502020204030204" pitchFamily="2" charset="0"/>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a:solidFill>
                        <a:schemeClr val="tx1"/>
                      </a:solidFill>
                      <a:prstDash val="soli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3">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spcAft>
                          <a:spcPct val="0"/>
                        </a:spcAft>
                        <a:buNone/>
                      </a:pPr>
                      <a:r>
                        <a:rPr lang="en-US" altLang="zh-CN" sz="1200" b="1">
                          <a:solidFill>
                            <a:schemeClr val="tx1"/>
                          </a:solidFill>
                          <a:latin typeface="+mn-ea"/>
                          <a:ea typeface="+mn-ea"/>
                          <a:cs typeface="+mn-ea"/>
                          <a:sym typeface="Calibri" panose="020F0502020204030204" pitchFamily="2" charset="0"/>
                        </a:rPr>
                        <a:t>2019-04-15</a:t>
                      </a:r>
                      <a:r>
                        <a:rPr lang="zh-CN" altLang="en-US" sz="1200" b="1">
                          <a:solidFill>
                            <a:schemeClr val="tx1"/>
                          </a:solidFill>
                          <a:latin typeface="+mn-ea"/>
                          <a:ea typeface="+mn-ea"/>
                          <a:cs typeface="+mn-ea"/>
                          <a:sym typeface="Calibri" panose="020F0502020204030204" pitchFamily="2" charset="0"/>
                        </a:rPr>
                        <a:t>至</a:t>
                      </a:r>
                      <a:endParaRPr lang="zh-CN" altLang="en-US" sz="1200" b="1">
                        <a:solidFill>
                          <a:schemeClr val="tx1"/>
                        </a:solidFill>
                        <a:latin typeface="+mn-ea"/>
                        <a:ea typeface="+mn-ea"/>
                        <a:cs typeface="+mn-ea"/>
                        <a:sym typeface="Calibri" panose="020F0502020204030204" pitchFamily="2" charset="0"/>
                      </a:endParaRPr>
                    </a:p>
                    <a:p>
                      <a:pPr marL="0" lvl="0" indent="0" algn="ctr" eaLnBrk="1" fontAlgn="ctr" latinLnBrk="0" hangingPunct="1">
                        <a:lnSpc>
                          <a:spcPct val="100000"/>
                        </a:lnSpc>
                        <a:spcBef>
                          <a:spcPct val="20000"/>
                        </a:spcBef>
                        <a:spcAft>
                          <a:spcPct val="0"/>
                        </a:spcAft>
                        <a:buNone/>
                      </a:pPr>
                      <a:r>
                        <a:rPr lang="en-US" altLang="zh-CN" sz="1200" b="1">
                          <a:solidFill>
                            <a:schemeClr val="tx1"/>
                          </a:solidFill>
                          <a:latin typeface="+mn-ea"/>
                          <a:ea typeface="+mn-ea"/>
                          <a:cs typeface="+mn-ea"/>
                          <a:sym typeface="Calibri" panose="020F0502020204030204" pitchFamily="2" charset="0"/>
                        </a:rPr>
                        <a:t>2019-04-17</a:t>
                      </a:r>
                      <a:endParaRPr lang="en-US" altLang="zh-CN" sz="1200" b="1">
                        <a:solidFill>
                          <a:schemeClr val="tx1"/>
                        </a:solidFill>
                        <a:latin typeface="+mn-ea"/>
                        <a:ea typeface="+mn-ea"/>
                        <a:cs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4">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spcAft>
                          <a:spcPct val="0"/>
                        </a:spcAft>
                        <a:buNone/>
                      </a:pPr>
                      <a:r>
                        <a:rPr lang="zh-CN" altLang="en-US" sz="1200" b="1">
                          <a:solidFill>
                            <a:schemeClr val="tx1"/>
                          </a:solidFill>
                          <a:latin typeface="+mn-ea"/>
                          <a:ea typeface="+mn-ea"/>
                          <a:cs typeface="+mn-ea"/>
                          <a:sym typeface="Calibri" panose="020F0502020204030204" pitchFamily="2" charset="0"/>
                        </a:rPr>
                        <a:t>四鱼断面限额按</a:t>
                      </a:r>
                      <a:r>
                        <a:rPr lang="en-US" altLang="zh-CN" sz="1200" b="1">
                          <a:solidFill>
                            <a:schemeClr val="tx1"/>
                          </a:solidFill>
                          <a:latin typeface="+mn-ea"/>
                          <a:ea typeface="+mn-ea"/>
                          <a:cs typeface="+mn-ea"/>
                          <a:sym typeface="Calibri" panose="020F0502020204030204" pitchFamily="2" charset="0"/>
                        </a:rPr>
                        <a:t>370</a:t>
                      </a:r>
                      <a:r>
                        <a:rPr lang="zh-CN" altLang="en-US" sz="1200" b="1" dirty="0">
                          <a:latin typeface="+mn-ea"/>
                          <a:ea typeface="+mn-ea"/>
                          <a:cs typeface="+mn-ea"/>
                          <a:sym typeface="微软雅黑" panose="020B0503020204020204" pitchFamily="2" charset="-122"/>
                        </a:rPr>
                        <a:t>万千瓦</a:t>
                      </a:r>
                      <a:r>
                        <a:rPr lang="en-US" altLang="zh-CN" sz="1200" b="1">
                          <a:solidFill>
                            <a:schemeClr val="tx1"/>
                          </a:solidFill>
                          <a:latin typeface="+mn-ea"/>
                          <a:ea typeface="+mn-ea"/>
                          <a:cs typeface="+mn-ea"/>
                          <a:sym typeface="Calibri" panose="020F0502020204030204" pitchFamily="2" charset="0"/>
                        </a:rPr>
                        <a:t>/430</a:t>
                      </a:r>
                      <a:r>
                        <a:rPr lang="zh-CN" altLang="en-US" sz="1200" b="1" dirty="0">
                          <a:latin typeface="+mn-ea"/>
                          <a:ea typeface="+mn-ea"/>
                          <a:cs typeface="+mn-ea"/>
                          <a:sym typeface="微软雅黑" panose="020B0503020204020204" pitchFamily="2" charset="-122"/>
                        </a:rPr>
                        <a:t>万千瓦</a:t>
                      </a:r>
                      <a:r>
                        <a:rPr lang="zh-CN" altLang="en-US" sz="1200" b="1">
                          <a:solidFill>
                            <a:schemeClr val="tx1"/>
                          </a:solidFill>
                          <a:latin typeface="+mn-ea"/>
                          <a:ea typeface="+mn-ea"/>
                          <a:cs typeface="+mn-ea"/>
                          <a:sym typeface="Calibri" panose="020F0502020204030204" pitchFamily="2" charset="0"/>
                        </a:rPr>
                        <a:t>（光伏小发模式）、</a:t>
                      </a:r>
                      <a:r>
                        <a:rPr lang="en-US" altLang="zh-CN" sz="1200" b="1">
                          <a:solidFill>
                            <a:schemeClr val="tx1"/>
                          </a:solidFill>
                          <a:latin typeface="+mn-ea"/>
                          <a:ea typeface="+mn-ea"/>
                          <a:cs typeface="+mn-ea"/>
                          <a:sym typeface="Calibri" panose="020F0502020204030204" pitchFamily="2" charset="0"/>
                        </a:rPr>
                        <a:t>240</a:t>
                      </a:r>
                      <a:r>
                        <a:rPr lang="zh-CN" altLang="en-US" sz="1200" b="1" dirty="0">
                          <a:latin typeface="+mn-ea"/>
                          <a:ea typeface="+mn-ea"/>
                          <a:cs typeface="+mn-ea"/>
                          <a:sym typeface="微软雅黑" panose="020B0503020204020204" pitchFamily="2" charset="-122"/>
                        </a:rPr>
                        <a:t>万千瓦</a:t>
                      </a:r>
                      <a:r>
                        <a:rPr lang="en-US" altLang="zh-CN" sz="1200" b="1">
                          <a:solidFill>
                            <a:schemeClr val="tx1"/>
                          </a:solidFill>
                          <a:latin typeface="+mn-ea"/>
                          <a:ea typeface="+mn-ea"/>
                          <a:cs typeface="+mn-ea"/>
                          <a:sym typeface="Calibri" panose="020F0502020204030204" pitchFamily="2" charset="0"/>
                        </a:rPr>
                        <a:t>/300</a:t>
                      </a:r>
                      <a:r>
                        <a:rPr lang="zh-CN" altLang="en-US" sz="1200" b="1" dirty="0">
                          <a:latin typeface="+mn-ea"/>
                          <a:ea typeface="+mn-ea"/>
                          <a:cs typeface="+mn-ea"/>
                          <a:sym typeface="微软雅黑" panose="020B0503020204020204" pitchFamily="2" charset="-122"/>
                        </a:rPr>
                        <a:t>万千瓦</a:t>
                      </a:r>
                      <a:r>
                        <a:rPr lang="zh-CN" altLang="en-US" sz="1200" b="1">
                          <a:solidFill>
                            <a:schemeClr val="tx1"/>
                          </a:solidFill>
                          <a:latin typeface="+mn-ea"/>
                          <a:ea typeface="+mn-ea"/>
                          <a:cs typeface="+mn-ea"/>
                          <a:sym typeface="Calibri" panose="020F0502020204030204" pitchFamily="2" charset="0"/>
                        </a:rPr>
                        <a:t>控制（光伏大发模式）控制</a:t>
                      </a:r>
                      <a:endParaRPr lang="zh-CN" altLang="en-US" sz="1200" b="1">
                        <a:solidFill>
                          <a:schemeClr val="tx1"/>
                        </a:solidFill>
                        <a:latin typeface="+mn-ea"/>
                        <a:ea typeface="+mn-ea"/>
                        <a:cs typeface="+mn-ea"/>
                        <a:sym typeface="Calibri" panose="020F0502020204030204" pitchFamily="2" charset="0"/>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5">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spcAft>
                          <a:spcPct val="0"/>
                        </a:spcAft>
                        <a:buNone/>
                      </a:pPr>
                      <a:r>
                        <a:rPr lang="en-US" altLang="zh-CN" sz="1200" b="1">
                          <a:solidFill>
                            <a:schemeClr val="tx1"/>
                          </a:solidFill>
                          <a:latin typeface="+mn-ea"/>
                          <a:ea typeface="+mn-ea"/>
                          <a:sym typeface="Calibri" panose="020F0502020204030204" pitchFamily="2" charset="0"/>
                        </a:rPr>
                        <a:t>4238</a:t>
                      </a:r>
                      <a:endParaRPr lang="en-US" altLang="zh-CN" sz="1200" b="1">
                        <a:solidFill>
                          <a:schemeClr val="tx1"/>
                        </a:solidFill>
                        <a:latin typeface="+mn-ea"/>
                        <a:ea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tcPr>
                </a:tc>
              </a:tr>
              <a:tr h="0">
                <a:tc rowSpan="5">
                  <a:txBody>
                    <a:bodyPr/>
                    <a:lstStyle/>
                    <a:p>
                      <a:pPr marL="0" lvl="0" indent="0" algn="ctr" eaLnBrk="1" fontAlgn="ctr" latinLnBrk="0" hangingPunct="1">
                        <a:lnSpc>
                          <a:spcPct val="100000"/>
                        </a:lnSpc>
                        <a:spcBef>
                          <a:spcPct val="20000"/>
                        </a:spcBef>
                        <a:spcAft>
                          <a:spcPct val="0"/>
                        </a:spcAft>
                        <a:buNone/>
                      </a:pPr>
                      <a:r>
                        <a:rPr lang="zh-CN" altLang="en-US" sz="1200" b="1" dirty="0">
                          <a:solidFill>
                            <a:schemeClr val="tx1"/>
                          </a:solidFill>
                          <a:latin typeface="+mn-ea"/>
                          <a:ea typeface="+mn-ea"/>
                          <a:sym typeface="Calibri" panose="020F0502020204030204" pitchFamily="2" charset="0"/>
                        </a:rPr>
                        <a:t>甘肃</a:t>
                      </a:r>
                      <a:endParaRPr lang="zh-CN" altLang="en-US" sz="1200" b="1" dirty="0">
                        <a:solidFill>
                          <a:schemeClr val="tx1"/>
                        </a:solidFill>
                        <a:latin typeface="+mn-ea"/>
                        <a:ea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tcPr>
                </a:tc>
              </a:tr>
              <a:tr h="0">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B7CCE4">
                        <a:alpha val="100000"/>
                      </a:srgbClr>
                    </a:solidFill>
                  </a:tcPr>
                </a:tc>
                <a:tc rowSpan="4">
                  <a:txBody>
                    <a:bodyPr/>
                    <a:lstStyle/>
                    <a:p>
                      <a:pPr marL="0" lvl="0" indent="0" algn="ctr" eaLnBrk="1" fontAlgn="ctr" latinLnBrk="0" hangingPunct="1">
                        <a:lnSpc>
                          <a:spcPct val="100000"/>
                        </a:lnSpc>
                        <a:spcBef>
                          <a:spcPct val="20000"/>
                        </a:spcBef>
                        <a:spcAft>
                          <a:spcPct val="0"/>
                        </a:spcAft>
                        <a:buNone/>
                      </a:pPr>
                      <a:r>
                        <a:rPr lang="zh-CN" altLang="en-US" sz="1200" b="1" dirty="0">
                          <a:solidFill>
                            <a:schemeClr val="tx1"/>
                          </a:solidFill>
                          <a:latin typeface="+mn-ea"/>
                          <a:ea typeface="+mn-ea"/>
                          <a:cs typeface="+mn-ea"/>
                          <a:sym typeface="Calibri" panose="020F0502020204030204" pitchFamily="2" charset="0"/>
                        </a:rPr>
                        <a:t>泉河双回线检修</a:t>
                      </a:r>
                      <a:endParaRPr lang="zh-CN" altLang="en-US" sz="1200" b="1" dirty="0">
                        <a:solidFill>
                          <a:schemeClr val="tx1"/>
                        </a:solidFill>
                        <a:latin typeface="+mn-ea"/>
                        <a:ea typeface="+mn-ea"/>
                        <a:cs typeface="+mn-ea"/>
                        <a:sym typeface="Calibri" panose="020F0502020204030204" pitchFamily="2" charset="0"/>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tcPr>
                </a:tc>
              </a:tr>
              <a:tr h="0">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3">
                  <a:txBody>
                    <a:bodyPr/>
                    <a:lstStyle/>
                    <a:p>
                      <a:pPr marL="0" lvl="0" indent="0" algn="ctr" eaLnBrk="1" fontAlgn="ctr" latinLnBrk="0" hangingPunct="1">
                        <a:lnSpc>
                          <a:spcPct val="100000"/>
                        </a:lnSpc>
                        <a:spcBef>
                          <a:spcPct val="20000"/>
                        </a:spcBef>
                        <a:spcAft>
                          <a:spcPct val="0"/>
                        </a:spcAft>
                        <a:buNone/>
                      </a:pPr>
                      <a:r>
                        <a:rPr lang="en-US" altLang="zh-CN" sz="1200" b="1" dirty="0">
                          <a:solidFill>
                            <a:schemeClr val="tx1"/>
                          </a:solidFill>
                          <a:latin typeface="+mn-ea"/>
                          <a:cs typeface="+mn-ea"/>
                          <a:sym typeface="Calibri" panose="020F0502020204030204" pitchFamily="2" charset="0"/>
                        </a:rPr>
                        <a:t>2019-08-26</a:t>
                      </a:r>
                      <a:r>
                        <a:rPr lang="zh-CN" altLang="en-US" sz="1200" b="1" dirty="0">
                          <a:solidFill>
                            <a:schemeClr val="tx1"/>
                          </a:solidFill>
                          <a:latin typeface="+mn-ea"/>
                          <a:cs typeface="+mn-ea"/>
                          <a:sym typeface="Calibri" panose="020F0502020204030204" pitchFamily="2" charset="0"/>
                        </a:rPr>
                        <a:t>至</a:t>
                      </a:r>
                      <a:endParaRPr lang="zh-CN" altLang="en-US" sz="1200" b="1" dirty="0">
                        <a:solidFill>
                          <a:schemeClr val="tx1"/>
                        </a:solidFill>
                        <a:latin typeface="+mn-ea"/>
                        <a:ea typeface="+mn-ea"/>
                        <a:cs typeface="+mn-ea"/>
                        <a:sym typeface="Calibri" panose="020F0502020204030204" pitchFamily="2" charset="0"/>
                      </a:endParaRPr>
                    </a:p>
                    <a:p>
                      <a:pPr marL="0" lvl="0" indent="0" algn="ctr" eaLnBrk="1" fontAlgn="ctr" latinLnBrk="0" hangingPunct="1">
                        <a:lnSpc>
                          <a:spcPct val="100000"/>
                        </a:lnSpc>
                        <a:spcBef>
                          <a:spcPct val="20000"/>
                        </a:spcBef>
                        <a:spcAft>
                          <a:spcPct val="0"/>
                        </a:spcAft>
                        <a:buNone/>
                      </a:pPr>
                      <a:r>
                        <a:rPr lang="en-US" altLang="zh-CN" sz="1200" b="1" dirty="0" smtClean="0">
                          <a:solidFill>
                            <a:schemeClr val="tx1"/>
                          </a:solidFill>
                          <a:latin typeface="+mn-ea"/>
                          <a:cs typeface="+mn-ea"/>
                          <a:sym typeface="Calibri" panose="020F0502020204030204" pitchFamily="2" charset="0"/>
                        </a:rPr>
                        <a:t>2019-08-31</a:t>
                      </a:r>
                      <a:endParaRPr lang="en-US" altLang="zh-CN" sz="1200" b="1" dirty="0" smtClean="0">
                        <a:solidFill>
                          <a:schemeClr val="tx1"/>
                        </a:solidFill>
                        <a:latin typeface="+mn-ea"/>
                        <a:ea typeface="+mn-ea"/>
                        <a:cs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tcPr>
                </a:tc>
              </a:tr>
              <a:tr h="0">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2">
                  <a:txBody>
                    <a:bodyPr/>
                    <a:lstStyle/>
                    <a:p>
                      <a:pPr marL="0" lvl="0" indent="0" algn="ctr" eaLnBrk="1" fontAlgn="ctr" latinLnBrk="0" hangingPunct="1">
                        <a:lnSpc>
                          <a:spcPct val="100000"/>
                        </a:lnSpc>
                        <a:spcBef>
                          <a:spcPct val="20000"/>
                        </a:spcBef>
                        <a:spcAft>
                          <a:spcPct val="0"/>
                        </a:spcAft>
                        <a:buNone/>
                      </a:pPr>
                      <a:r>
                        <a:rPr lang="zh-CN" altLang="en-US" sz="1200" b="1" dirty="0">
                          <a:solidFill>
                            <a:schemeClr val="tx1"/>
                          </a:solidFill>
                          <a:latin typeface="+mn-ea"/>
                          <a:ea typeface="+mn-ea"/>
                          <a:cs typeface="+mn-ea"/>
                          <a:sym typeface="Calibri" panose="020F0502020204030204" pitchFamily="2" charset="0"/>
                        </a:rPr>
                        <a:t>四鱼断面限额按</a:t>
                      </a:r>
                      <a:r>
                        <a:rPr lang="en-US" altLang="zh-CN" sz="1200" b="1" dirty="0">
                          <a:solidFill>
                            <a:schemeClr val="tx1"/>
                          </a:solidFill>
                          <a:latin typeface="+mn-ea"/>
                          <a:ea typeface="+mn-ea"/>
                          <a:cs typeface="+mn-ea"/>
                          <a:sym typeface="Calibri" panose="020F0502020204030204" pitchFamily="2" charset="0"/>
                        </a:rPr>
                        <a:t>100</a:t>
                      </a:r>
                      <a:r>
                        <a:rPr lang="zh-CN" altLang="en-US" sz="1200" b="1" dirty="0">
                          <a:latin typeface="+mn-ea"/>
                          <a:cs typeface="+mn-ea"/>
                          <a:sym typeface="微软雅黑" panose="020B0503020204020204" pitchFamily="2" charset="-122"/>
                        </a:rPr>
                        <a:t>万千瓦</a:t>
                      </a:r>
                      <a:r>
                        <a:rPr lang="en-US" altLang="zh-CN" sz="1200" b="1" dirty="0">
                          <a:solidFill>
                            <a:schemeClr val="tx1"/>
                          </a:solidFill>
                          <a:latin typeface="+mn-ea"/>
                          <a:ea typeface="+mn-ea"/>
                          <a:cs typeface="+mn-ea"/>
                          <a:sym typeface="Calibri" panose="020F0502020204030204" pitchFamily="2" charset="0"/>
                        </a:rPr>
                        <a:t>/180</a:t>
                      </a:r>
                      <a:r>
                        <a:rPr lang="zh-CN" altLang="en-US" sz="1200" b="1" dirty="0">
                          <a:latin typeface="+mn-ea"/>
                          <a:cs typeface="+mn-ea"/>
                          <a:sym typeface="微软雅黑" panose="020B0503020204020204" pitchFamily="2" charset="-122"/>
                        </a:rPr>
                        <a:t>万千瓦</a:t>
                      </a:r>
                      <a:r>
                        <a:rPr lang="zh-CN" altLang="en-US" sz="1200" b="1" dirty="0">
                          <a:solidFill>
                            <a:schemeClr val="tx1"/>
                          </a:solidFill>
                          <a:latin typeface="+mn-ea"/>
                          <a:ea typeface="+mn-ea"/>
                          <a:cs typeface="+mn-ea"/>
                          <a:sym typeface="Calibri" panose="020F0502020204030204" pitchFamily="2" charset="0"/>
                        </a:rPr>
                        <a:t>控制，河武</a:t>
                      </a:r>
                      <a:r>
                        <a:rPr lang="en-US" altLang="zh-CN" sz="1200" b="1" dirty="0">
                          <a:solidFill>
                            <a:schemeClr val="tx1"/>
                          </a:solidFill>
                          <a:latin typeface="+mn-ea"/>
                          <a:ea typeface="+mn-ea"/>
                          <a:cs typeface="+mn-ea"/>
                          <a:sym typeface="Calibri" panose="020F0502020204030204" pitchFamily="2" charset="0"/>
                        </a:rPr>
                        <a:t>+</a:t>
                      </a:r>
                      <a:r>
                        <a:rPr lang="zh-CN" altLang="en-US" sz="1200" b="1" dirty="0">
                          <a:solidFill>
                            <a:schemeClr val="tx1"/>
                          </a:solidFill>
                          <a:latin typeface="+mn-ea"/>
                          <a:ea typeface="+mn-ea"/>
                          <a:cs typeface="+mn-ea"/>
                          <a:sym typeface="Calibri" panose="020F0502020204030204" pitchFamily="2" charset="0"/>
                        </a:rPr>
                        <a:t>雷凉断面按</a:t>
                      </a:r>
                      <a:r>
                        <a:rPr lang="en-US" altLang="zh-CN" sz="1200" b="1" dirty="0">
                          <a:solidFill>
                            <a:schemeClr val="tx1"/>
                          </a:solidFill>
                          <a:latin typeface="+mn-ea"/>
                          <a:ea typeface="+mn-ea"/>
                          <a:cs typeface="+mn-ea"/>
                          <a:sym typeface="Calibri" panose="020F0502020204030204" pitchFamily="2" charset="0"/>
                        </a:rPr>
                        <a:t>140</a:t>
                      </a:r>
                      <a:r>
                        <a:rPr lang="zh-CN" altLang="en-US" sz="1200" b="1" dirty="0">
                          <a:latin typeface="+mn-ea"/>
                          <a:cs typeface="+mn-ea"/>
                          <a:sym typeface="微软雅黑" panose="020B0503020204020204" pitchFamily="2" charset="-122"/>
                        </a:rPr>
                        <a:t>万千瓦</a:t>
                      </a:r>
                      <a:r>
                        <a:rPr lang="zh-CN" altLang="en-US" sz="1200" b="1" dirty="0">
                          <a:solidFill>
                            <a:schemeClr val="tx1"/>
                          </a:solidFill>
                          <a:latin typeface="+mn-ea"/>
                          <a:ea typeface="+mn-ea"/>
                          <a:cs typeface="+mn-ea"/>
                          <a:sym typeface="Calibri" panose="020F0502020204030204" pitchFamily="2" charset="0"/>
                        </a:rPr>
                        <a:t>控制，张山</a:t>
                      </a:r>
                      <a:r>
                        <a:rPr lang="en-US" altLang="zh-CN" sz="1200" b="1" dirty="0">
                          <a:solidFill>
                            <a:schemeClr val="tx1"/>
                          </a:solidFill>
                          <a:latin typeface="+mn-ea"/>
                          <a:ea typeface="+mn-ea"/>
                          <a:cs typeface="+mn-ea"/>
                          <a:sym typeface="Calibri" panose="020F0502020204030204" pitchFamily="2" charset="0"/>
                        </a:rPr>
                        <a:t>/</a:t>
                      </a:r>
                      <a:r>
                        <a:rPr lang="zh-CN" altLang="en-US" sz="1200" b="1" dirty="0">
                          <a:solidFill>
                            <a:schemeClr val="tx1"/>
                          </a:solidFill>
                          <a:latin typeface="+mn-ea"/>
                          <a:ea typeface="+mn-ea"/>
                          <a:cs typeface="+mn-ea"/>
                          <a:sym typeface="Calibri" panose="020F0502020204030204" pitchFamily="2" charset="0"/>
                        </a:rPr>
                        <a:t>山上</a:t>
                      </a:r>
                      <a:r>
                        <a:rPr lang="en-US" altLang="zh-CN" sz="1200" b="1" dirty="0">
                          <a:solidFill>
                            <a:schemeClr val="tx1"/>
                          </a:solidFill>
                          <a:latin typeface="+mn-ea"/>
                          <a:ea typeface="+mn-ea"/>
                          <a:cs typeface="+mn-ea"/>
                          <a:sym typeface="Calibri" panose="020F0502020204030204" pitchFamily="2" charset="0"/>
                        </a:rPr>
                        <a:t>/</a:t>
                      </a:r>
                      <a:r>
                        <a:rPr lang="zh-CN" altLang="en-US" sz="1200" b="1" dirty="0">
                          <a:solidFill>
                            <a:schemeClr val="tx1"/>
                          </a:solidFill>
                          <a:latin typeface="+mn-ea"/>
                          <a:ea typeface="+mn-ea"/>
                          <a:cs typeface="+mn-ea"/>
                          <a:sym typeface="Calibri" panose="020F0502020204030204" pitchFamily="2" charset="0"/>
                        </a:rPr>
                        <a:t>上河断面按</a:t>
                      </a:r>
                      <a:r>
                        <a:rPr lang="en-US" altLang="zh-CN" sz="1200" b="1" dirty="0">
                          <a:solidFill>
                            <a:schemeClr val="tx1"/>
                          </a:solidFill>
                          <a:latin typeface="+mn-ea"/>
                          <a:ea typeface="+mn-ea"/>
                          <a:cs typeface="+mn-ea"/>
                          <a:sym typeface="Calibri" panose="020F0502020204030204" pitchFamily="2" charset="0"/>
                        </a:rPr>
                        <a:t>70</a:t>
                      </a:r>
                      <a:r>
                        <a:rPr lang="zh-CN" altLang="en-US" sz="1200" b="1" dirty="0">
                          <a:latin typeface="+mn-ea"/>
                          <a:cs typeface="+mn-ea"/>
                          <a:sym typeface="微软雅黑" panose="020B0503020204020204" pitchFamily="2" charset="-122"/>
                        </a:rPr>
                        <a:t>万千瓦</a:t>
                      </a:r>
                      <a:r>
                        <a:rPr lang="zh-CN" altLang="en-US" sz="1200" b="1" dirty="0">
                          <a:solidFill>
                            <a:schemeClr val="tx1"/>
                          </a:solidFill>
                          <a:latin typeface="+mn-ea"/>
                          <a:ea typeface="+mn-ea"/>
                          <a:cs typeface="+mn-ea"/>
                          <a:sym typeface="Calibri" panose="020F0502020204030204" pitchFamily="2" charset="0"/>
                        </a:rPr>
                        <a:t>控制</a:t>
                      </a:r>
                      <a:endParaRPr lang="zh-CN" altLang="en-US" sz="1200" b="1" dirty="0">
                        <a:solidFill>
                          <a:schemeClr val="tx1"/>
                        </a:solidFill>
                        <a:latin typeface="+mn-ea"/>
                        <a:ea typeface="+mn-ea"/>
                        <a:cs typeface="+mn-ea"/>
                        <a:sym typeface="Calibri" panose="020F0502020204030204" pitchFamily="2" charset="0"/>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tcPr>
                </a:tc>
              </a:tr>
              <a:tr h="401955">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a:solidFill>
                        <a:schemeClr val="tx1"/>
                      </a:solidFill>
                      <a:prstDash val="solid"/>
                    </a:lnT>
                    <a:lnB w="12700">
                      <a:solidFill>
                        <a:schemeClr val="tx1"/>
                      </a:solidFill>
                      <a:prstDash val="soli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indent="0" algn="ctr" eaLnBrk="1" fontAlgn="ctr" latinLnBrk="0" hangingPunct="1">
                        <a:lnSpc>
                          <a:spcPct val="100000"/>
                        </a:lnSpc>
                        <a:spcBef>
                          <a:spcPct val="20000"/>
                        </a:spcBef>
                        <a:spcAft>
                          <a:spcPct val="0"/>
                        </a:spcAft>
                        <a:buNone/>
                      </a:pPr>
                      <a:r>
                        <a:rPr lang="en-US" altLang="zh-CN" sz="1200" b="1" dirty="0" smtClean="0">
                          <a:solidFill>
                            <a:schemeClr val="tx1"/>
                          </a:solidFill>
                          <a:latin typeface="+mn-ea"/>
                          <a:ea typeface="+mn-ea"/>
                          <a:sym typeface="Calibri" panose="020F0502020204030204" pitchFamily="2" charset="0"/>
                        </a:rPr>
                        <a:t>3098</a:t>
                      </a:r>
                      <a:endParaRPr lang="en-US" altLang="zh-CN" sz="1200" b="1" dirty="0" smtClean="0">
                        <a:solidFill>
                          <a:schemeClr val="tx1"/>
                        </a:solidFill>
                        <a:latin typeface="+mn-ea"/>
                        <a:ea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tcPr>
                </a:tc>
              </a:tr>
            </a:tbl>
          </a:graphicData>
        </a:graphic>
      </p:graphicFrame>
      <p:sp>
        <p:nvSpPr>
          <p:cNvPr id="256101" name="文本框 2"/>
          <p:cNvSpPr>
            <a:spLocks noChangeArrowheads="1"/>
          </p:cNvSpPr>
          <p:nvPr/>
        </p:nvSpPr>
        <p:spPr bwMode="auto">
          <a:xfrm>
            <a:off x="920750" y="1385888"/>
            <a:ext cx="4838700" cy="460375"/>
          </a:xfrm>
          <a:prstGeom prst="rect">
            <a:avLst/>
          </a:prstGeom>
          <a:noFill/>
          <a:ln w="9525">
            <a:noFill/>
            <a:miter lim="800000"/>
          </a:ln>
        </p:spPr>
        <p:txBody>
          <a:bodyPr>
            <a:spAutoFit/>
          </a:bodyPr>
          <a:lstStyle/>
          <a:p>
            <a:pPr>
              <a:lnSpc>
                <a:spcPct val="120000"/>
              </a:lnSpc>
              <a:buFont typeface="Arial" panose="020B0604020202020204" pitchFamily="34" charset="0"/>
              <a:buNone/>
            </a:pPr>
            <a:r>
              <a:rPr lang="zh-CN" altLang="en-US" sz="2000" b="1">
                <a:solidFill>
                  <a:srgbClr val="000000"/>
                </a:solidFill>
                <a:sym typeface="Calibri" panose="020F0502020204030204" pitchFamily="2" charset="0"/>
              </a:rPr>
              <a:t>断面受阻原因分析</a:t>
            </a:r>
            <a:r>
              <a:rPr lang="zh-CN" altLang="en-US" sz="2000" b="1">
                <a:solidFill>
                  <a:srgbClr val="FF0000"/>
                </a:solidFill>
                <a:sym typeface="Calibri" panose="020F0502020204030204" pitchFamily="2" charset="0"/>
              </a:rPr>
              <a:t>（检修受限部分）</a:t>
            </a:r>
            <a:endParaRPr lang="zh-CN" altLang="en-US" sz="2000" b="1">
              <a:solidFill>
                <a:srgbClr val="000000"/>
              </a:solidFill>
              <a:sym typeface="Calibri" panose="020F0502020204030204" pitchFamily="2" charset="0"/>
            </a:endParaRPr>
          </a:p>
        </p:txBody>
      </p:sp>
      <p:sp>
        <p:nvSpPr>
          <p:cNvPr id="256102" name="六边形 23"/>
          <p:cNvSpPr>
            <a:spLocks noChangeArrowheads="1"/>
          </p:cNvSpPr>
          <p:nvPr/>
        </p:nvSpPr>
        <p:spPr bwMode="auto">
          <a:xfrm rot="-5400000">
            <a:off x="427038" y="1366838"/>
            <a:ext cx="508000" cy="488950"/>
          </a:xfrm>
          <a:prstGeom prst="hexagon">
            <a:avLst>
              <a:gd name="adj" fmla="val 25051"/>
              <a:gd name="vf" fmla="val 115470"/>
            </a:avLst>
          </a:prstGeom>
          <a:solidFill>
            <a:schemeClr val="tx1"/>
          </a:solidFill>
          <a:ln w="9525">
            <a:noFill/>
            <a:miter lim="800000"/>
          </a:ln>
        </p:spPr>
        <p:txBody>
          <a:bodyPr anchor="ctr"/>
          <a:lstStyle/>
          <a:p>
            <a:pPr algn="ctr">
              <a:buFont typeface="Arial" panose="020B0604020202020204" pitchFamily="34" charset="0"/>
              <a:buNone/>
            </a:pPr>
            <a:endParaRPr lang="zh-CN" altLang="zh-CN" i="1">
              <a:solidFill>
                <a:schemeClr val="bg1"/>
              </a:solidFill>
              <a:latin typeface="Arial" panose="020B0604020202020204" pitchFamily="34" charset="0"/>
              <a:ea typeface="黑体" panose="02010609060101010101" pitchFamily="1" charset="-122"/>
              <a:sym typeface="Arial" panose="020B0604020202020204" pitchFamily="34" charset="0"/>
            </a:endParaRPr>
          </a:p>
        </p:txBody>
      </p:sp>
      <p:sp>
        <p:nvSpPr>
          <p:cNvPr id="256103" name="TextBox 7"/>
          <p:cNvSpPr>
            <a:spLocks noChangeArrowheads="1"/>
          </p:cNvSpPr>
          <p:nvPr/>
        </p:nvSpPr>
        <p:spPr bwMode="auto">
          <a:xfrm>
            <a:off x="492125" y="1347788"/>
            <a:ext cx="361950" cy="460375"/>
          </a:xfrm>
          <a:prstGeom prst="rect">
            <a:avLst/>
          </a:prstGeom>
          <a:noFill/>
          <a:ln w="9525">
            <a:noFill/>
            <a:miter lim="800000"/>
          </a:ln>
        </p:spPr>
        <p:txBody>
          <a:bodyPr wrap="none">
            <a:spAutoFit/>
          </a:bodyPr>
          <a:lstStyle/>
          <a:p>
            <a:pPr>
              <a:buFont typeface="Arial" panose="020B0604020202020204" pitchFamily="34" charset="0"/>
              <a:buNone/>
            </a:pPr>
            <a:r>
              <a:rPr lang="en-US" altLang="zh-CN" sz="240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2</a:t>
            </a:r>
            <a:endParaRPr lang="en-US" altLang="zh-CN" sz="240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6104" name="TextBox 7"/>
          <p:cNvSpPr>
            <a:spLocks noChangeArrowheads="1"/>
          </p:cNvSpPr>
          <p:nvPr/>
        </p:nvSpPr>
        <p:spPr bwMode="auto">
          <a:xfrm>
            <a:off x="10212388" y="1577023"/>
            <a:ext cx="1708150" cy="336550"/>
          </a:xfrm>
          <a:prstGeom prst="rect">
            <a:avLst/>
          </a:prstGeom>
          <a:noFill/>
          <a:ln w="9525">
            <a:noFill/>
            <a:miter lim="800000"/>
          </a:ln>
        </p:spPr>
        <p:txBody>
          <a:bodyPr>
            <a:spAutoFit/>
          </a:bodyPr>
          <a:lstStyle/>
          <a:p>
            <a:pPr>
              <a:buFont typeface="Arial" panose="020B0604020202020204" pitchFamily="34" charset="0"/>
              <a:buNone/>
            </a:pPr>
            <a:r>
              <a:rPr lang="zh-CN" altLang="en-US" sz="160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灯片编号占位符 14"/>
          <p:cNvSpPr>
            <a:spLocks noGrp="1"/>
          </p:cNvSpPr>
          <p:nvPr/>
        </p:nvSpPr>
        <p:spPr bwMode="auto">
          <a:xfrm>
            <a:off x="9232900" y="6554788"/>
            <a:ext cx="2844800" cy="365125"/>
          </a:xfrm>
          <a:prstGeom prst="rect">
            <a:avLst/>
          </a:prstGeom>
          <a:noFill/>
          <a:ln w="9525">
            <a:noFill/>
            <a:miter lim="800000"/>
          </a:ln>
        </p:spPr>
        <p:txBody>
          <a:bodyPr anchor="ctr"/>
          <a:lstStyle/>
          <a:p>
            <a:pPr marL="342900" indent="-342900" algn="r">
              <a:buFont typeface="Arial" panose="020B0604020202020204" pitchFamily="34" charset="0"/>
              <a:buNone/>
            </a:pPr>
            <a:fld id="{FEE1C009-F793-4022-BE39-377B1E36FEDA}" type="slidenum">
              <a:rPr lang="zh-CN" altLang="en-US" sz="1200">
                <a:solidFill>
                  <a:srgbClr val="898989"/>
                </a:solidFill>
                <a:sym typeface="Calibri" panose="020F0502020204030204" pitchFamily="2" charset="0"/>
              </a:rPr>
            </a:fld>
            <a:endParaRPr lang="en-US" altLang="zh-CN" sz="1200">
              <a:solidFill>
                <a:srgbClr val="898989"/>
              </a:solidFill>
              <a:sym typeface="Calibri" panose="020F0502020204030204" pitchFamily="2" charset="0"/>
            </a:endParaRPr>
          </a:p>
        </p:txBody>
      </p:sp>
      <p:grpSp>
        <p:nvGrpSpPr>
          <p:cNvPr id="257026" name="组合 45058"/>
          <p:cNvGrpSpPr/>
          <p:nvPr/>
        </p:nvGrpSpPr>
        <p:grpSpPr bwMode="auto">
          <a:xfrm>
            <a:off x="0" y="260350"/>
            <a:ext cx="639763" cy="749300"/>
            <a:chOff x="0" y="0"/>
            <a:chExt cx="480244" cy="564356"/>
          </a:xfrm>
        </p:grpSpPr>
        <p:sp>
          <p:nvSpPr>
            <p:cNvPr id="257128" name="矩形 36"/>
            <p:cNvSpPr>
              <a:spLocks noChangeArrowheads="1"/>
            </p:cNvSpPr>
            <p:nvPr/>
          </p:nvSpPr>
          <p:spPr bwMode="auto">
            <a:xfrm>
              <a:off x="0" y="374"/>
              <a:ext cx="425449" cy="564610"/>
            </a:xfrm>
            <a:prstGeom prst="rect">
              <a:avLst/>
            </a:prstGeom>
            <a:solidFill>
              <a:srgbClr val="803D06"/>
            </a:solidFill>
            <a:ln w="9525">
              <a:noFill/>
              <a:miter lim="800000"/>
            </a:ln>
          </p:spPr>
          <p:txBody>
            <a:bodyPr anchor="ctr"/>
            <a:lstStyle/>
            <a:p>
              <a:pPr marL="342900" indent="-342900"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57129" name="直接连接符 37"/>
            <p:cNvSpPr>
              <a:spLocks noChangeShapeType="1"/>
            </p:cNvSpPr>
            <p:nvPr/>
          </p:nvSpPr>
          <p:spPr bwMode="auto">
            <a:xfrm>
              <a:off x="481012" y="374"/>
              <a:ext cx="1" cy="564610"/>
            </a:xfrm>
            <a:prstGeom prst="line">
              <a:avLst/>
            </a:prstGeom>
            <a:noFill/>
            <a:ln w="28575">
              <a:solidFill>
                <a:srgbClr val="595959"/>
              </a:solidFill>
              <a:miter lim="800000"/>
            </a:ln>
          </p:spPr>
          <p:txBody>
            <a:bodyPr/>
            <a:lstStyle/>
            <a:p>
              <a:endParaRPr lang="zh-CN" altLang="en-US"/>
            </a:p>
          </p:txBody>
        </p:sp>
      </p:grpSp>
      <p:sp>
        <p:nvSpPr>
          <p:cNvPr id="257027" name="Rectangle 3"/>
          <p:cNvSpPr>
            <a:spLocks noChangeArrowheads="1"/>
          </p:cNvSpPr>
          <p:nvPr/>
        </p:nvSpPr>
        <p:spPr bwMode="auto">
          <a:xfrm>
            <a:off x="0" y="928688"/>
            <a:ext cx="10972800" cy="504825"/>
          </a:xfrm>
          <a:prstGeom prst="rect">
            <a:avLst/>
          </a:prstGeom>
          <a:noFill/>
          <a:ln w="9525">
            <a:noFill/>
            <a:miter lim="800000"/>
          </a:ln>
        </p:spPr>
        <p:txBody>
          <a:bodyPr/>
          <a:lstStyle/>
          <a:p>
            <a:pPr marL="342900" indent="-342900">
              <a:lnSpc>
                <a:spcPct val="120000"/>
              </a:lnSpc>
              <a:spcBef>
                <a:spcPct val="20000"/>
              </a:spcBef>
              <a:buFont typeface="Arial" panose="020B0604020202020204" pitchFamily="34" charset="0"/>
              <a:buNone/>
            </a:pPr>
            <a:r>
              <a:rPr lang="zh-CN" altLang="en-US" sz="2000" b="1">
                <a:solidFill>
                  <a:srgbClr val="FF3300"/>
                </a:solidFill>
                <a:latin typeface="黑体" panose="02010609060101010101" pitchFamily="1" charset="-122"/>
                <a:ea typeface="黑体" panose="02010609060101010101" pitchFamily="1" charset="-122"/>
                <a:sym typeface="黑体" panose="02010609060101010101" pitchFamily="1" charset="-122"/>
              </a:rPr>
              <a:t>（三）新能源受阻责任分析</a:t>
            </a:r>
            <a:r>
              <a:rPr lang="en-US" altLang="zh-CN" sz="2000" b="1">
                <a:solidFill>
                  <a:srgbClr val="FF3300"/>
                </a:solidFill>
                <a:latin typeface="黑体" panose="02010609060101010101" pitchFamily="1" charset="-122"/>
                <a:ea typeface="黑体" panose="02010609060101010101" pitchFamily="1" charset="-122"/>
                <a:sym typeface="黑体" panose="02010609060101010101" pitchFamily="1" charset="-122"/>
              </a:rPr>
              <a:t>-</a:t>
            </a:r>
            <a:r>
              <a:rPr lang="zh-CN" altLang="en-US" sz="2000" b="1">
                <a:solidFill>
                  <a:srgbClr val="FF3300"/>
                </a:solidFill>
                <a:latin typeface="黑体" panose="02010609060101010101" pitchFamily="1" charset="-122"/>
                <a:ea typeface="黑体" panose="02010609060101010101" pitchFamily="1" charset="-122"/>
                <a:sym typeface="黑体" panose="02010609060101010101" pitchFamily="1" charset="-122"/>
              </a:rPr>
              <a:t>断面受限</a:t>
            </a:r>
            <a:endParaRPr lang="zh-CN" altLang="en-US" sz="2000" b="1">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257028" name="矩形 3"/>
          <p:cNvSpPr>
            <a:spLocks noChangeArrowheads="1"/>
          </p:cNvSpPr>
          <p:nvPr/>
        </p:nvSpPr>
        <p:spPr bwMode="auto">
          <a:xfrm>
            <a:off x="695325" y="379413"/>
            <a:ext cx="6257925" cy="521970"/>
          </a:xfrm>
          <a:prstGeom prst="rect">
            <a:avLst/>
          </a:prstGeom>
          <a:noFill/>
          <a:ln w="9525">
            <a:noFill/>
            <a:miter lim="800000"/>
          </a:ln>
        </p:spPr>
        <p:txBody>
          <a:bodyPr>
            <a:spAutoFit/>
          </a:bodyPr>
          <a:lstStyle/>
          <a:p>
            <a:pPr marL="342900" indent="-342900">
              <a:buFont typeface="Arial" panose="020B0604020202020204" pitchFamily="34" charset="0"/>
              <a:buNone/>
            </a:pPr>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附表</a:t>
            </a:r>
            <a:endParaRPr lang="zh-CN" altLang="en-US" sz="28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7029" name="TextBox 7"/>
          <p:cNvSpPr>
            <a:spLocks noChangeArrowheads="1"/>
          </p:cNvSpPr>
          <p:nvPr/>
        </p:nvSpPr>
        <p:spPr bwMode="auto">
          <a:xfrm>
            <a:off x="10110788" y="2066925"/>
            <a:ext cx="1708150" cy="336550"/>
          </a:xfrm>
          <a:prstGeom prst="rect">
            <a:avLst/>
          </a:prstGeom>
          <a:noFill/>
          <a:ln w="9525">
            <a:noFill/>
            <a:miter lim="800000"/>
          </a:ln>
        </p:spPr>
        <p:txBody>
          <a:bodyPr>
            <a:spAutoFit/>
          </a:bodyPr>
          <a:lstStyle/>
          <a:p>
            <a:pPr>
              <a:buFont typeface="Arial" panose="020B0604020202020204" pitchFamily="34" charset="0"/>
              <a:buNone/>
            </a:pPr>
            <a:r>
              <a:rPr lang="zh-CN" altLang="en-US" sz="160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45065" name="表格 45064"/>
          <p:cNvGraphicFramePr/>
          <p:nvPr/>
        </p:nvGraphicFramePr>
        <p:xfrm>
          <a:off x="271780" y="1989455"/>
          <a:ext cx="11649075" cy="4540885"/>
        </p:xfrm>
        <a:graphic>
          <a:graphicData uri="http://schemas.openxmlformats.org/drawingml/2006/table">
            <a:tbl>
              <a:tblPr/>
              <a:tblGrid>
                <a:gridCol w="730250"/>
                <a:gridCol w="2322830"/>
                <a:gridCol w="758190"/>
                <a:gridCol w="1651635"/>
                <a:gridCol w="4368800"/>
                <a:gridCol w="1033780"/>
                <a:gridCol w="783590"/>
              </a:tblGrid>
              <a:tr h="4889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dirty="0">
                          <a:solidFill>
                            <a:schemeClr val="tx1"/>
                          </a:solidFill>
                          <a:latin typeface="+mn-ea"/>
                          <a:ea typeface="+mn-ea"/>
                          <a:sym typeface="Arial" panose="020B0604020202020204" pitchFamily="34" charset="0"/>
                        </a:rPr>
                        <a:t>责任方</a:t>
                      </a:r>
                      <a:endParaRPr lang="zh-CN" altLang="en-US" sz="1200" b="1" baseline="0" dirty="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检修设备</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受限省份</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检修工期</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影响</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100000"/>
                      </a:schemeClr>
                    </a:solidFill>
                  </a:tcPr>
                </a:tc>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弃电量</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100000"/>
                      </a:schemeClr>
                    </a:solidFill>
                  </a:tcPr>
                </a:tc>
                <a:tc hMerge="1">
                  <a:tcPr>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43434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dirty="0">
                          <a:solidFill>
                            <a:schemeClr val="tx1"/>
                          </a:solidFill>
                          <a:latin typeface="+mn-ea"/>
                          <a:ea typeface="+mn-ea"/>
                          <a:sym typeface="微软雅黑" panose="020B0503020204020204" pitchFamily="2" charset="-122"/>
                        </a:rPr>
                        <a:t>甘肃</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dirty="0">
                          <a:solidFill>
                            <a:schemeClr val="tx1"/>
                          </a:solidFill>
                          <a:latin typeface="+mn-ea"/>
                          <a:ea typeface="+mn-ea"/>
                          <a:cs typeface="+mn-ea"/>
                          <a:sym typeface="微软雅黑" panose="020B0503020204020204" pitchFamily="2" charset="-122"/>
                        </a:rPr>
                        <a:t>750kV</a:t>
                      </a:r>
                      <a:r>
                        <a:rPr lang="zh-CN" altLang="en-US" sz="1200" b="1" baseline="0" dirty="0">
                          <a:solidFill>
                            <a:schemeClr val="tx1"/>
                          </a:solidFill>
                          <a:latin typeface="+mn-ea"/>
                          <a:ea typeface="+mn-ea"/>
                          <a:cs typeface="+mn-ea"/>
                          <a:sym typeface="微软雅黑" panose="020B0503020204020204" pitchFamily="2" charset="-122"/>
                        </a:rPr>
                        <a:t>泉河双回线同停</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10">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zh-CN" altLang="en-US" sz="1200" b="1" baseline="0" dirty="0">
                          <a:solidFill>
                            <a:schemeClr val="tx1"/>
                          </a:solidFill>
                          <a:latin typeface="+mn-ea"/>
                          <a:ea typeface="+mn-ea"/>
                          <a:sym typeface="微软雅黑" panose="020B0503020204020204" pitchFamily="2" charset="-122"/>
                        </a:rPr>
                        <a:t>甘肃</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dirty="0" smtClean="0">
                          <a:solidFill>
                            <a:schemeClr val="tx1"/>
                          </a:solidFill>
                          <a:latin typeface="+mn-ea"/>
                          <a:ea typeface="+mn-ea"/>
                          <a:cs typeface="+mn-ea"/>
                          <a:sym typeface="微软雅黑" panose="020B0503020204020204" pitchFamily="2" charset="-122"/>
                        </a:rPr>
                        <a:t>2019-09-01</a:t>
                      </a:r>
                      <a:r>
                        <a:rPr lang="zh-CN" altLang="en-US" sz="1200" b="1" dirty="0" smtClean="0">
                          <a:solidFill>
                            <a:schemeClr val="tx1"/>
                          </a:solidFill>
                          <a:latin typeface="+mn-ea"/>
                          <a:ea typeface="+mn-ea"/>
                          <a:cs typeface="+mn-ea"/>
                          <a:sym typeface="微软雅黑" panose="020B0503020204020204" pitchFamily="2" charset="-122"/>
                        </a:rPr>
                        <a:t>至</a:t>
                      </a:r>
                      <a:endParaRPr lang="zh-CN" altLang="en-US" sz="1200" b="1" dirty="0">
                        <a:solidFill>
                          <a:schemeClr val="tx1"/>
                        </a:solidFill>
                        <a:latin typeface="+mn-ea"/>
                        <a:ea typeface="+mn-ea"/>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dirty="0" smtClean="0">
                          <a:solidFill>
                            <a:schemeClr val="tx1"/>
                          </a:solidFill>
                          <a:latin typeface="+mn-ea"/>
                          <a:ea typeface="+mn-ea"/>
                          <a:cs typeface="+mn-ea"/>
                          <a:sym typeface="微软雅黑" panose="020B0503020204020204" pitchFamily="2" charset="-122"/>
                        </a:rPr>
                        <a:t>2019-09-04</a:t>
                      </a:r>
                      <a:endParaRPr lang="en-US" altLang="zh-CN" sz="1200" b="1" baseline="0" dirty="0" smtClean="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dirty="0">
                          <a:solidFill>
                            <a:schemeClr val="tx1"/>
                          </a:solidFill>
                          <a:latin typeface="+mn-ea"/>
                          <a:ea typeface="+mn-ea"/>
                          <a:cs typeface="+mn-ea"/>
                          <a:sym typeface="微软雅黑" panose="020B0503020204020204" pitchFamily="2" charset="-122"/>
                        </a:rPr>
                        <a:t> </a:t>
                      </a:r>
                      <a:r>
                        <a:rPr lang="zh-CN" altLang="en-US" sz="1200" b="1" baseline="0" dirty="0">
                          <a:solidFill>
                            <a:schemeClr val="tx1"/>
                          </a:solidFill>
                          <a:latin typeface="+mn-ea"/>
                          <a:ea typeface="+mn-ea"/>
                          <a:cs typeface="+mn-ea"/>
                          <a:sym typeface="微软雅黑" panose="020B0503020204020204" pitchFamily="2" charset="-122"/>
                        </a:rPr>
                        <a:t>泉河双回线同停，四鱼断面裕度严重下降</a:t>
                      </a:r>
                      <a:endParaRPr lang="zh-CN" altLang="en-US" sz="1200" b="1" baseline="0" dirty="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dirty="0" smtClean="0">
                          <a:solidFill>
                            <a:schemeClr val="tx1"/>
                          </a:solidFill>
                          <a:latin typeface="+mn-ea"/>
                          <a:ea typeface="+mn-ea"/>
                          <a:sym typeface="微软雅黑" panose="020B0503020204020204" pitchFamily="2" charset="-122"/>
                        </a:rPr>
                        <a:t>4230</a:t>
                      </a:r>
                      <a:endParaRPr lang="en-US" altLang="zh-CN" sz="1200" b="1" baseline="0" dirty="0" smtClean="0">
                        <a:solidFill>
                          <a:schemeClr val="tx1"/>
                        </a:solidFill>
                        <a:latin typeface="+mn-ea"/>
                        <a:ea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10">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0"/>
                        </a:spcBef>
                        <a:spcAft>
                          <a:spcPct val="0"/>
                        </a:spcAft>
                        <a:buNone/>
                      </a:pPr>
                      <a:r>
                        <a:rPr lang="en-US" altLang="zh-CN" sz="1200" b="1" dirty="0" smtClean="0">
                          <a:solidFill>
                            <a:schemeClr val="tx1"/>
                          </a:solidFill>
                          <a:latin typeface="+mn-ea"/>
                          <a:ea typeface="+mn-ea"/>
                          <a:sym typeface="Calibri" panose="020F0502020204030204" pitchFamily="2" charset="0"/>
                        </a:rPr>
                        <a:t>32567</a:t>
                      </a:r>
                      <a:endParaRPr lang="en-US" altLang="zh-CN" sz="1200" b="1" dirty="0" smtClean="0">
                        <a:solidFill>
                          <a:schemeClr val="tx1"/>
                        </a:solidFill>
                        <a:latin typeface="+mn-ea"/>
                        <a:ea typeface="+mn-ea"/>
                        <a:sym typeface="Calibri" panose="020F0502020204030204" pitchFamily="2" charset="0"/>
                      </a:endParaRPr>
                    </a:p>
                  </a:txBody>
                  <a:tcPr marL="0" marR="0" marT="0" marB="0" anchor="ctr">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kern="1200" baseline="0" dirty="0" smtClean="0">
                          <a:solidFill>
                            <a:schemeClr val="tx1"/>
                          </a:solidFill>
                          <a:latin typeface="+mn-ea"/>
                          <a:ea typeface="宋体" panose="02010600030101010101" pitchFamily="2" charset="-122"/>
                          <a:cs typeface="+mn-cs"/>
                          <a:sym typeface="微软雅黑" panose="020B0503020204020204" pitchFamily="2" charset="-122"/>
                        </a:rPr>
                        <a:t>甘肃</a:t>
                      </a:r>
                      <a:endParaRPr lang="en-US" altLang="zh-CN" sz="1200" b="1" kern="1200" baseline="0" dirty="0" smtClean="0">
                        <a:solidFill>
                          <a:schemeClr val="tx1"/>
                        </a:solidFill>
                        <a:latin typeface="+mn-ea"/>
                        <a:ea typeface="宋体" panose="02010600030101010101" pitchFamily="2" charset="-122"/>
                        <a:cs typeface="+mn-cs"/>
                        <a:sym typeface="微软雅黑" panose="020B0503020204020204" pitchFamily="2" charset="-122"/>
                      </a:endParaRPr>
                    </a:p>
                    <a:p>
                      <a:pPr marL="0" lvl="0" indent="0" algn="ctr" eaLnBrk="1" fontAlgn="ctr" latinLnBrk="0" hangingPunct="1">
                        <a:lnSpc>
                          <a:spcPct val="100000"/>
                        </a:lnSpc>
                        <a:spcBef>
                          <a:spcPct val="20000"/>
                        </a:spcBef>
                        <a:buNone/>
                      </a:pPr>
                      <a:r>
                        <a:rPr lang="zh-CN" altLang="en-US" sz="1200" b="1" kern="1200" baseline="0" dirty="0" smtClean="0">
                          <a:solidFill>
                            <a:schemeClr val="tx1"/>
                          </a:solidFill>
                          <a:latin typeface="+mn-ea"/>
                          <a:ea typeface="宋体" panose="02010600030101010101" pitchFamily="2" charset="-122"/>
                          <a:cs typeface="+mn-cs"/>
                          <a:sym typeface="微软雅黑" panose="020B0503020204020204" pitchFamily="2" charset="-122"/>
                        </a:rPr>
                        <a:t>新疆</a:t>
                      </a:r>
                      <a:endParaRPr lang="zh-CN" altLang="en-US" sz="1200" b="1" kern="1200" baseline="0" dirty="0" smtClean="0">
                        <a:solidFill>
                          <a:schemeClr val="tx1"/>
                        </a:solidFill>
                        <a:latin typeface="+mn-ea"/>
                        <a:ea typeface="宋体" panose="02010600030101010101" pitchFamily="2" charset="-122"/>
                        <a:cs typeface="+mn-cs"/>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dirty="0" smtClean="0">
                          <a:solidFill>
                            <a:schemeClr val="tx1"/>
                          </a:solidFill>
                          <a:latin typeface="+mn-ea"/>
                          <a:ea typeface="+mn-ea"/>
                          <a:cs typeface="+mn-ea"/>
                          <a:sym typeface="微软雅黑" panose="020B0503020204020204" pitchFamily="2" charset="-122"/>
                        </a:rPr>
                        <a:t>71510</a:t>
                      </a:r>
                      <a:r>
                        <a:rPr lang="zh-CN" altLang="en-US" sz="1200" b="1" dirty="0" smtClean="0">
                          <a:solidFill>
                            <a:schemeClr val="tx1"/>
                          </a:solidFill>
                          <a:latin typeface="+mn-ea"/>
                          <a:ea typeface="+mn-ea"/>
                          <a:cs typeface="+mn-ea"/>
                          <a:sym typeface="微软雅黑" panose="020B0503020204020204" pitchFamily="2" charset="-122"/>
                        </a:rPr>
                        <a:t>芨彩</a:t>
                      </a:r>
                      <a:r>
                        <a:rPr lang="en-US" altLang="zh-CN" sz="1200" b="1" dirty="0" smtClean="0">
                          <a:solidFill>
                            <a:schemeClr val="tx1"/>
                          </a:solidFill>
                          <a:latin typeface="+mn-ea"/>
                          <a:ea typeface="+mn-ea"/>
                          <a:cs typeface="+mn-ea"/>
                          <a:sym typeface="微软雅黑" panose="020B0503020204020204" pitchFamily="2" charset="-122"/>
                        </a:rPr>
                        <a:t>Ⅱ</a:t>
                      </a:r>
                      <a:r>
                        <a:rPr lang="zh-CN" altLang="en-US" sz="1200" b="1" dirty="0" smtClean="0">
                          <a:solidFill>
                            <a:schemeClr val="tx1"/>
                          </a:solidFill>
                          <a:latin typeface="+mn-ea"/>
                          <a:ea typeface="+mn-ea"/>
                          <a:cs typeface="+mn-ea"/>
                          <a:sym typeface="微软雅黑" panose="020B0503020204020204" pitchFamily="2" charset="-122"/>
                        </a:rPr>
                        <a:t>线</a:t>
                      </a:r>
                      <a:r>
                        <a:rPr lang="en-US" altLang="zh-CN" sz="1200" b="1" dirty="0" smtClean="0">
                          <a:solidFill>
                            <a:schemeClr val="tx1"/>
                          </a:solidFill>
                          <a:latin typeface="+mn-ea"/>
                          <a:ea typeface="+mn-ea"/>
                          <a:cs typeface="+mn-ea"/>
                          <a:sym typeface="微软雅黑" panose="020B0503020204020204" pitchFamily="2" charset="-122"/>
                        </a:rPr>
                        <a:t>+7018</a:t>
                      </a:r>
                      <a:r>
                        <a:rPr lang="zh-CN" altLang="en-US" sz="1200" b="1" dirty="0" smtClean="0">
                          <a:solidFill>
                            <a:schemeClr val="tx1"/>
                          </a:solidFill>
                          <a:latin typeface="+mn-ea"/>
                          <a:ea typeface="+mn-ea"/>
                          <a:cs typeface="+mn-ea"/>
                          <a:sym typeface="微软雅黑" panose="020B0503020204020204" pitchFamily="2" charset="-122"/>
                        </a:rPr>
                        <a:t>泉河</a:t>
                      </a:r>
                      <a:r>
                        <a:rPr lang="en-US" altLang="zh-CN" sz="1200" b="1" dirty="0" smtClean="0">
                          <a:solidFill>
                            <a:schemeClr val="tx1"/>
                          </a:solidFill>
                          <a:latin typeface="+mn-ea"/>
                          <a:ea typeface="+mn-ea"/>
                          <a:cs typeface="+mn-ea"/>
                          <a:sym typeface="微软雅黑" panose="020B0503020204020204" pitchFamily="2" charset="-122"/>
                        </a:rPr>
                        <a:t>Ⅰ</a:t>
                      </a:r>
                      <a:r>
                        <a:rPr lang="zh-CN" altLang="en-US" sz="1200" b="1" dirty="0" smtClean="0">
                          <a:solidFill>
                            <a:schemeClr val="tx1"/>
                          </a:solidFill>
                          <a:latin typeface="+mn-ea"/>
                          <a:ea typeface="+mn-ea"/>
                          <a:cs typeface="+mn-ea"/>
                          <a:sym typeface="微软雅黑" panose="020B0503020204020204" pitchFamily="2" charset="-122"/>
                        </a:rPr>
                        <a:t>线</a:t>
                      </a:r>
                      <a:r>
                        <a:rPr lang="en-US" altLang="zh-CN" sz="1200" b="1" dirty="0" smtClean="0">
                          <a:solidFill>
                            <a:schemeClr val="tx1"/>
                          </a:solidFill>
                          <a:latin typeface="+mn-ea"/>
                          <a:ea typeface="+mn-ea"/>
                          <a:cs typeface="+mn-ea"/>
                          <a:sym typeface="微软雅黑" panose="020B0503020204020204" pitchFamily="2" charset="-122"/>
                        </a:rPr>
                        <a:t>+7142</a:t>
                      </a:r>
                      <a:r>
                        <a:rPr lang="zh-CN" altLang="en-US" sz="1200" b="1" dirty="0" smtClean="0">
                          <a:solidFill>
                            <a:schemeClr val="tx1"/>
                          </a:solidFill>
                          <a:latin typeface="+mn-ea"/>
                          <a:ea typeface="+mn-ea"/>
                          <a:cs typeface="+mn-ea"/>
                          <a:sym typeface="微软雅黑" panose="020B0503020204020204" pitchFamily="2" charset="-122"/>
                        </a:rPr>
                        <a:t>达乌</a:t>
                      </a:r>
                      <a:r>
                        <a:rPr lang="en-US" altLang="zh-CN" sz="1200" b="1" dirty="0" smtClean="0">
                          <a:solidFill>
                            <a:schemeClr val="tx1"/>
                          </a:solidFill>
                          <a:latin typeface="+mn-ea"/>
                          <a:ea typeface="+mn-ea"/>
                          <a:cs typeface="+mn-ea"/>
                          <a:sym typeface="微软雅黑" panose="020B0503020204020204" pitchFamily="2" charset="-122"/>
                        </a:rPr>
                        <a:t>Ⅱ</a:t>
                      </a:r>
                      <a:r>
                        <a:rPr lang="zh-CN" altLang="en-US" sz="1200" b="1" dirty="0" smtClean="0">
                          <a:solidFill>
                            <a:schemeClr val="tx1"/>
                          </a:solidFill>
                          <a:latin typeface="+mn-ea"/>
                          <a:ea typeface="+mn-ea"/>
                          <a:cs typeface="+mn-ea"/>
                          <a:sym typeface="微软雅黑" panose="020B0503020204020204" pitchFamily="2" charset="-122"/>
                        </a:rPr>
                        <a:t>线同停</a:t>
                      </a:r>
                      <a:endParaRPr lang="zh-CN" altLang="en-US" sz="1200" b="1" dirty="0" smtClean="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2019-09-05</a:t>
                      </a:r>
                      <a:r>
                        <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rPr>
                        <a:t>至</a:t>
                      </a:r>
                      <a:endPar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2019-09-05</a:t>
                      </a:r>
                      <a:endParaRPr lang="en-US" altLang="zh-CN" sz="1200" b="1" kern="1200" baseline="0" dirty="0" smtClean="0">
                        <a:solidFill>
                          <a:schemeClr val="tx1"/>
                        </a:solidFill>
                        <a:latin typeface="+mn-ea"/>
                        <a:ea typeface="宋体" panose="02010600030101010101" pitchFamily="2" charset="-122"/>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defRPr/>
                      </a:pP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71510</a:t>
                      </a:r>
                      <a:r>
                        <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rPr>
                        <a:t>芨彩</a:t>
                      </a: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Ⅱ</a:t>
                      </a:r>
                      <a:r>
                        <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rPr>
                        <a:t>线</a:t>
                      </a: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+7018</a:t>
                      </a:r>
                      <a:r>
                        <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rPr>
                        <a:t>泉河</a:t>
                      </a: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Ⅰ</a:t>
                      </a:r>
                      <a:r>
                        <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rPr>
                        <a:t>线</a:t>
                      </a: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+7142</a:t>
                      </a:r>
                      <a:r>
                        <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rPr>
                        <a:t>达乌</a:t>
                      </a: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Ⅱ</a:t>
                      </a:r>
                      <a:r>
                        <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rPr>
                        <a:t>线同停</a:t>
                      </a:r>
                      <a:r>
                        <a:rPr lang="zh-CN" altLang="en-US" sz="1200" b="1" kern="1200" baseline="0" dirty="0" smtClean="0">
                          <a:solidFill>
                            <a:schemeClr val="tx1"/>
                          </a:solidFill>
                          <a:latin typeface="+mn-ea"/>
                          <a:ea typeface="宋体" panose="02010600030101010101" pitchFamily="2" charset="-122"/>
                          <a:cs typeface="+mn-ea"/>
                          <a:sym typeface="微软雅黑" panose="020B0503020204020204" pitchFamily="2" charset="-122"/>
                        </a:rPr>
                        <a:t>，四鱼断面裕度严重下降</a:t>
                      </a:r>
                      <a:endParaRPr lang="zh-CN" altLang="en-US" sz="1200" b="1" kern="1200" baseline="0" dirty="0" smtClean="0">
                        <a:solidFill>
                          <a:schemeClr val="tx1"/>
                        </a:solidFill>
                        <a:latin typeface="+mn-ea"/>
                        <a:ea typeface="宋体" panose="02010600030101010101" pitchFamily="2" charset="-122"/>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dirty="0" smtClean="0">
                          <a:solidFill>
                            <a:schemeClr val="tx1"/>
                          </a:solidFill>
                          <a:latin typeface="+mn-ea"/>
                          <a:ea typeface="+mn-ea"/>
                          <a:sym typeface="微软雅黑" panose="020B0503020204020204" pitchFamily="2" charset="-122"/>
                        </a:rPr>
                        <a:t>845</a:t>
                      </a:r>
                      <a:endParaRPr lang="en-US" altLang="zh-CN" sz="1200" b="1" baseline="0" dirty="0" smtClean="0">
                        <a:solidFill>
                          <a:schemeClr val="tx1"/>
                        </a:solidFill>
                        <a:latin typeface="+mn-ea"/>
                        <a:ea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p>
                      <a:pPr marL="0" lvl="0" indent="0" algn="ctr" eaLnBrk="1" fontAlgn="ctr" latinLnBrk="0" hangingPunct="1">
                        <a:lnSpc>
                          <a:spcPct val="100000"/>
                        </a:lnSpc>
                        <a:spcBef>
                          <a:spcPct val="20000"/>
                        </a:spcBef>
                        <a:buNone/>
                      </a:pPr>
                      <a:r>
                        <a:rPr lang="zh-CN" altLang="en-US" sz="1200" b="1" kern="1200" baseline="0" dirty="0" smtClean="0">
                          <a:solidFill>
                            <a:schemeClr val="tx1"/>
                          </a:solidFill>
                          <a:latin typeface="+mn-ea"/>
                          <a:ea typeface="宋体" panose="02010600030101010101" pitchFamily="2" charset="-122"/>
                          <a:cs typeface="+mn-cs"/>
                          <a:sym typeface="微软雅黑" panose="020B0503020204020204" pitchFamily="2" charset="-122"/>
                        </a:rPr>
                        <a:t>甘肃</a:t>
                      </a:r>
                      <a:endParaRPr lang="en-US" altLang="zh-CN" sz="1200" b="1" kern="1200" baseline="0" dirty="0" smtClean="0">
                        <a:solidFill>
                          <a:schemeClr val="tx1"/>
                        </a:solidFill>
                        <a:latin typeface="+mn-ea"/>
                        <a:ea typeface="宋体" panose="02010600030101010101" pitchFamily="2" charset="-122"/>
                        <a:cs typeface="+mn-cs"/>
                        <a:sym typeface="微软雅黑" panose="020B0503020204020204" pitchFamily="2" charset="-122"/>
                      </a:endParaRPr>
                    </a:p>
                    <a:p>
                      <a:pPr marL="0" lvl="0" indent="0" algn="ctr" eaLnBrk="1" fontAlgn="ctr" latinLnBrk="0" hangingPunct="1">
                        <a:lnSpc>
                          <a:spcPct val="100000"/>
                        </a:lnSpc>
                        <a:spcBef>
                          <a:spcPct val="20000"/>
                        </a:spcBef>
                        <a:buNone/>
                      </a:pPr>
                      <a:r>
                        <a:rPr lang="zh-CN" altLang="en-US" sz="1200" b="1" kern="1200" baseline="0" dirty="0" smtClean="0">
                          <a:solidFill>
                            <a:schemeClr val="tx1"/>
                          </a:solidFill>
                          <a:latin typeface="+mn-ea"/>
                          <a:ea typeface="宋体" panose="02010600030101010101" pitchFamily="2" charset="-122"/>
                          <a:cs typeface="+mn-cs"/>
                          <a:sym typeface="微软雅黑" panose="020B0503020204020204" pitchFamily="2" charset="-122"/>
                        </a:rPr>
                        <a:t>新疆</a:t>
                      </a:r>
                      <a:endParaRPr lang="zh-CN" altLang="en-US" sz="1200" b="1" kern="1200" baseline="0" dirty="0" smtClean="0">
                        <a:solidFill>
                          <a:schemeClr val="tx1"/>
                        </a:solidFill>
                        <a:latin typeface="+mn-ea"/>
                        <a:ea typeface="宋体" panose="02010600030101010101" pitchFamily="2" charset="-122"/>
                        <a:cs typeface="+mn-cs"/>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algn="ctr">
                        <a:buNone/>
                      </a:pPr>
                      <a:r>
                        <a:rPr lang="en-US" altLang="zh-CN" sz="1200" b="1" dirty="0" smtClean="0">
                          <a:solidFill>
                            <a:schemeClr val="tx1"/>
                          </a:solidFill>
                          <a:latin typeface="+mn-ea"/>
                          <a:cs typeface="+mn-ea"/>
                        </a:rPr>
                        <a:t>7018</a:t>
                      </a:r>
                      <a:r>
                        <a:rPr lang="zh-CN" altLang="en-US" sz="1200" b="1" dirty="0" smtClean="0">
                          <a:solidFill>
                            <a:schemeClr val="tx1"/>
                          </a:solidFill>
                          <a:latin typeface="+mn-ea"/>
                          <a:cs typeface="+mn-ea"/>
                        </a:rPr>
                        <a:t>泉河</a:t>
                      </a:r>
                      <a:r>
                        <a:rPr lang="en-US" altLang="zh-CN" sz="1200" b="1" dirty="0" smtClean="0">
                          <a:solidFill>
                            <a:schemeClr val="tx1"/>
                          </a:solidFill>
                          <a:latin typeface="+mn-ea"/>
                          <a:cs typeface="+mn-ea"/>
                        </a:rPr>
                        <a:t>Ⅰ</a:t>
                      </a:r>
                      <a:r>
                        <a:rPr lang="zh-CN" altLang="en-US" sz="1200" b="1" dirty="0" smtClean="0">
                          <a:solidFill>
                            <a:schemeClr val="tx1"/>
                          </a:solidFill>
                          <a:latin typeface="+mn-ea"/>
                          <a:cs typeface="+mn-ea"/>
                        </a:rPr>
                        <a:t>线</a:t>
                      </a:r>
                      <a:r>
                        <a:rPr lang="en-US" altLang="zh-CN" sz="1200" b="1" dirty="0" smtClean="0">
                          <a:solidFill>
                            <a:schemeClr val="tx1"/>
                          </a:solidFill>
                          <a:latin typeface="+mn-ea"/>
                          <a:cs typeface="+mn-ea"/>
                        </a:rPr>
                        <a:t>+7142</a:t>
                      </a:r>
                      <a:r>
                        <a:rPr lang="zh-CN" altLang="en-US" sz="1200" b="1" dirty="0" smtClean="0">
                          <a:solidFill>
                            <a:schemeClr val="tx1"/>
                          </a:solidFill>
                          <a:latin typeface="+mn-ea"/>
                          <a:cs typeface="+mn-ea"/>
                        </a:rPr>
                        <a:t>达乌</a:t>
                      </a:r>
                      <a:r>
                        <a:rPr lang="en-US" altLang="zh-CN" sz="1200" b="1" dirty="0" smtClean="0">
                          <a:solidFill>
                            <a:schemeClr val="tx1"/>
                          </a:solidFill>
                          <a:latin typeface="+mn-ea"/>
                          <a:cs typeface="+mn-ea"/>
                        </a:rPr>
                        <a:t>Ⅱ</a:t>
                      </a:r>
                      <a:r>
                        <a:rPr lang="zh-CN" altLang="en-US" sz="1200" b="1" dirty="0" smtClean="0">
                          <a:solidFill>
                            <a:schemeClr val="tx1"/>
                          </a:solidFill>
                          <a:latin typeface="+mn-ea"/>
                          <a:cs typeface="+mn-ea"/>
                        </a:rPr>
                        <a:t>线同停</a:t>
                      </a:r>
                      <a:endParaRPr lang="zh-CN" altLang="en-US" sz="1200" b="1" dirty="0" smtClean="0">
                        <a:solidFill>
                          <a:schemeClr val="tx1"/>
                        </a:solidFill>
                        <a:latin typeface="+mn-ea"/>
                        <a:cs typeface="+mn-ea"/>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indent="0" algn="ctr" eaLnBrk="1" fontAlgn="ctr" latinLnBrk="0" hangingPunct="1">
                        <a:lnSpc>
                          <a:spcPct val="100000"/>
                        </a:lnSpc>
                        <a:spcBef>
                          <a:spcPct val="20000"/>
                        </a:spcBef>
                        <a:buNone/>
                      </a:pP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2019-09-05</a:t>
                      </a:r>
                      <a:r>
                        <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rPr>
                        <a:t>至</a:t>
                      </a:r>
                      <a:endPar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2019-09-08</a:t>
                      </a:r>
                      <a:endParaRPr lang="en-US" altLang="zh-CN" sz="1200" b="1" kern="1200" baseline="0" dirty="0" smtClean="0">
                        <a:solidFill>
                          <a:schemeClr val="tx1"/>
                        </a:solidFill>
                        <a:latin typeface="+mn-ea"/>
                        <a:ea typeface="宋体" panose="02010600030101010101" pitchFamily="2" charset="-122"/>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indent="0" algn="ctr" eaLnBrk="1" fontAlgn="ctr" latinLnBrk="0" hangingPunct="1">
                        <a:lnSpc>
                          <a:spcPct val="100000"/>
                        </a:lnSpc>
                        <a:spcBef>
                          <a:spcPct val="20000"/>
                        </a:spcBef>
                        <a:buNone/>
                      </a:pP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7018</a:t>
                      </a:r>
                      <a:r>
                        <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rPr>
                        <a:t>泉河</a:t>
                      </a: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Ⅰ</a:t>
                      </a:r>
                      <a:r>
                        <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rPr>
                        <a:t>线</a:t>
                      </a: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+7142</a:t>
                      </a:r>
                      <a:r>
                        <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rPr>
                        <a:t>达乌</a:t>
                      </a: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Ⅱ</a:t>
                      </a:r>
                      <a:r>
                        <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rPr>
                        <a:t>线同停</a:t>
                      </a:r>
                      <a:r>
                        <a:rPr lang="zh-CN" altLang="en-US" sz="1200" b="1" kern="1200" baseline="0" dirty="0" smtClean="0">
                          <a:solidFill>
                            <a:schemeClr val="tx1"/>
                          </a:solidFill>
                          <a:latin typeface="+mn-ea"/>
                          <a:ea typeface="宋体" panose="02010600030101010101" pitchFamily="2" charset="-122"/>
                          <a:cs typeface="+mn-ea"/>
                          <a:sym typeface="微软雅黑" panose="020B0503020204020204" pitchFamily="2" charset="-122"/>
                        </a:rPr>
                        <a:t>，四鱼断面裕度严重下降</a:t>
                      </a:r>
                      <a:endParaRPr lang="zh-CN" altLang="en-US" sz="1200" b="1" kern="1200" baseline="0" dirty="0" smtClean="0">
                        <a:solidFill>
                          <a:schemeClr val="tx1"/>
                        </a:solidFill>
                        <a:latin typeface="+mn-ea"/>
                        <a:ea typeface="宋体" panose="02010600030101010101" pitchFamily="2" charset="-122"/>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indent="0" algn="ctr" eaLnBrk="1" fontAlgn="ctr" latinLnBrk="0" hangingPunct="1">
                        <a:lnSpc>
                          <a:spcPct val="100000"/>
                        </a:lnSpc>
                        <a:spcBef>
                          <a:spcPct val="20000"/>
                        </a:spcBef>
                        <a:buNone/>
                      </a:pPr>
                      <a:r>
                        <a:rPr lang="en-US" altLang="zh-CN" sz="1200" b="1" baseline="0" dirty="0" smtClean="0">
                          <a:solidFill>
                            <a:schemeClr val="tx1"/>
                          </a:solidFill>
                          <a:latin typeface="+mn-ea"/>
                          <a:sym typeface="微软雅黑" panose="020B0503020204020204" pitchFamily="2" charset="-122"/>
                        </a:rPr>
                        <a:t>1912</a:t>
                      </a:r>
                      <a:endParaRPr lang="en-US" altLang="zh-CN" sz="1200" b="1" baseline="0" dirty="0" smtClean="0">
                        <a:solidFill>
                          <a:schemeClr val="tx1"/>
                        </a:solidFill>
                        <a:latin typeface="+mn-ea"/>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dirty="0">
                          <a:solidFill>
                            <a:schemeClr val="tx1"/>
                          </a:solidFill>
                          <a:latin typeface="+mn-ea"/>
                          <a:ea typeface="+mn-ea"/>
                          <a:sym typeface="微软雅黑" panose="020B0503020204020204" pitchFamily="2" charset="-122"/>
                        </a:rPr>
                        <a:t>甘肃</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dirty="0" smtClean="0">
                          <a:solidFill>
                            <a:schemeClr val="tx1"/>
                          </a:solidFill>
                          <a:latin typeface="+mn-ea"/>
                          <a:ea typeface="+mn-ea"/>
                          <a:cs typeface="+mn-ea"/>
                          <a:sym typeface="微软雅黑" panose="020B0503020204020204" pitchFamily="2" charset="-122"/>
                        </a:rPr>
                        <a:t>敦煌变</a:t>
                      </a:r>
                      <a:r>
                        <a:rPr lang="en-US" altLang="zh-CN" sz="1200" b="1" baseline="0" dirty="0" smtClean="0">
                          <a:solidFill>
                            <a:schemeClr val="tx1"/>
                          </a:solidFill>
                          <a:latin typeface="+mn-ea"/>
                          <a:ea typeface="+mn-ea"/>
                          <a:cs typeface="+mn-ea"/>
                          <a:sym typeface="微软雅黑" panose="020B0503020204020204" pitchFamily="2" charset="-122"/>
                        </a:rPr>
                        <a:t>750kVⅡ</a:t>
                      </a:r>
                      <a:r>
                        <a:rPr lang="zh-CN" altLang="en-US" sz="1200" b="1" baseline="0" dirty="0" smtClean="0">
                          <a:solidFill>
                            <a:schemeClr val="tx1"/>
                          </a:solidFill>
                          <a:latin typeface="+mn-ea"/>
                          <a:ea typeface="+mn-ea"/>
                          <a:cs typeface="+mn-ea"/>
                          <a:sym typeface="微软雅黑" panose="020B0503020204020204" pitchFamily="2" charset="-122"/>
                        </a:rPr>
                        <a:t>母线</a:t>
                      </a:r>
                      <a:endParaRPr lang="zh-CN" altLang="en-US" sz="1200" b="1" baseline="0" dirty="0" smtClean="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2019-09-05</a:t>
                      </a:r>
                      <a:r>
                        <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rPr>
                        <a:t>至</a:t>
                      </a:r>
                      <a:endPar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2019-09-10</a:t>
                      </a:r>
                      <a:endParaRPr lang="en-US" altLang="zh-CN" sz="1200" b="1" kern="1200" baseline="0" dirty="0" smtClean="0">
                        <a:solidFill>
                          <a:schemeClr val="tx1"/>
                        </a:solidFill>
                        <a:latin typeface="+mn-ea"/>
                        <a:ea typeface="宋体" panose="02010600030101010101" pitchFamily="2" charset="-122"/>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defRPr/>
                      </a:pPr>
                      <a:r>
                        <a:rPr lang="zh-CN" altLang="en-US" sz="1200" b="1" kern="1200" baseline="0" dirty="0" smtClean="0">
                          <a:solidFill>
                            <a:schemeClr val="tx1"/>
                          </a:solidFill>
                          <a:latin typeface="+mn-ea"/>
                          <a:ea typeface="宋体" panose="02010600030101010101" pitchFamily="2" charset="-122"/>
                          <a:cs typeface="+mn-ea"/>
                          <a:sym typeface="微软雅黑" panose="020B0503020204020204" pitchFamily="2" charset="-122"/>
                        </a:rPr>
                        <a:t>敦煌变</a:t>
                      </a:r>
                      <a:r>
                        <a:rPr lang="en-US" altLang="zh-CN" sz="1200" b="1" kern="1200" baseline="0" dirty="0" smtClean="0">
                          <a:solidFill>
                            <a:schemeClr val="tx1"/>
                          </a:solidFill>
                          <a:latin typeface="+mn-ea"/>
                          <a:ea typeface="宋体" panose="02010600030101010101" pitchFamily="2" charset="-122"/>
                          <a:cs typeface="+mn-ea"/>
                          <a:sym typeface="微软雅黑" panose="020B0503020204020204" pitchFamily="2" charset="-122"/>
                        </a:rPr>
                        <a:t>750kVⅡ</a:t>
                      </a:r>
                      <a:r>
                        <a:rPr lang="zh-CN" altLang="en-US" sz="1200" b="1" kern="1200" baseline="0" dirty="0" smtClean="0">
                          <a:solidFill>
                            <a:schemeClr val="tx1"/>
                          </a:solidFill>
                          <a:latin typeface="+mn-ea"/>
                          <a:ea typeface="宋体" panose="02010600030101010101" pitchFamily="2" charset="-122"/>
                          <a:cs typeface="+mn-ea"/>
                          <a:sym typeface="微软雅黑" panose="020B0503020204020204" pitchFamily="2" charset="-122"/>
                        </a:rPr>
                        <a:t>母线</a:t>
                      </a:r>
                      <a:r>
                        <a:rPr lang="zh-CN" altLang="en-US" sz="1200" b="1" i="0" kern="1200" baseline="0" dirty="0" smtClean="0">
                          <a:solidFill>
                            <a:schemeClr val="tx1"/>
                          </a:solidFill>
                          <a:latin typeface="+mn-ea"/>
                          <a:ea typeface="+mn-ea"/>
                          <a:cs typeface="+mn-cs"/>
                          <a:sym typeface="宋体" panose="02010600030101010101" pitchFamily="2" charset="-122"/>
                        </a:rPr>
                        <a:t>，敦煌主变断面裕度严重下降</a:t>
                      </a:r>
                      <a:endParaRPr lang="zh-CN" altLang="en-US" sz="1200" b="1" i="0" kern="1200" baseline="0" dirty="0" smtClean="0">
                        <a:solidFill>
                          <a:schemeClr val="tx1"/>
                        </a:solidFill>
                        <a:latin typeface="+mn-ea"/>
                        <a:ea typeface="+mn-ea"/>
                        <a:cs typeface="+mn-cs"/>
                        <a:sym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i="0" kern="1200" baseline="0" dirty="0" smtClean="0">
                          <a:solidFill>
                            <a:schemeClr val="tx1"/>
                          </a:solidFill>
                          <a:latin typeface="+mn-ea"/>
                          <a:ea typeface="+mn-ea"/>
                          <a:cs typeface="+mn-cs"/>
                          <a:sym typeface="微软雅黑" panose="020B0503020204020204" pitchFamily="2" charset="-122"/>
                        </a:rPr>
                        <a:t>2216</a:t>
                      </a:r>
                      <a:endParaRPr lang="en-US" altLang="zh-CN" sz="1200" b="1" i="0" kern="1200" baseline="0" dirty="0" smtClean="0">
                        <a:solidFill>
                          <a:schemeClr val="tx1"/>
                        </a:solidFill>
                        <a:latin typeface="+mn-ea"/>
                        <a:ea typeface="+mn-ea"/>
                        <a:cs typeface="+mn-cs"/>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dirty="0">
                          <a:solidFill>
                            <a:schemeClr val="tx1"/>
                          </a:solidFill>
                          <a:latin typeface="+mn-ea"/>
                          <a:ea typeface="+mn-ea"/>
                          <a:sym typeface="微软雅黑" panose="020B0503020204020204" pitchFamily="2" charset="-122"/>
                        </a:rPr>
                        <a:t>甘肃</a:t>
                      </a:r>
                      <a:endParaRPr lang="zh-CN" altLang="en-US" sz="1200" b="1" baseline="0"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dirty="0" smtClean="0">
                          <a:solidFill>
                            <a:schemeClr val="tx1"/>
                          </a:solidFill>
                          <a:latin typeface="+mn-ea"/>
                          <a:ea typeface="+mn-ea"/>
                          <a:cs typeface="+mn-ea"/>
                          <a:sym typeface="微软雅黑" panose="020B0503020204020204" pitchFamily="2" charset="-122"/>
                        </a:rPr>
                        <a:t>敦煌变</a:t>
                      </a:r>
                      <a:r>
                        <a:rPr lang="en-US" altLang="zh-CN" sz="1200" b="1" baseline="0" dirty="0" smtClean="0">
                          <a:solidFill>
                            <a:schemeClr val="tx1"/>
                          </a:solidFill>
                          <a:latin typeface="+mn-ea"/>
                          <a:ea typeface="+mn-ea"/>
                          <a:cs typeface="+mn-ea"/>
                          <a:sym typeface="微软雅黑" panose="020B0503020204020204" pitchFamily="2" charset="-122"/>
                        </a:rPr>
                        <a:t>750kVⅠ</a:t>
                      </a:r>
                      <a:r>
                        <a:rPr lang="zh-CN" altLang="en-US" sz="1200" b="1" baseline="0" dirty="0" smtClean="0">
                          <a:solidFill>
                            <a:schemeClr val="tx1"/>
                          </a:solidFill>
                          <a:latin typeface="+mn-ea"/>
                          <a:ea typeface="+mn-ea"/>
                          <a:cs typeface="+mn-ea"/>
                          <a:sym typeface="微软雅黑" panose="020B0503020204020204" pitchFamily="2" charset="-122"/>
                        </a:rPr>
                        <a:t>母线</a:t>
                      </a:r>
                      <a:endParaRPr lang="zh-CN" altLang="en-US" sz="1200" b="1" baseline="0" dirty="0" smtClean="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2019-09-11</a:t>
                      </a:r>
                      <a:r>
                        <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rPr>
                        <a:t>至</a:t>
                      </a:r>
                      <a:endParaRPr lang="zh-CN" altLang="en-US" sz="1200" b="1" kern="1200" dirty="0" smtClean="0">
                        <a:solidFill>
                          <a:schemeClr val="tx1"/>
                        </a:solidFill>
                        <a:latin typeface="+mn-ea"/>
                        <a:ea typeface="宋体" panose="02010600030101010101" pitchFamily="2" charset="-122"/>
                        <a:cs typeface="+mn-ea"/>
                        <a:sym typeface="微软雅黑" panose="020B0503020204020204" pitchFamily="2" charset="-122"/>
                      </a:endParaRPr>
                    </a:p>
                    <a:p>
                      <a:pPr marL="0" lvl="0" indent="0" algn="ctr" eaLnBrk="1" fontAlgn="ctr" latinLnBrk="0" hangingPunct="1">
                        <a:lnSpc>
                          <a:spcPct val="100000"/>
                        </a:lnSpc>
                        <a:spcBef>
                          <a:spcPct val="20000"/>
                        </a:spcBef>
                        <a:buNone/>
                      </a:pPr>
                      <a:r>
                        <a:rPr lang="en-US" altLang="zh-CN" sz="1200" b="1" kern="1200" dirty="0" smtClean="0">
                          <a:solidFill>
                            <a:schemeClr val="tx1"/>
                          </a:solidFill>
                          <a:latin typeface="+mn-ea"/>
                          <a:ea typeface="宋体" panose="02010600030101010101" pitchFamily="2" charset="-122"/>
                          <a:cs typeface="+mn-ea"/>
                          <a:sym typeface="微软雅黑" panose="020B0503020204020204" pitchFamily="2" charset="-122"/>
                        </a:rPr>
                        <a:t>2019-09-12</a:t>
                      </a:r>
                      <a:endParaRPr lang="en-US" altLang="zh-CN" sz="1200" b="1" kern="1200" baseline="0" dirty="0" smtClean="0">
                        <a:solidFill>
                          <a:schemeClr val="tx1"/>
                        </a:solidFill>
                        <a:latin typeface="+mn-ea"/>
                        <a:ea typeface="宋体" panose="02010600030101010101" pitchFamily="2" charset="-122"/>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p>
                      <a:pPr marL="0" marR="0" lvl="0" indent="0" algn="ctr" defTabSz="914400" rtl="0" eaLnBrk="1" fontAlgn="ctr" latinLnBrk="0" hangingPunct="1">
                        <a:lnSpc>
                          <a:spcPct val="100000"/>
                        </a:lnSpc>
                        <a:spcBef>
                          <a:spcPct val="20000"/>
                        </a:spcBef>
                        <a:spcAft>
                          <a:spcPts val="0"/>
                        </a:spcAft>
                        <a:buClrTx/>
                        <a:buSzTx/>
                        <a:buFontTx/>
                        <a:buNone/>
                        <a:defRPr/>
                      </a:pPr>
                      <a:r>
                        <a:rPr lang="zh-CN" altLang="en-US" sz="1200" b="1" kern="1200" baseline="0" dirty="0" smtClean="0">
                          <a:solidFill>
                            <a:schemeClr val="tx1"/>
                          </a:solidFill>
                          <a:latin typeface="+mn-ea"/>
                          <a:ea typeface="宋体" panose="02010600030101010101" pitchFamily="2" charset="-122"/>
                          <a:cs typeface="+mn-ea"/>
                          <a:sym typeface="微软雅黑" panose="020B0503020204020204" pitchFamily="2" charset="-122"/>
                        </a:rPr>
                        <a:t>敦煌变</a:t>
                      </a:r>
                      <a:r>
                        <a:rPr lang="en-US" altLang="zh-CN" sz="1200" b="1" kern="1200" baseline="0" dirty="0" smtClean="0">
                          <a:solidFill>
                            <a:schemeClr val="tx1"/>
                          </a:solidFill>
                          <a:latin typeface="+mn-ea"/>
                          <a:ea typeface="宋体" panose="02010600030101010101" pitchFamily="2" charset="-122"/>
                          <a:cs typeface="+mn-ea"/>
                          <a:sym typeface="微软雅黑" panose="020B0503020204020204" pitchFamily="2" charset="-122"/>
                        </a:rPr>
                        <a:t>750kV</a:t>
                      </a:r>
                      <a:r>
                        <a:rPr lang="en-US" altLang="zh-CN" sz="1200" b="1" baseline="0" dirty="0" smtClean="0">
                          <a:solidFill>
                            <a:schemeClr val="tx1"/>
                          </a:solidFill>
                          <a:latin typeface="+mn-ea"/>
                          <a:ea typeface="+mn-ea"/>
                          <a:cs typeface="+mn-ea"/>
                          <a:sym typeface="微软雅黑" panose="020B0503020204020204" pitchFamily="2" charset="-122"/>
                        </a:rPr>
                        <a:t>Ⅰ</a:t>
                      </a:r>
                      <a:r>
                        <a:rPr lang="zh-CN" altLang="en-US" sz="1200" b="1" kern="1200" baseline="0" dirty="0" smtClean="0">
                          <a:solidFill>
                            <a:schemeClr val="tx1"/>
                          </a:solidFill>
                          <a:latin typeface="+mn-ea"/>
                          <a:ea typeface="宋体" panose="02010600030101010101" pitchFamily="2" charset="-122"/>
                          <a:cs typeface="+mn-ea"/>
                          <a:sym typeface="微软雅黑" panose="020B0503020204020204" pitchFamily="2" charset="-122"/>
                        </a:rPr>
                        <a:t>母线</a:t>
                      </a:r>
                      <a:r>
                        <a:rPr lang="zh-CN" altLang="en-US" sz="1200" b="1" i="0" kern="1200" baseline="0" dirty="0" smtClean="0">
                          <a:solidFill>
                            <a:schemeClr val="tx1"/>
                          </a:solidFill>
                          <a:latin typeface="+mn-ea"/>
                          <a:ea typeface="+mn-ea"/>
                          <a:cs typeface="+mn-cs"/>
                          <a:sym typeface="宋体" panose="02010600030101010101" pitchFamily="2" charset="-122"/>
                        </a:rPr>
                        <a:t>，敦煌主变断面裕度严重下降</a:t>
                      </a:r>
                      <a:endParaRPr lang="zh-CN" altLang="en-US" sz="1200" b="1" i="0" kern="1200" baseline="0" dirty="0" smtClean="0">
                        <a:solidFill>
                          <a:schemeClr val="tx1"/>
                        </a:solidFill>
                        <a:latin typeface="+mn-ea"/>
                        <a:ea typeface="+mn-ea"/>
                        <a:cs typeface="+mn-cs"/>
                        <a:sym typeface="宋体" panose="02010600030101010101" pitchFamily="2" charset="-122"/>
                      </a:endParaRPr>
                    </a:p>
                  </a:txBody>
                  <a:tcPr marL="0" marR="0" marT="0" marB="0" anchor="ctr">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p>
                      <a:pPr marL="0" lvl="0" indent="0" algn="ctr" eaLnBrk="1" fontAlgn="ctr" latinLnBrk="0" hangingPunct="1">
                        <a:lnSpc>
                          <a:spcPct val="100000"/>
                        </a:lnSpc>
                        <a:spcBef>
                          <a:spcPct val="20000"/>
                        </a:spcBef>
                        <a:buNone/>
                      </a:pPr>
                      <a:r>
                        <a:rPr lang="en-US" altLang="zh-CN" sz="1200" b="1" i="0" kern="1200" baseline="0" dirty="0" smtClean="0">
                          <a:solidFill>
                            <a:schemeClr val="tx1"/>
                          </a:solidFill>
                          <a:latin typeface="+mn-ea"/>
                          <a:ea typeface="+mn-ea"/>
                          <a:cs typeface="+mn-cs"/>
                          <a:sym typeface="微软雅黑" panose="020B0503020204020204" pitchFamily="2" charset="-122"/>
                        </a:rPr>
                        <a:t>1045</a:t>
                      </a:r>
                      <a:endParaRPr lang="en-US" altLang="zh-CN" sz="1200" b="1" i="0" kern="1200" baseline="0" dirty="0" smtClean="0">
                        <a:solidFill>
                          <a:schemeClr val="tx1"/>
                        </a:solidFill>
                        <a:latin typeface="+mn-ea"/>
                        <a:ea typeface="+mn-ea"/>
                        <a:cs typeface="+mn-cs"/>
                        <a:sym typeface="微软雅黑" panose="020B0503020204020204" pitchFamily="2" charset="-122"/>
                      </a:endParaRPr>
                    </a:p>
                  </a:txBody>
                  <a:tcPr marL="0" marR="0" marT="0" marB="0" anchor="ctr">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新疆</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71512</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芨塘</a:t>
                      </a: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Ⅰ</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线检修</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2019-10-09</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至</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2019-10-20</a:t>
                      </a:r>
                      <a:endPar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 </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四鱼断面裕度严重下降</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300</a:t>
                      </a:r>
                      <a:endPar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r h="401955">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新疆</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71513</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芨塘</a:t>
                      </a: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Ⅱ</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线检修</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2019-10-23</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至</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2019-11-05</a:t>
                      </a:r>
                      <a:endPar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四鱼断面裕度严重下降</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660</a:t>
                      </a:r>
                      <a:endPar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r h="401955">
                <a:tc>
                  <a:txBody>
                    <a:bodyPr/>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甘肃</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河西变</a:t>
                      </a: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750kV</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母线轮停</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700" marR="12700" marT="12700" anchor="ctr" horzOverflow="overflow">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2019-10-20</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至</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2019-10-23</a:t>
                      </a:r>
                      <a:endPar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河西主变上网、四鱼断面裕度严重下降</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140</a:t>
                      </a:r>
                      <a:endPar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r h="401955">
                <a:tc>
                  <a:txBody>
                    <a:bodyPr/>
                    <a:p>
                      <a:pPr marL="0" lvl="0" indent="0" algn="ctr" eaLnBrk="1" fontAlgn="ctr" latinLnBrk="0" hangingPunct="1">
                        <a:lnSpc>
                          <a:spcPct val="100000"/>
                        </a:lnSpc>
                        <a:spcBef>
                          <a:spcPct val="20000"/>
                        </a:spcBef>
                        <a:buNone/>
                      </a:pPr>
                      <a:r>
                        <a:rPr lang="zh-CN" altLang="en-US" sz="1200" b="1" baseline="0">
                          <a:latin typeface="+mn-ea"/>
                          <a:ea typeface="+mn-ea"/>
                          <a:sym typeface="微软雅黑" panose="020B0503020204020204" pitchFamily="2" charset="-122"/>
                        </a:rPr>
                        <a:t>甘肃</a:t>
                      </a:r>
                      <a:endParaRPr lang="zh-CN" altLang="en-US" sz="1200" b="1" baseline="0">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algn="ctr" defTabSz="914400" rtl="0" eaLnBrk="1" latinLnBrk="0" hangingPunct="1">
                        <a:lnSpc>
                          <a:spcPct val="100000"/>
                        </a:lnSpc>
                        <a:spcBef>
                          <a:spcPct val="20000"/>
                        </a:spcBef>
                        <a:buFont typeface="Arial" panose="020B0604020202020204" pitchFamily="34" charset="0"/>
                        <a:buNone/>
                      </a:pPr>
                      <a:r>
                        <a:rPr kumimoji="0" lang="zh-CN" altLang="en-US" sz="1200" b="1" i="0" u="none" strike="noStrike" cap="none" normalizeH="0" baseline="0">
                          <a:latin typeface="+mn-ea"/>
                          <a:sym typeface="微软雅黑" panose="020B0503020204020204" pitchFamily="2" charset="-122"/>
                        </a:rPr>
                        <a:t>71303沙鱼Ⅰ线检修</a:t>
                      </a:r>
                      <a:endParaRPr kumimoji="0" lang="zh-CN" altLang="en-US" sz="1200" b="1" i="0" u="none" strike="noStrike" cap="none" normalizeH="0" baseline="0">
                        <a:latin typeface="+mn-ea"/>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p>
                      <a:pPr marL="0" marR="0" lvl="0" algn="ctr" defTabSz="914400" rtl="0" eaLnBrk="1" latinLnBrk="0" hangingPunct="1">
                        <a:lnSpc>
                          <a:spcPct val="100000"/>
                        </a:lnSpc>
                        <a:spcBef>
                          <a:spcPct val="20000"/>
                        </a:spcBef>
                        <a:buFont typeface="Arial" panose="020B0604020202020204" pitchFamily="34" charset="0"/>
                        <a:buNone/>
                      </a:pPr>
                      <a:r>
                        <a:rPr kumimoji="0" lang="zh-CN" altLang="en-US" sz="1200" b="1" i="0" u="none" strike="noStrike" cap="none" normalizeH="0" baseline="0">
                          <a:latin typeface="+mn-ea"/>
                          <a:sym typeface="微软雅黑" panose="020B0503020204020204" pitchFamily="2" charset="-122"/>
                        </a:rPr>
                        <a:t>2019-11-07至</a:t>
                      </a:r>
                      <a:endParaRPr kumimoji="0" lang="zh-CN" altLang="en-US" sz="1200" b="1" i="0" u="none" strike="noStrike" cap="none" normalizeH="0" baseline="0">
                        <a:latin typeface="+mn-ea"/>
                        <a:sym typeface="微软雅黑" panose="020B0503020204020204" pitchFamily="2" charset="-122"/>
                      </a:endParaRPr>
                    </a:p>
                    <a:p>
                      <a:pPr marL="0" marR="0" lvl="0" algn="ctr" defTabSz="914400" rtl="0" eaLnBrk="1" latinLnBrk="0" hangingPunct="1">
                        <a:lnSpc>
                          <a:spcPct val="100000"/>
                        </a:lnSpc>
                        <a:spcBef>
                          <a:spcPct val="20000"/>
                        </a:spcBef>
                        <a:buFont typeface="Arial" panose="020B0604020202020204" pitchFamily="34" charset="0"/>
                        <a:buNone/>
                      </a:pPr>
                      <a:r>
                        <a:rPr kumimoji="0" lang="zh-CN" altLang="en-US" sz="1200" b="1" i="0" u="none" strike="noStrike" cap="none" normalizeH="0" baseline="0">
                          <a:latin typeface="+mn-ea"/>
                          <a:sym typeface="微软雅黑" panose="020B0503020204020204" pitchFamily="2" charset="-122"/>
                        </a:rPr>
                        <a:t>2019-11-13</a:t>
                      </a:r>
                      <a:endParaRPr kumimoji="0" lang="zh-CN" altLang="en-US" sz="1200" b="1" i="0" u="none" strike="noStrike" cap="none" normalizeH="0" baseline="0">
                        <a:latin typeface="+mn-ea"/>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algn="ctr" defTabSz="914400" rtl="0" eaLnBrk="1" latinLnBrk="0" hangingPunct="1">
                        <a:lnSpc>
                          <a:spcPct val="100000"/>
                        </a:lnSpc>
                        <a:spcBef>
                          <a:spcPct val="20000"/>
                        </a:spcBef>
                        <a:buFont typeface="Arial" panose="020B0604020202020204" pitchFamily="34" charset="0"/>
                        <a:buNone/>
                      </a:pPr>
                      <a:r>
                        <a:rPr kumimoji="0" lang="zh-CN" altLang="en-US" sz="1200" b="1" i="0" u="none" strike="noStrike" cap="none" normalizeH="0" baseline="0">
                          <a:latin typeface="+mn-ea"/>
                          <a:sym typeface="微软雅黑" panose="020B0503020204020204" pitchFamily="2" charset="-122"/>
                        </a:rPr>
                        <a:t> 四鱼断面裕度严重下降</a:t>
                      </a:r>
                      <a:endParaRPr kumimoji="0" lang="zh-CN" altLang="en-US" sz="1200" b="1" i="0" u="none" strike="noStrike" cap="none" normalizeH="0" baseline="0">
                        <a:latin typeface="+mn-ea"/>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algn="ctr" defTabSz="914400" rtl="0" eaLnBrk="1" latinLnBrk="0" hangingPunct="1">
                        <a:lnSpc>
                          <a:spcPct val="100000"/>
                        </a:lnSpc>
                        <a:spcBef>
                          <a:spcPct val="20000"/>
                        </a:spcBef>
                        <a:buFont typeface="Arial" panose="020B0604020202020204" pitchFamily="34" charset="0"/>
                        <a:buNone/>
                      </a:pPr>
                      <a:r>
                        <a:rPr kumimoji="0" lang="zh-CN" altLang="en-US" sz="1200" b="1" i="0" u="none" strike="noStrike" cap="none" normalizeH="0" baseline="0">
                          <a:latin typeface="+mn-ea"/>
                          <a:sym typeface="微软雅黑" panose="020B0503020204020204" pitchFamily="2" charset="-122"/>
                        </a:rPr>
                        <a:t>171</a:t>
                      </a:r>
                      <a:endParaRPr kumimoji="0" lang="zh-CN" altLang="en-US" sz="1200" b="1" i="0" u="none" strike="noStrike" cap="none" normalizeH="0" baseline="0">
                        <a:latin typeface="+mn-ea"/>
                        <a:sym typeface="微软雅黑" panose="020B0503020204020204" pitchFamily="2" charset="-122"/>
                      </a:endParaRPr>
                    </a:p>
                  </a:txBody>
                  <a:tcPr marL="0" marR="0" marT="0" marB="0" anchor="ctr" horzOverflow="overflow">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r h="401955">
                <a:tc>
                  <a:txBody>
                    <a:bodyPr/>
                    <a:p>
                      <a:pPr marL="0" lvl="0" indent="0" algn="ctr" eaLnBrk="1" fontAlgn="ctr" latinLnBrk="0" hangingPunct="1">
                        <a:lnSpc>
                          <a:spcPct val="100000"/>
                        </a:lnSpc>
                        <a:spcBef>
                          <a:spcPct val="20000"/>
                        </a:spcBef>
                        <a:buNone/>
                      </a:pPr>
                      <a:r>
                        <a:rPr lang="zh-CN" altLang="en-US" sz="1200" b="1">
                          <a:latin typeface="+mn-ea"/>
                          <a:ea typeface="+mn-ea"/>
                          <a:sym typeface="微软雅黑" panose="020B0503020204020204" pitchFamily="2" charset="-122"/>
                        </a:rPr>
                        <a:t>甘肃</a:t>
                      </a:r>
                      <a:endParaRPr lang="zh-CN" altLang="en-US" sz="1200" b="1" kern="1200" baseline="0">
                        <a:solidFill>
                          <a:schemeClr val="tx1"/>
                        </a:solidFill>
                        <a:latin typeface="+mn-ea"/>
                        <a:ea typeface="+mn-ea"/>
                        <a:cs typeface="+mn-cs"/>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algn="ctr" defTabSz="914400" rtl="0" eaLnBrk="1" latinLnBrk="0" hangingPunct="1">
                        <a:lnSpc>
                          <a:spcPct val="100000"/>
                        </a:lnSpc>
                        <a:spcBef>
                          <a:spcPct val="20000"/>
                        </a:spcBef>
                        <a:buFont typeface="Arial" panose="020B0604020202020204" pitchFamily="34" charset="0"/>
                        <a:buNone/>
                      </a:pPr>
                      <a:r>
                        <a:rPr kumimoji="0" lang="zh-CN" altLang="en-US" sz="1200" b="1" i="0" u="none" strike="noStrike" cap="none" normalizeH="0" baseline="0">
                          <a:latin typeface="+mn-ea"/>
                          <a:ea typeface="+mn-ea"/>
                          <a:sym typeface="微软雅黑" panose="020B0503020204020204" pitchFamily="2" charset="-122"/>
                        </a:rPr>
                        <a:t>31134泉雄Ⅰ线检修</a:t>
                      </a:r>
                      <a:endParaRPr kumimoji="0" lang="zh-CN" altLang="en-US" sz="1200" b="1" i="0" u="none" strike="noStrike" cap="none" normalizeH="0" baseline="0">
                        <a:latin typeface="+mn-ea"/>
                        <a:ea typeface="+mn-ea"/>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p>
                      <a:pPr marL="0" marR="0" lvl="0" algn="ctr" defTabSz="914400" rtl="0" eaLnBrk="1" latinLnBrk="0" hangingPunct="1">
                        <a:lnSpc>
                          <a:spcPct val="100000"/>
                        </a:lnSpc>
                        <a:spcBef>
                          <a:spcPct val="20000"/>
                        </a:spcBef>
                        <a:buFont typeface="Arial" panose="020B0604020202020204" pitchFamily="34" charset="0"/>
                        <a:buNone/>
                      </a:pPr>
                      <a:r>
                        <a:rPr kumimoji="0" lang="zh-CN" altLang="en-US" sz="1200" b="1" i="0" u="none" strike="noStrike" cap="none" normalizeH="0" baseline="0">
                          <a:latin typeface="+mn-ea"/>
                          <a:ea typeface="+mn-ea"/>
                          <a:sym typeface="微软雅黑" panose="020B0503020204020204" pitchFamily="2" charset="-122"/>
                        </a:rPr>
                        <a:t>2019-11-03至</a:t>
                      </a:r>
                      <a:endParaRPr kumimoji="0" lang="zh-CN" altLang="en-US" sz="1200" b="1" i="0" u="none" strike="noStrike" cap="none" normalizeH="0" baseline="0">
                        <a:latin typeface="+mn-ea"/>
                        <a:ea typeface="+mn-ea"/>
                        <a:sym typeface="微软雅黑" panose="020B0503020204020204" pitchFamily="2" charset="-122"/>
                      </a:endParaRPr>
                    </a:p>
                    <a:p>
                      <a:pPr marL="0" marR="0" lvl="0" algn="ctr" defTabSz="914400" rtl="0" eaLnBrk="1" latinLnBrk="0" hangingPunct="1">
                        <a:lnSpc>
                          <a:spcPct val="100000"/>
                        </a:lnSpc>
                        <a:spcBef>
                          <a:spcPct val="20000"/>
                        </a:spcBef>
                        <a:buFont typeface="Arial" panose="020B0604020202020204" pitchFamily="34" charset="0"/>
                        <a:buNone/>
                      </a:pPr>
                      <a:r>
                        <a:rPr kumimoji="0" lang="zh-CN" altLang="en-US" sz="1200" b="1" i="0" u="none" strike="noStrike" cap="none" normalizeH="0" baseline="0">
                          <a:latin typeface="+mn-ea"/>
                          <a:ea typeface="+mn-ea"/>
                          <a:sym typeface="微软雅黑" panose="020B0503020204020204" pitchFamily="2" charset="-122"/>
                        </a:rPr>
                        <a:t>2019-11-14</a:t>
                      </a:r>
                      <a:endParaRPr kumimoji="0" lang="zh-CN" altLang="en-US" sz="1200" b="1" i="0" u="none" strike="noStrike" cap="none" normalizeH="0" baseline="0">
                        <a:latin typeface="+mn-ea"/>
                        <a:ea typeface="+mn-ea"/>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algn="ctr" defTabSz="914400" rtl="0" eaLnBrk="1" latinLnBrk="0" hangingPunct="1">
                        <a:lnSpc>
                          <a:spcPct val="100000"/>
                        </a:lnSpc>
                        <a:spcBef>
                          <a:spcPct val="20000"/>
                        </a:spcBef>
                        <a:buFont typeface="Arial" panose="020B0604020202020204" pitchFamily="34" charset="0"/>
                        <a:buNone/>
                      </a:pPr>
                      <a:r>
                        <a:rPr kumimoji="0" lang="zh-CN" altLang="en-US" sz="1200" b="1" i="0" u="none" strike="noStrike" cap="none" normalizeH="0" baseline="0">
                          <a:latin typeface="+mn-ea"/>
                          <a:ea typeface="+mn-ea"/>
                          <a:sym typeface="微软雅黑" panose="020B0503020204020204" pitchFamily="2" charset="-122"/>
                        </a:rPr>
                        <a:t>嘉玉环网断面裕度严重下降</a:t>
                      </a:r>
                      <a:endParaRPr kumimoji="0" lang="zh-CN" altLang="en-US" sz="1200" b="1" i="0" u="none" strike="noStrike" cap="none" normalizeH="0" baseline="0">
                        <a:latin typeface="+mn-ea"/>
                        <a:ea typeface="+mn-ea"/>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algn="ctr" defTabSz="914400" rtl="0" eaLnBrk="1" latinLnBrk="0" hangingPunct="1">
                        <a:lnSpc>
                          <a:spcPct val="100000"/>
                        </a:lnSpc>
                        <a:spcBef>
                          <a:spcPct val="20000"/>
                        </a:spcBef>
                        <a:buFont typeface="Arial" panose="020B0604020202020204" pitchFamily="34" charset="0"/>
                        <a:buNone/>
                      </a:pPr>
                      <a:r>
                        <a:rPr kumimoji="0" lang="zh-CN" altLang="en-US" sz="1200" b="1" i="0" u="none" strike="noStrike" cap="none" normalizeH="0" baseline="0">
                          <a:latin typeface="+mn-ea"/>
                          <a:ea typeface="+mn-ea"/>
                          <a:sym typeface="微软雅黑" panose="020B0503020204020204" pitchFamily="2" charset="-122"/>
                        </a:rPr>
                        <a:t>689</a:t>
                      </a:r>
                      <a:endParaRPr kumimoji="0" lang="zh-CN" altLang="en-US" sz="1200" b="1" i="0" u="none" strike="noStrike" cap="none" normalizeH="0" baseline="0">
                        <a:latin typeface="+mn-ea"/>
                        <a:ea typeface="+mn-ea"/>
                        <a:sym typeface="微软雅黑" panose="020B0503020204020204" pitchFamily="2" charset="-122"/>
                      </a:endParaRPr>
                    </a:p>
                  </a:txBody>
                  <a:tcPr marL="0" marR="0" marT="0" marB="0" anchor="ctr" horzOverflow="overflow">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bl>
          </a:graphicData>
        </a:graphic>
      </p:graphicFrame>
      <p:sp>
        <p:nvSpPr>
          <p:cNvPr id="257092" name="文本框 2"/>
          <p:cNvSpPr>
            <a:spLocks noChangeArrowheads="1"/>
          </p:cNvSpPr>
          <p:nvPr/>
        </p:nvSpPr>
        <p:spPr bwMode="auto">
          <a:xfrm>
            <a:off x="920750" y="1385888"/>
            <a:ext cx="4838700" cy="460375"/>
          </a:xfrm>
          <a:prstGeom prst="rect">
            <a:avLst/>
          </a:prstGeom>
          <a:noFill/>
          <a:ln w="9525">
            <a:noFill/>
            <a:miter lim="800000"/>
          </a:ln>
        </p:spPr>
        <p:txBody>
          <a:bodyPr>
            <a:spAutoFit/>
          </a:bodyPr>
          <a:lstStyle/>
          <a:p>
            <a:pPr>
              <a:lnSpc>
                <a:spcPct val="120000"/>
              </a:lnSpc>
              <a:buFont typeface="Arial" panose="020B0604020202020204" pitchFamily="34" charset="0"/>
              <a:buNone/>
            </a:pPr>
            <a:r>
              <a:rPr lang="zh-CN" altLang="en-US" sz="2000" b="1">
                <a:solidFill>
                  <a:srgbClr val="000000"/>
                </a:solidFill>
                <a:sym typeface="Calibri" panose="020F0502020204030204" pitchFamily="2" charset="0"/>
              </a:rPr>
              <a:t>断面受阻原因分析</a:t>
            </a:r>
            <a:r>
              <a:rPr lang="zh-CN" altLang="en-US" sz="2000" b="1">
                <a:solidFill>
                  <a:srgbClr val="FF0000"/>
                </a:solidFill>
                <a:sym typeface="Calibri" panose="020F0502020204030204" pitchFamily="2" charset="0"/>
              </a:rPr>
              <a:t>（检修受限部分）</a:t>
            </a:r>
            <a:endParaRPr lang="zh-CN" altLang="en-US" sz="2000" b="1">
              <a:solidFill>
                <a:srgbClr val="000000"/>
              </a:solidFill>
              <a:sym typeface="Calibri" panose="020F0502020204030204" pitchFamily="2" charset="0"/>
            </a:endParaRPr>
          </a:p>
        </p:txBody>
      </p:sp>
      <p:sp>
        <p:nvSpPr>
          <p:cNvPr id="257093" name="六边形 23"/>
          <p:cNvSpPr>
            <a:spLocks noChangeArrowheads="1"/>
          </p:cNvSpPr>
          <p:nvPr/>
        </p:nvSpPr>
        <p:spPr bwMode="auto">
          <a:xfrm rot="-5400000">
            <a:off x="427038" y="1366838"/>
            <a:ext cx="508000" cy="488950"/>
          </a:xfrm>
          <a:prstGeom prst="hexagon">
            <a:avLst>
              <a:gd name="adj" fmla="val 25051"/>
              <a:gd name="vf" fmla="val 115470"/>
            </a:avLst>
          </a:prstGeom>
          <a:solidFill>
            <a:schemeClr val="tx1"/>
          </a:solidFill>
          <a:ln w="9525">
            <a:noFill/>
            <a:miter lim="800000"/>
          </a:ln>
        </p:spPr>
        <p:txBody>
          <a:bodyPr anchor="ctr"/>
          <a:lstStyle/>
          <a:p>
            <a:pPr algn="ctr">
              <a:buFont typeface="Arial" panose="020B0604020202020204" pitchFamily="34" charset="0"/>
              <a:buNone/>
            </a:pPr>
            <a:endParaRPr lang="zh-CN" altLang="zh-CN" i="1">
              <a:solidFill>
                <a:schemeClr val="bg1"/>
              </a:solidFill>
              <a:latin typeface="Arial" panose="020B0604020202020204" pitchFamily="34" charset="0"/>
              <a:ea typeface="黑体" panose="02010609060101010101" pitchFamily="1" charset="-122"/>
              <a:sym typeface="Arial" panose="020B0604020202020204" pitchFamily="34" charset="0"/>
            </a:endParaRPr>
          </a:p>
        </p:txBody>
      </p:sp>
      <p:sp>
        <p:nvSpPr>
          <p:cNvPr id="257094" name="TextBox 7"/>
          <p:cNvSpPr>
            <a:spLocks noChangeArrowheads="1"/>
          </p:cNvSpPr>
          <p:nvPr/>
        </p:nvSpPr>
        <p:spPr bwMode="auto">
          <a:xfrm>
            <a:off x="492125" y="1347788"/>
            <a:ext cx="361950" cy="460375"/>
          </a:xfrm>
          <a:prstGeom prst="rect">
            <a:avLst/>
          </a:prstGeom>
          <a:noFill/>
          <a:ln w="9525">
            <a:noFill/>
            <a:miter lim="800000"/>
          </a:ln>
        </p:spPr>
        <p:txBody>
          <a:bodyPr wrap="none">
            <a:spAutoFit/>
          </a:bodyPr>
          <a:lstStyle/>
          <a:p>
            <a:pPr>
              <a:buFont typeface="Arial" panose="020B0604020202020204" pitchFamily="34" charset="0"/>
              <a:buNone/>
            </a:pPr>
            <a:r>
              <a:rPr lang="en-US" altLang="zh-CN" sz="240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2</a:t>
            </a:r>
            <a:endParaRPr lang="en-US" altLang="zh-CN" sz="240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7095" name="TextBox 7"/>
          <p:cNvSpPr>
            <a:spLocks noChangeArrowheads="1"/>
          </p:cNvSpPr>
          <p:nvPr/>
        </p:nvSpPr>
        <p:spPr bwMode="auto">
          <a:xfrm>
            <a:off x="10212388" y="1507808"/>
            <a:ext cx="1708150" cy="336550"/>
          </a:xfrm>
          <a:prstGeom prst="rect">
            <a:avLst/>
          </a:prstGeom>
          <a:noFill/>
          <a:ln w="9525">
            <a:noFill/>
            <a:miter lim="800000"/>
          </a:ln>
        </p:spPr>
        <p:txBody>
          <a:bodyPr>
            <a:spAutoFit/>
          </a:bodyPr>
          <a:lstStyle/>
          <a:p>
            <a:pPr>
              <a:buFont typeface="Arial" panose="020B0604020202020204" pitchFamily="34" charset="0"/>
              <a:buNone/>
            </a:pPr>
            <a:r>
              <a:rPr lang="zh-CN" altLang="en-US" sz="160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灯片编号占位符 14"/>
          <p:cNvSpPr>
            <a:spLocks noGrp="1"/>
          </p:cNvSpPr>
          <p:nvPr/>
        </p:nvSpPr>
        <p:spPr bwMode="auto">
          <a:xfrm>
            <a:off x="9232900" y="6554788"/>
            <a:ext cx="2844800" cy="365125"/>
          </a:xfrm>
          <a:prstGeom prst="rect">
            <a:avLst/>
          </a:prstGeom>
          <a:noFill/>
          <a:ln w="9525">
            <a:noFill/>
            <a:miter lim="800000"/>
          </a:ln>
        </p:spPr>
        <p:txBody>
          <a:bodyPr anchor="ctr"/>
          <a:lstStyle/>
          <a:p>
            <a:pPr marL="342900" indent="-342900" algn="r">
              <a:buFont typeface="Arial" panose="020B0604020202020204" pitchFamily="34" charset="0"/>
              <a:buNone/>
            </a:pPr>
            <a:fld id="{FEE1C009-F793-4022-BE39-377B1E36FEDA}" type="slidenum">
              <a:rPr lang="zh-CN" altLang="en-US" sz="1200">
                <a:solidFill>
                  <a:srgbClr val="898989"/>
                </a:solidFill>
                <a:sym typeface="Calibri" panose="020F0502020204030204" pitchFamily="2" charset="0"/>
              </a:rPr>
            </a:fld>
            <a:endParaRPr lang="en-US" altLang="zh-CN" sz="1200">
              <a:solidFill>
                <a:srgbClr val="898989"/>
              </a:solidFill>
              <a:sym typeface="Calibri" panose="020F0502020204030204" pitchFamily="2" charset="0"/>
            </a:endParaRPr>
          </a:p>
        </p:txBody>
      </p:sp>
      <p:grpSp>
        <p:nvGrpSpPr>
          <p:cNvPr id="257026" name="组合 45058"/>
          <p:cNvGrpSpPr/>
          <p:nvPr/>
        </p:nvGrpSpPr>
        <p:grpSpPr bwMode="auto">
          <a:xfrm>
            <a:off x="0" y="260350"/>
            <a:ext cx="639763" cy="749300"/>
            <a:chOff x="0" y="0"/>
            <a:chExt cx="480244" cy="564356"/>
          </a:xfrm>
        </p:grpSpPr>
        <p:sp>
          <p:nvSpPr>
            <p:cNvPr id="257128" name="矩形 36"/>
            <p:cNvSpPr>
              <a:spLocks noChangeArrowheads="1"/>
            </p:cNvSpPr>
            <p:nvPr/>
          </p:nvSpPr>
          <p:spPr bwMode="auto">
            <a:xfrm>
              <a:off x="0" y="374"/>
              <a:ext cx="425449" cy="564610"/>
            </a:xfrm>
            <a:prstGeom prst="rect">
              <a:avLst/>
            </a:prstGeom>
            <a:solidFill>
              <a:srgbClr val="803D06"/>
            </a:solidFill>
            <a:ln w="9525">
              <a:noFill/>
              <a:miter lim="800000"/>
            </a:ln>
          </p:spPr>
          <p:txBody>
            <a:bodyPr anchor="ctr"/>
            <a:lstStyle/>
            <a:p>
              <a:pPr marL="342900" indent="-342900" algn="ctr">
                <a:buFont typeface="Arial" panose="020B0604020202020204" pitchFamily="34" charset="0"/>
                <a:buNone/>
              </a:pPr>
              <a:endParaRPr lang="zh-CN" altLang="zh-CN">
                <a:solidFill>
                  <a:srgbClr val="FFFFFF"/>
                </a:solidFill>
                <a:latin typeface="宋体" panose="02010600030101010101" pitchFamily="2" charset="-122"/>
                <a:sym typeface="宋体" panose="02010600030101010101" pitchFamily="2" charset="-122"/>
              </a:endParaRPr>
            </a:p>
          </p:txBody>
        </p:sp>
        <p:sp>
          <p:nvSpPr>
            <p:cNvPr id="257129" name="直接连接符 37"/>
            <p:cNvSpPr>
              <a:spLocks noChangeShapeType="1"/>
            </p:cNvSpPr>
            <p:nvPr/>
          </p:nvSpPr>
          <p:spPr bwMode="auto">
            <a:xfrm>
              <a:off x="481012" y="374"/>
              <a:ext cx="1" cy="564610"/>
            </a:xfrm>
            <a:prstGeom prst="line">
              <a:avLst/>
            </a:prstGeom>
            <a:noFill/>
            <a:ln w="28575">
              <a:solidFill>
                <a:srgbClr val="595959"/>
              </a:solidFill>
              <a:miter lim="800000"/>
            </a:ln>
          </p:spPr>
          <p:txBody>
            <a:bodyPr/>
            <a:lstStyle/>
            <a:p>
              <a:endParaRPr lang="zh-CN" altLang="en-US"/>
            </a:p>
          </p:txBody>
        </p:sp>
      </p:grpSp>
      <p:sp>
        <p:nvSpPr>
          <p:cNvPr id="257027" name="Rectangle 3"/>
          <p:cNvSpPr>
            <a:spLocks noChangeArrowheads="1"/>
          </p:cNvSpPr>
          <p:nvPr/>
        </p:nvSpPr>
        <p:spPr bwMode="auto">
          <a:xfrm>
            <a:off x="0" y="928688"/>
            <a:ext cx="10972800" cy="504825"/>
          </a:xfrm>
          <a:prstGeom prst="rect">
            <a:avLst/>
          </a:prstGeom>
          <a:noFill/>
          <a:ln w="9525">
            <a:noFill/>
            <a:miter lim="800000"/>
          </a:ln>
        </p:spPr>
        <p:txBody>
          <a:bodyPr/>
          <a:lstStyle/>
          <a:p>
            <a:pPr marL="342900" indent="-342900">
              <a:lnSpc>
                <a:spcPct val="120000"/>
              </a:lnSpc>
              <a:spcBef>
                <a:spcPct val="20000"/>
              </a:spcBef>
              <a:buFont typeface="Arial" panose="020B0604020202020204" pitchFamily="34" charset="0"/>
              <a:buNone/>
            </a:pPr>
            <a:r>
              <a:rPr lang="zh-CN" altLang="en-US" sz="2000" b="1">
                <a:solidFill>
                  <a:srgbClr val="FF3300"/>
                </a:solidFill>
                <a:latin typeface="黑体" panose="02010609060101010101" pitchFamily="1" charset="-122"/>
                <a:ea typeface="黑体" panose="02010609060101010101" pitchFamily="1" charset="-122"/>
                <a:sym typeface="黑体" panose="02010609060101010101" pitchFamily="1" charset="-122"/>
              </a:rPr>
              <a:t>（三）新能源受阻责任分析</a:t>
            </a:r>
            <a:r>
              <a:rPr lang="en-US" altLang="zh-CN" sz="2000" b="1">
                <a:solidFill>
                  <a:srgbClr val="FF3300"/>
                </a:solidFill>
                <a:latin typeface="黑体" panose="02010609060101010101" pitchFamily="1" charset="-122"/>
                <a:ea typeface="黑体" panose="02010609060101010101" pitchFamily="1" charset="-122"/>
                <a:sym typeface="黑体" panose="02010609060101010101" pitchFamily="1" charset="-122"/>
              </a:rPr>
              <a:t>-</a:t>
            </a:r>
            <a:r>
              <a:rPr lang="zh-CN" altLang="en-US" sz="2000" b="1">
                <a:solidFill>
                  <a:srgbClr val="FF3300"/>
                </a:solidFill>
                <a:latin typeface="黑体" panose="02010609060101010101" pitchFamily="1" charset="-122"/>
                <a:ea typeface="黑体" panose="02010609060101010101" pitchFamily="1" charset="-122"/>
                <a:sym typeface="黑体" panose="02010609060101010101" pitchFamily="1" charset="-122"/>
              </a:rPr>
              <a:t>断面受限</a:t>
            </a:r>
            <a:endParaRPr lang="zh-CN" altLang="en-US" sz="2000" b="1">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257028" name="矩形 3"/>
          <p:cNvSpPr>
            <a:spLocks noChangeArrowheads="1"/>
          </p:cNvSpPr>
          <p:nvPr/>
        </p:nvSpPr>
        <p:spPr bwMode="auto">
          <a:xfrm>
            <a:off x="695325" y="379413"/>
            <a:ext cx="6257925" cy="521970"/>
          </a:xfrm>
          <a:prstGeom prst="rect">
            <a:avLst/>
          </a:prstGeom>
          <a:noFill/>
          <a:ln w="9525">
            <a:noFill/>
            <a:miter lim="800000"/>
          </a:ln>
        </p:spPr>
        <p:txBody>
          <a:bodyPr>
            <a:spAutoFit/>
          </a:bodyPr>
          <a:lstStyle/>
          <a:p>
            <a:pPr marL="342900" indent="-342900">
              <a:buFont typeface="Arial" panose="020B0604020202020204" pitchFamily="34" charset="0"/>
              <a:buNone/>
            </a:pPr>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附表</a:t>
            </a:r>
            <a:endParaRPr lang="zh-CN" altLang="en-US" sz="2800" b="1">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7029" name="TextBox 7"/>
          <p:cNvSpPr>
            <a:spLocks noChangeArrowheads="1"/>
          </p:cNvSpPr>
          <p:nvPr/>
        </p:nvSpPr>
        <p:spPr bwMode="auto">
          <a:xfrm>
            <a:off x="10110788" y="2066925"/>
            <a:ext cx="1708150" cy="336550"/>
          </a:xfrm>
          <a:prstGeom prst="rect">
            <a:avLst/>
          </a:prstGeom>
          <a:noFill/>
          <a:ln w="9525">
            <a:noFill/>
            <a:miter lim="800000"/>
          </a:ln>
        </p:spPr>
        <p:txBody>
          <a:bodyPr>
            <a:spAutoFit/>
          </a:bodyPr>
          <a:lstStyle/>
          <a:p>
            <a:pPr>
              <a:buFont typeface="Arial" panose="020B0604020202020204" pitchFamily="34" charset="0"/>
              <a:buNone/>
            </a:pPr>
            <a:r>
              <a:rPr lang="zh-CN" altLang="en-US" sz="160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45065" name="表格 45064"/>
          <p:cNvGraphicFramePr/>
          <p:nvPr/>
        </p:nvGraphicFramePr>
        <p:xfrm>
          <a:off x="271463" y="2127885"/>
          <a:ext cx="11649075" cy="3764915"/>
        </p:xfrm>
        <a:graphic>
          <a:graphicData uri="http://schemas.openxmlformats.org/drawingml/2006/table">
            <a:tbl>
              <a:tblPr/>
              <a:tblGrid>
                <a:gridCol w="730250"/>
                <a:gridCol w="1950085"/>
                <a:gridCol w="1203960"/>
                <a:gridCol w="2059305"/>
                <a:gridCol w="3888105"/>
                <a:gridCol w="1071880"/>
                <a:gridCol w="745490"/>
              </a:tblGrid>
              <a:tr h="5270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dirty="0">
                          <a:solidFill>
                            <a:schemeClr val="tx1"/>
                          </a:solidFill>
                          <a:latin typeface="+mn-ea"/>
                          <a:ea typeface="+mn-ea"/>
                          <a:sym typeface="Arial" panose="020B0604020202020204" pitchFamily="34" charset="0"/>
                        </a:rPr>
                        <a:t>责任方</a:t>
                      </a:r>
                      <a:endParaRPr lang="zh-CN" altLang="en-US" sz="1200" b="1" baseline="0" dirty="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检修设备</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受限省份</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检修工期</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影响</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100000"/>
                      </a:schemeClr>
                    </a:solidFill>
                  </a:tcPr>
                </a:tc>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弃电量</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100000"/>
                      </a:schemeClr>
                    </a:solidFill>
                  </a:tcPr>
                </a:tc>
                <a:tc hMerge="1">
                  <a:tcPr>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401955">
                <a:tc>
                  <a:txBody>
                    <a:bodyPr/>
                    <a:lstStyle/>
                    <a:p>
                      <a:pPr marL="0" lvl="0" indent="0" algn="ctr" eaLnBrk="1" fontAlgn="ctr" latinLnBrk="0" hangingPunct="1">
                        <a:lnSpc>
                          <a:spcPct val="100000"/>
                        </a:lnSpc>
                        <a:spcBef>
                          <a:spcPct val="20000"/>
                        </a:spcBef>
                        <a:buNone/>
                      </a:pPr>
                      <a:r>
                        <a:rPr lang="zh-CN" altLang="en-US" sz="1200" b="1" kern="1200" baseline="0">
                          <a:latin typeface="+mn-ea"/>
                          <a:cs typeface="+mn-cs"/>
                          <a:sym typeface="微软雅黑" panose="020B0503020204020204" pitchFamily="2" charset="-122"/>
                        </a:rPr>
                        <a:t>甘肃</a:t>
                      </a:r>
                      <a:endParaRPr lang="zh-CN" altLang="en-US" sz="1200" b="1" kern="1200" baseline="0">
                        <a:latin typeface="+mn-ea"/>
                        <a:ea typeface="+mn-ea"/>
                        <a:cs typeface="+mn-cs"/>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marR="0" lvl="0" algn="ctr" defTabSz="914400" rtl="0" eaLnBrk="1" fontAlgn="base" latinLnBrk="0" hangingPunct="1">
                        <a:lnSpc>
                          <a:spcPct val="100000"/>
                        </a:lnSpc>
                        <a:buNone/>
                      </a:pPr>
                      <a:r>
                        <a:rPr kumimoji="0" lang="zh-CN" altLang="en-US" sz="1200" b="1" i="0" u="none" strike="noStrike" cap="none" normalizeH="0" baseline="0">
                          <a:latin typeface="+mn-ea"/>
                        </a:rPr>
                        <a:t>酒泉变750kV母线轮停</a:t>
                      </a:r>
                      <a:endParaRPr kumimoji="0" lang="zh-CN" altLang="en-US" sz="1200" b="1" i="0" u="none" strike="noStrike" cap="none" normalizeH="0" baseline="0">
                        <a:latin typeface="+mn-ea"/>
                      </a:endParaRPr>
                    </a:p>
                  </a:txBody>
                  <a:tcPr marL="12700" marR="12700" marT="12700" anchor="ctr" horzOverflow="overflow">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8">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914400" rtl="0" eaLnBrk="1" latinLnBrk="0" hangingPunct="1">
                        <a:lnSpc>
                          <a:spcPct val="100000"/>
                        </a:lnSpc>
                        <a:spcBef>
                          <a:spcPct val="20000"/>
                        </a:spcBef>
                        <a:buFont typeface="Arial" panose="020B0604020202020204" pitchFamily="34" charset="0"/>
                        <a:buNone/>
                      </a:pPr>
                      <a:r>
                        <a:rPr kumimoji="0" lang="zh-CN" altLang="en-US" sz="1200" b="1" i="0" u="none" strike="noStrike" cap="none" normalizeH="0" baseline="0">
                          <a:solidFill>
                            <a:schemeClr val="tx1"/>
                          </a:solidFill>
                          <a:latin typeface="+mn-ea"/>
                          <a:sym typeface="微软雅黑" panose="020B0503020204020204" pitchFamily="2" charset="-122"/>
                        </a:rPr>
                        <a:t>甘肃</a:t>
                      </a:r>
                      <a:endParaRPr kumimoji="0" lang="zh-CN" altLang="en-US" sz="1200" b="1" i="0" u="none" strike="noStrike" cap="none" normalizeH="0" baseline="0">
                        <a:solidFill>
                          <a:schemeClr val="tx1"/>
                        </a:solidFill>
                        <a:latin typeface="+mn-ea"/>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marR="0" lvl="0" algn="ctr" defTabSz="914400" rtl="0" eaLnBrk="1" latinLnBrk="0" hangingPunct="1">
                        <a:lnSpc>
                          <a:spcPct val="100000"/>
                        </a:lnSpc>
                        <a:spcBef>
                          <a:spcPct val="20000"/>
                        </a:spcBef>
                        <a:buNone/>
                      </a:pPr>
                      <a:r>
                        <a:rPr kumimoji="0" lang="zh-CN" altLang="en-US" sz="1200" b="1" i="0" u="none" strike="noStrike" cap="none" normalizeH="0" baseline="0">
                          <a:latin typeface="+mn-ea"/>
                          <a:sym typeface="微软雅黑" panose="020B0503020204020204" pitchFamily="2" charset="-122"/>
                        </a:rPr>
                        <a:t>2019-11-01至</a:t>
                      </a:r>
                      <a:endParaRPr kumimoji="0" lang="zh-CN" altLang="en-US" sz="1200" b="1" i="0" u="none" strike="noStrike" cap="none" normalizeH="0" baseline="0">
                        <a:latin typeface="+mn-ea"/>
                        <a:sym typeface="微软雅黑" panose="020B0503020204020204" pitchFamily="2" charset="-122"/>
                      </a:endParaRPr>
                    </a:p>
                    <a:p>
                      <a:pPr marL="0" marR="0" lvl="0" algn="ctr" defTabSz="914400" rtl="0" eaLnBrk="1" latinLnBrk="0" hangingPunct="1">
                        <a:lnSpc>
                          <a:spcPct val="100000"/>
                        </a:lnSpc>
                        <a:spcBef>
                          <a:spcPct val="20000"/>
                        </a:spcBef>
                        <a:buNone/>
                      </a:pPr>
                      <a:r>
                        <a:rPr kumimoji="0" lang="zh-CN" altLang="en-US" sz="1200" b="1" i="0" u="none" strike="noStrike" cap="none" normalizeH="0" baseline="0">
                          <a:latin typeface="+mn-ea"/>
                          <a:sym typeface="微软雅黑" panose="020B0503020204020204" pitchFamily="2" charset="-122"/>
                        </a:rPr>
                        <a:t>2019-11-09</a:t>
                      </a:r>
                      <a:endParaRPr kumimoji="0" lang="zh-CN" altLang="en-US" sz="1200" b="1" i="0" u="none" strike="noStrike" cap="none" normalizeH="0" baseline="0">
                        <a:latin typeface="+mn-ea"/>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marR="0" lvl="0" algn="ctr" defTabSz="914400" rtl="0" eaLnBrk="1" latinLnBrk="0" hangingPunct="1">
                        <a:lnSpc>
                          <a:spcPct val="100000"/>
                        </a:lnSpc>
                        <a:spcBef>
                          <a:spcPct val="20000"/>
                        </a:spcBef>
                        <a:buNone/>
                      </a:pPr>
                      <a:r>
                        <a:rPr kumimoji="0" lang="zh-CN" altLang="en-US" sz="1200" b="1" i="0" u="none" strike="noStrike" cap="none" normalizeH="0" baseline="0">
                          <a:latin typeface="+mn-ea"/>
                          <a:sym typeface="微软雅黑" panose="020B0503020204020204" pitchFamily="2" charset="-122"/>
                        </a:rPr>
                        <a:t>酒泉主变外送断面裕度严重下降</a:t>
                      </a:r>
                      <a:endParaRPr kumimoji="0" lang="zh-CN" altLang="en-US" sz="1200" b="1" i="0" u="none" strike="noStrike" cap="none" normalizeH="0" baseline="0">
                        <a:solidFill>
                          <a:schemeClr val="tx1"/>
                        </a:solidFill>
                        <a:latin typeface="+mn-ea"/>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marR="0" lvl="0" algn="ctr" defTabSz="914400" rtl="0" eaLnBrk="1" latinLnBrk="0" hangingPunct="1">
                        <a:lnSpc>
                          <a:spcPct val="100000"/>
                        </a:lnSpc>
                        <a:spcBef>
                          <a:spcPct val="20000"/>
                        </a:spcBef>
                        <a:buNone/>
                      </a:pPr>
                      <a:r>
                        <a:rPr kumimoji="0" lang="zh-CN" altLang="en-US" sz="1200" b="1" i="0" u="none" strike="noStrike" cap="none" normalizeH="0" baseline="0">
                          <a:latin typeface="+mn-ea"/>
                          <a:sym typeface="微软雅黑" panose="020B0503020204020204" pitchFamily="2" charset="-122"/>
                        </a:rPr>
                        <a:t>438</a:t>
                      </a:r>
                      <a:endParaRPr kumimoji="0" lang="zh-CN" altLang="en-US" sz="1200" b="1" i="0" u="none" strike="noStrike" cap="none" normalizeH="0" baseline="0">
                        <a:latin typeface="+mn-ea"/>
                        <a:sym typeface="微软雅黑" panose="020B0503020204020204" pitchFamily="2" charset="-122"/>
                      </a:endParaRPr>
                    </a:p>
                  </a:txBody>
                  <a:tcPr marL="0" marR="0" marT="0" marB="0" anchor="ctr" horzOverflow="overflow">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8">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latin typeface="+mn-ea"/>
                          <a:ea typeface="+mn-ea"/>
                          <a:sym typeface="微软雅黑" panose="020B0503020204020204" pitchFamily="2" charset="-122"/>
                        </a:rPr>
                        <a:t>32567</a:t>
                      </a:r>
                      <a:endParaRPr lang="en-US" altLang="zh-CN" sz="1200" b="1" dirty="0" smtClean="0">
                        <a:solidFill>
                          <a:schemeClr val="tx1"/>
                        </a:solidFill>
                        <a:latin typeface="+mn-ea"/>
                        <a:ea typeface="+mn-ea"/>
                        <a:sym typeface="Calibri" panose="020F0502020204030204" pitchFamily="2"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lnTlToBr>
                      <a:noFill/>
                    </a:lnTlToBr>
                    <a:lnBlToTr>
                      <a:noFill/>
                    </a:lnBlToTr>
                    <a:solidFill>
                      <a:srgbClr val="B7CCE4">
                        <a:alpha val="100000"/>
                      </a:srgbClr>
                    </a:solidFill>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latin typeface="+mn-ea"/>
                          <a:ea typeface="+mn-ea"/>
                          <a:sym typeface="微软雅黑" panose="020B0503020204020204" pitchFamily="2" charset="-122"/>
                        </a:rPr>
                        <a:t>甘肃</a:t>
                      </a:r>
                      <a:endParaRPr lang="zh-CN" altLang="en-US" sz="1200" b="1" baseline="0">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914400" rtl="0" eaLnBrk="1" latinLnBrk="0" hangingPunct="1">
                        <a:lnSpc>
                          <a:spcPct val="100000"/>
                        </a:lnSpc>
                        <a:spcBef>
                          <a:spcPct val="20000"/>
                        </a:spcBef>
                        <a:buFont typeface="Arial" panose="020B0604020202020204" pitchFamily="34" charset="0"/>
                        <a:buNone/>
                      </a:pPr>
                      <a:r>
                        <a:rPr kumimoji="0" lang="zh-CN" altLang="en-US" sz="1200" b="1" i="0" u="none" strike="noStrike" cap="none" normalizeH="0" baseline="0">
                          <a:latin typeface="+mn-ea"/>
                          <a:sym typeface="微软雅黑" panose="020B0503020204020204" pitchFamily="2" charset="-122"/>
                        </a:rPr>
                        <a:t>7051东官Ⅰ线迫停</a:t>
                      </a:r>
                      <a:endParaRPr kumimoji="0" lang="zh-CN" altLang="en-US" sz="1200" b="1" i="0" u="none" strike="noStrike" cap="none" normalizeH="0" baseline="0">
                        <a:latin typeface="+mn-ea"/>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914400" rtl="0" eaLnBrk="1" latinLnBrk="0" hangingPunct="1">
                        <a:lnSpc>
                          <a:spcPct val="100000"/>
                        </a:lnSpc>
                        <a:spcBef>
                          <a:spcPct val="20000"/>
                        </a:spcBef>
                        <a:buNone/>
                      </a:pPr>
                      <a:r>
                        <a:rPr kumimoji="0" lang="zh-CN" altLang="en-US" sz="1200" b="1" i="0" u="none" strike="noStrike" cap="none" normalizeH="0" baseline="0">
                          <a:latin typeface="+mn-ea"/>
                          <a:sym typeface="微软雅黑" panose="020B0503020204020204" pitchFamily="2" charset="-122"/>
                        </a:rPr>
                        <a:t>2019-11-03</a:t>
                      </a:r>
                      <a:endParaRPr kumimoji="0" lang="zh-CN" altLang="en-US" sz="1200" b="1" i="0" u="none" strike="noStrike" cap="none" normalizeH="0" baseline="0">
                        <a:latin typeface="+mn-ea"/>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914400" rtl="0" eaLnBrk="1" latinLnBrk="0" hangingPunct="1">
                        <a:lnSpc>
                          <a:spcPct val="100000"/>
                        </a:lnSpc>
                        <a:spcBef>
                          <a:spcPct val="20000"/>
                        </a:spcBef>
                        <a:buFont typeface="Arial" panose="020B0604020202020204" pitchFamily="34" charset="0"/>
                        <a:buNone/>
                      </a:pPr>
                      <a:r>
                        <a:rPr kumimoji="0" lang="zh-CN" altLang="en-US" sz="1200" b="1" i="0" u="none" strike="noStrike" cap="none" normalizeH="0" baseline="0">
                          <a:latin typeface="+mn-ea"/>
                          <a:sym typeface="微软雅黑" panose="020B0503020204020204" pitchFamily="2" charset="-122"/>
                        </a:rPr>
                        <a:t>武白+官东+河白断面裕度严重下降</a:t>
                      </a:r>
                      <a:endParaRPr kumimoji="0" lang="zh-CN" altLang="en-US" sz="1200" b="1" i="0" u="none" strike="noStrike" cap="none" normalizeH="0" baseline="0">
                        <a:latin typeface="+mn-ea"/>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914400" rtl="0" eaLnBrk="1" latinLnBrk="0" hangingPunct="1">
                        <a:lnSpc>
                          <a:spcPct val="100000"/>
                        </a:lnSpc>
                        <a:spcBef>
                          <a:spcPct val="20000"/>
                        </a:spcBef>
                        <a:buFont typeface="Arial" panose="020B0604020202020204" pitchFamily="34" charset="0"/>
                        <a:buNone/>
                      </a:pPr>
                      <a:r>
                        <a:rPr kumimoji="0" lang="zh-CN" altLang="en-US" sz="1200" b="1" i="0" u="none" strike="noStrike" cap="none" normalizeH="0" baseline="0">
                          <a:latin typeface="+mn-ea"/>
                          <a:sym typeface="微软雅黑" panose="020B0503020204020204" pitchFamily="2" charset="-122"/>
                        </a:rPr>
                        <a:t>105</a:t>
                      </a:r>
                      <a:endParaRPr kumimoji="0" lang="zh-CN" altLang="en-US" sz="1200" b="1" i="0" u="none" strike="noStrike" cap="none" normalizeH="0" baseline="0">
                        <a:latin typeface="+mn-ea"/>
                        <a:sym typeface="微软雅黑" panose="020B0503020204020204" pitchFamily="2" charset="-122"/>
                      </a:endParaRPr>
                    </a:p>
                  </a:txBody>
                  <a:tcPr marL="0" marR="0" marT="0" marB="0" anchor="ctr" horzOverflow="overflow">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ClrTx/>
                        <a:buSzTx/>
                        <a:buNone/>
                      </a:pPr>
                      <a:r>
                        <a:rPr lang="zh-CN" altLang="en-US" sz="1200" b="1" baseline="0">
                          <a:latin typeface="+mn-ea"/>
                          <a:ea typeface="+mn-ea"/>
                          <a:sym typeface="微软雅黑" panose="020B0503020204020204" pitchFamily="2" charset="-122"/>
                        </a:rPr>
                        <a:t>甘肃</a:t>
                      </a:r>
                      <a:endParaRPr lang="zh-CN" altLang="en-US" sz="1200" b="1" baseline="0">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914400" rtl="0" eaLnBrk="1" latinLnBrk="0" hangingPunct="1">
                        <a:lnSpc>
                          <a:spcPct val="100000"/>
                        </a:lnSpc>
                        <a:spcBef>
                          <a:spcPct val="20000"/>
                        </a:spcBef>
                        <a:buFont typeface="Arial" panose="020B0604020202020204" pitchFamily="34" charset="0"/>
                        <a:buNone/>
                      </a:pPr>
                      <a:r>
                        <a:rPr kumimoji="0" lang="zh-CN" altLang="en-US" sz="1200" b="1" i="0" u="none" strike="noStrike" cap="none" normalizeH="0" baseline="0">
                          <a:latin typeface="+mn-ea"/>
                          <a:sym typeface="微软雅黑" panose="020B0503020204020204" pitchFamily="2" charset="-122"/>
                        </a:rPr>
                        <a:t>31472玉清Ⅰ线</a:t>
                      </a:r>
                      <a:endParaRPr kumimoji="0" lang="zh-CN" altLang="en-US" sz="1200" b="1" i="0" u="none" strike="noStrike" cap="none" normalizeH="0" baseline="0">
                        <a:latin typeface="+mn-ea"/>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914400" rtl="0" eaLnBrk="1" latinLnBrk="0" hangingPunct="1">
                        <a:lnSpc>
                          <a:spcPct val="100000"/>
                        </a:lnSpc>
                        <a:spcBef>
                          <a:spcPct val="20000"/>
                        </a:spcBef>
                        <a:buNone/>
                      </a:pPr>
                      <a:r>
                        <a:rPr kumimoji="0" lang="zh-CN" altLang="en-US" sz="1200" b="1" i="0" u="none" strike="noStrike" cap="none" normalizeH="0" baseline="0">
                          <a:latin typeface="+mn-ea"/>
                          <a:sym typeface="微软雅黑" panose="020B0503020204020204" pitchFamily="2" charset="-122"/>
                        </a:rPr>
                        <a:t>2019-11-29至</a:t>
                      </a:r>
                      <a:endParaRPr kumimoji="0" lang="zh-CN" altLang="en-US" sz="1200" b="1" i="0" u="none" strike="noStrike" cap="none" normalizeH="0" baseline="0">
                        <a:latin typeface="+mn-ea"/>
                        <a:sym typeface="微软雅黑" panose="020B0503020204020204" pitchFamily="2" charset="-122"/>
                      </a:endParaRPr>
                    </a:p>
                    <a:p>
                      <a:pPr marL="0" marR="0" lvl="0" algn="ctr" defTabSz="914400" rtl="0" eaLnBrk="1" latinLnBrk="0" hangingPunct="1">
                        <a:lnSpc>
                          <a:spcPct val="100000"/>
                        </a:lnSpc>
                        <a:spcBef>
                          <a:spcPct val="20000"/>
                        </a:spcBef>
                        <a:buNone/>
                      </a:pPr>
                      <a:r>
                        <a:rPr kumimoji="0" lang="zh-CN" altLang="en-US" sz="1200" b="1" i="0" u="none" strike="noStrike" cap="none" normalizeH="0" baseline="0">
                          <a:latin typeface="+mn-ea"/>
                          <a:sym typeface="微软雅黑" panose="020B0503020204020204" pitchFamily="2" charset="-122"/>
                        </a:rPr>
                        <a:t>2019-11-30</a:t>
                      </a:r>
                      <a:endParaRPr kumimoji="0" lang="zh-CN" altLang="en-US" sz="1200" b="1" i="0" u="none" strike="noStrike" cap="none" normalizeH="0" baseline="0">
                        <a:latin typeface="+mn-ea"/>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p>
                      <a:pPr marL="0" marR="0" lvl="0" algn="ctr" defTabSz="914400" rtl="0" eaLnBrk="1" latinLnBrk="0" hangingPunct="1">
                        <a:lnSpc>
                          <a:spcPct val="100000"/>
                        </a:lnSpc>
                        <a:spcBef>
                          <a:spcPct val="20000"/>
                        </a:spcBef>
                        <a:buFont typeface="Arial" panose="020B0604020202020204" pitchFamily="34" charset="0"/>
                        <a:buNone/>
                      </a:pPr>
                      <a:r>
                        <a:rPr kumimoji="0" lang="zh-CN" altLang="en-US" sz="1200" b="1" i="0" u="none" strike="noStrike" cap="none" normalizeH="0" baseline="0">
                          <a:latin typeface="+mn-ea"/>
                          <a:sym typeface="微软雅黑" panose="020B0503020204020204" pitchFamily="2" charset="-122"/>
                        </a:rPr>
                        <a:t>嘉玉环网断面裕度严重下降</a:t>
                      </a:r>
                      <a:endParaRPr kumimoji="0" lang="zh-CN" altLang="en-US" sz="1200" b="1" i="0" u="none" strike="noStrike" cap="none" normalizeH="0" baseline="0">
                        <a:latin typeface="+mn-ea"/>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lstStyle/>
                    <a:p>
                      <a:pPr marL="0" marR="0" lvl="0" algn="ctr" defTabSz="914400" rtl="0" eaLnBrk="1" latinLnBrk="0" hangingPunct="1">
                        <a:lnSpc>
                          <a:spcPct val="100000"/>
                        </a:lnSpc>
                        <a:spcBef>
                          <a:spcPct val="20000"/>
                        </a:spcBef>
                        <a:buNone/>
                      </a:pPr>
                      <a:r>
                        <a:rPr kumimoji="0" lang="zh-CN" altLang="en-US" sz="1200" b="1" i="0" u="none" strike="noStrike" cap="none" normalizeH="0" baseline="0">
                          <a:latin typeface="+mn-ea"/>
                          <a:sym typeface="微软雅黑" panose="020B0503020204020204" pitchFamily="2" charset="-122"/>
                        </a:rPr>
                        <a:t>45</a:t>
                      </a:r>
                      <a:endParaRPr kumimoji="0" lang="zh-CN" altLang="en-US" sz="1200" b="1" i="0" u="none" strike="noStrike" cap="none" normalizeH="0" baseline="0">
                        <a:latin typeface="+mn-ea"/>
                        <a:sym typeface="微软雅黑" panose="020B0503020204020204" pitchFamily="2" charset="-122"/>
                      </a:endParaRPr>
                    </a:p>
                  </a:txBody>
                  <a:tcPr marL="0" marR="0" marT="0" marB="0" anchor="ctr" horzOverflow="overflow">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1955">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青海</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7114</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海月</a:t>
                      </a: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Ⅱ</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线检修</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2019-11-30</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至</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2019-12-02</a:t>
                      </a:r>
                      <a:endPar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 </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四鱼断面裕度严重下降</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216</a:t>
                      </a:r>
                      <a:endPar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r h="401955">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甘肃</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嘉玉环网稳控升级</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2019-12-22</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至</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2019-12-25</a:t>
                      </a:r>
                      <a:endPar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嘉玉环网断面裕度严重下降</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95</a:t>
                      </a:r>
                      <a:endPar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r h="401955">
                <a:tc>
                  <a:txBody>
                    <a:bodyPr/>
                    <a:p>
                      <a:pPr marL="0" marR="0" lvl="0" indent="0" algn="ctr" defTabSz="914400" rtl="0" eaLnBrk="1" fontAlgn="ctr" latinLnBrk="0" hangingPunct="1">
                        <a:lnSpc>
                          <a:spcPct val="100000"/>
                        </a:lnSpc>
                        <a:spcBef>
                          <a:spcPct val="20000"/>
                        </a:spcBef>
                        <a:spcAft>
                          <a:spcPct val="0"/>
                        </a:spcAft>
                        <a:buClrTx/>
                        <a:buSzTx/>
                        <a:buFontTx/>
                        <a:buNone/>
                      </a:pP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甘肃</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3G197</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明嘉</a:t>
                      </a:r>
                      <a:r>
                        <a:rPr kumimoji="0" lang="zh-CN"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Ⅱ</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线出线引线接头发热</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700" marR="12700" marT="12700" anchor="ctr" horzOverflow="overflow">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2019-12-28</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至</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2019-12-31</a:t>
                      </a:r>
                      <a:endPar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3G197</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明嘉</a:t>
                      </a:r>
                      <a:r>
                        <a:rPr kumimoji="0" lang="zh-CN"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Ⅱ</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线</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断面裕度严重下降</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88</a:t>
                      </a:r>
                      <a:endPar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r h="401955">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甘肃</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7093</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武白</a:t>
                      </a: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Ⅰ</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线、</a:t>
                      </a: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7094</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武白</a:t>
                      </a: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Ⅱ</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线同停检修</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Tx/>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2019-12-17</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至</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p>
                      <a:pPr marL="0" marR="0" lvl="0" indent="0" algn="ctr" defTabSz="0" rtl="0" eaLnBrk="1" fontAlgn="ctr" latinLnBrk="0" hangingPunct="1">
                        <a:lnSpc>
                          <a:spcPct val="100000"/>
                        </a:lnSpc>
                        <a:spcBef>
                          <a:spcPct val="20000"/>
                        </a:spcBef>
                        <a:spcAft>
                          <a:spcPct val="0"/>
                        </a:spcAft>
                        <a:buClrTx/>
                        <a:buSzTx/>
                        <a:buFontTx/>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2019-12-31</a:t>
                      </a:r>
                      <a:endPar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武白</a:t>
                      </a: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官东</a:t>
                      </a: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河白断面裕度严重下降</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264</a:t>
                      </a:r>
                      <a:endPar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r h="401955">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甘肃</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 typeface="Arial" panose="020B0604020202020204" pitchFamily="34" charset="0"/>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750kV</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甘州变启动进行</a:t>
                      </a: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71913</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甘河</a:t>
                      </a: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Ⅰ</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线投切试验</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p>
                      <a:pPr marL="0" marR="0" lvl="0" indent="0" algn="ctr" defTabSz="0" rtl="0" eaLnBrk="1" fontAlgn="ctr" latinLnBrk="0" hangingPunct="1">
                        <a:lnSpc>
                          <a:spcPct val="100000"/>
                        </a:lnSpc>
                        <a:spcBef>
                          <a:spcPct val="20000"/>
                        </a:spcBef>
                        <a:spcAft>
                          <a:spcPct val="0"/>
                        </a:spcAft>
                        <a:buClrTx/>
                        <a:buSzTx/>
                        <a:buFontTx/>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2019-12-14</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至</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p>
                      <a:pPr marL="0" marR="0" lvl="0" indent="0" algn="ctr" defTabSz="0" rtl="0" eaLnBrk="1" fontAlgn="ctr" latinLnBrk="0" hangingPunct="1">
                        <a:lnSpc>
                          <a:spcPct val="100000"/>
                        </a:lnSpc>
                        <a:spcBef>
                          <a:spcPct val="20000"/>
                        </a:spcBef>
                        <a:spcAft>
                          <a:spcPct val="0"/>
                        </a:spcAft>
                        <a:buClrTx/>
                        <a:buSzTx/>
                        <a:buFontTx/>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2019-12-14</a:t>
                      </a:r>
                      <a:endPar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750kV</a:t>
                      </a:r>
                      <a:r>
                        <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河西变主变断面裕度严重下降</a:t>
                      </a:r>
                      <a:endParaRPr kumimoji="0" lang="zh-CN" altLang="en-US"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solidFill>
                        <a:schemeClr val="tx1"/>
                      </a:solidFill>
                      <a:prstDash val="solid"/>
                      <a:headEnd type="none" w="med" len="med"/>
                      <a:tailEnd type="none" w="med" len="med"/>
                    </a:lnL>
                    <a:lnR w="12700" cap="flat" cmpd="sng" algn="ctr">
                      <a:solidFill>
                        <a:schemeClr val="tx1"/>
                      </a:solidFill>
                      <a:prstDash val="solid"/>
                      <a:miter lim="800000"/>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a:txBody>
                    <a:bodyPr/>
                    <a:p>
                      <a:pPr marL="0" marR="0" lvl="0" indent="0" algn="ctr" defTabSz="914400" rtl="0" eaLnBrk="1" fontAlgn="ctr" latinLnBrk="0" hangingPunct="1">
                        <a:lnSpc>
                          <a:spcPct val="100000"/>
                        </a:lnSpc>
                        <a:spcBef>
                          <a:spcPct val="20000"/>
                        </a:spcBef>
                        <a:spcAft>
                          <a:spcPct val="0"/>
                        </a:spcAft>
                        <a:buClrTx/>
                        <a:buSzTx/>
                        <a:buFontTx/>
                        <a:buNone/>
                      </a:pPr>
                      <a:r>
                        <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rPr>
                        <a:t>312</a:t>
                      </a:r>
                      <a:endParaRPr kumimoji="0" lang="en-US" altLang="zh-CN" sz="1200" b="1" i="0" u="none" strike="noStrike" cap="none" normalizeH="0" baseline="0" smtClean="0">
                        <a:ln>
                          <a:noFill/>
                        </a:ln>
                        <a:solidFill>
                          <a:schemeClr val="tx1"/>
                        </a:solidFill>
                        <a:effectLst/>
                        <a:latin typeface="宋体" panose="02010600030101010101" pitchFamily="2" charset="-122"/>
                        <a:ea typeface="宋体" panose="02010600030101010101" pitchFamily="2" charset="-122"/>
                        <a:sym typeface="微软雅黑" panose="020B0503020204020204" pitchFamily="2" charset="-122"/>
                      </a:endParaRPr>
                    </a:p>
                  </a:txBody>
                  <a:tcPr marL="0" marR="0" marT="0" marB="0" anchor="ctr" horzOverflow="overflow">
                    <a:lnL w="12700" cap="flat" cmpd="sng" algn="ctr">
                      <a:solidFill>
                        <a:schemeClr val="tx1"/>
                      </a:solidFill>
                      <a:prstDash val="solid"/>
                      <a:miter lim="800000"/>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bl>
          </a:graphicData>
        </a:graphic>
      </p:graphicFrame>
      <p:sp>
        <p:nvSpPr>
          <p:cNvPr id="257092" name="文本框 2"/>
          <p:cNvSpPr>
            <a:spLocks noChangeArrowheads="1"/>
          </p:cNvSpPr>
          <p:nvPr/>
        </p:nvSpPr>
        <p:spPr bwMode="auto">
          <a:xfrm>
            <a:off x="920750" y="1385888"/>
            <a:ext cx="4838700" cy="460375"/>
          </a:xfrm>
          <a:prstGeom prst="rect">
            <a:avLst/>
          </a:prstGeom>
          <a:noFill/>
          <a:ln w="9525">
            <a:noFill/>
            <a:miter lim="800000"/>
          </a:ln>
        </p:spPr>
        <p:txBody>
          <a:bodyPr>
            <a:spAutoFit/>
          </a:bodyPr>
          <a:lstStyle/>
          <a:p>
            <a:pPr>
              <a:lnSpc>
                <a:spcPct val="120000"/>
              </a:lnSpc>
              <a:buFont typeface="Arial" panose="020B0604020202020204" pitchFamily="34" charset="0"/>
              <a:buNone/>
            </a:pPr>
            <a:r>
              <a:rPr lang="zh-CN" altLang="en-US" sz="2000" b="1">
                <a:solidFill>
                  <a:srgbClr val="000000"/>
                </a:solidFill>
                <a:sym typeface="Calibri" panose="020F0502020204030204" pitchFamily="2" charset="0"/>
              </a:rPr>
              <a:t>断面受阻原因分析</a:t>
            </a:r>
            <a:r>
              <a:rPr lang="zh-CN" altLang="en-US" sz="2000" b="1">
                <a:solidFill>
                  <a:srgbClr val="FF0000"/>
                </a:solidFill>
                <a:sym typeface="Calibri" panose="020F0502020204030204" pitchFamily="2" charset="0"/>
              </a:rPr>
              <a:t>（检修受限部分）</a:t>
            </a:r>
            <a:endParaRPr lang="zh-CN" altLang="en-US" sz="2000" b="1">
              <a:solidFill>
                <a:srgbClr val="000000"/>
              </a:solidFill>
              <a:sym typeface="Calibri" panose="020F0502020204030204" pitchFamily="2" charset="0"/>
            </a:endParaRPr>
          </a:p>
        </p:txBody>
      </p:sp>
      <p:sp>
        <p:nvSpPr>
          <p:cNvPr id="257093" name="六边形 23"/>
          <p:cNvSpPr>
            <a:spLocks noChangeArrowheads="1"/>
          </p:cNvSpPr>
          <p:nvPr/>
        </p:nvSpPr>
        <p:spPr bwMode="auto">
          <a:xfrm rot="-5400000">
            <a:off x="427038" y="1366838"/>
            <a:ext cx="508000" cy="488950"/>
          </a:xfrm>
          <a:prstGeom prst="hexagon">
            <a:avLst>
              <a:gd name="adj" fmla="val 25051"/>
              <a:gd name="vf" fmla="val 115470"/>
            </a:avLst>
          </a:prstGeom>
          <a:solidFill>
            <a:schemeClr val="tx1"/>
          </a:solidFill>
          <a:ln w="9525">
            <a:noFill/>
            <a:miter lim="800000"/>
          </a:ln>
        </p:spPr>
        <p:txBody>
          <a:bodyPr anchor="ctr"/>
          <a:lstStyle/>
          <a:p>
            <a:pPr algn="ctr">
              <a:buFont typeface="Arial" panose="020B0604020202020204" pitchFamily="34" charset="0"/>
              <a:buNone/>
            </a:pPr>
            <a:endParaRPr lang="zh-CN" altLang="zh-CN" i="1">
              <a:solidFill>
                <a:schemeClr val="bg1"/>
              </a:solidFill>
              <a:latin typeface="Arial" panose="020B0604020202020204" pitchFamily="34" charset="0"/>
              <a:ea typeface="黑体" panose="02010609060101010101" pitchFamily="1" charset="-122"/>
              <a:sym typeface="Arial" panose="020B0604020202020204" pitchFamily="34" charset="0"/>
            </a:endParaRPr>
          </a:p>
        </p:txBody>
      </p:sp>
      <p:sp>
        <p:nvSpPr>
          <p:cNvPr id="257094" name="TextBox 7"/>
          <p:cNvSpPr>
            <a:spLocks noChangeArrowheads="1"/>
          </p:cNvSpPr>
          <p:nvPr/>
        </p:nvSpPr>
        <p:spPr bwMode="auto">
          <a:xfrm>
            <a:off x="492125" y="1347788"/>
            <a:ext cx="361950" cy="460375"/>
          </a:xfrm>
          <a:prstGeom prst="rect">
            <a:avLst/>
          </a:prstGeom>
          <a:noFill/>
          <a:ln w="9525">
            <a:noFill/>
            <a:miter lim="800000"/>
          </a:ln>
        </p:spPr>
        <p:txBody>
          <a:bodyPr wrap="none">
            <a:spAutoFit/>
          </a:bodyPr>
          <a:lstStyle/>
          <a:p>
            <a:pPr>
              <a:buFont typeface="Arial" panose="020B0604020202020204" pitchFamily="34" charset="0"/>
              <a:buNone/>
            </a:pPr>
            <a:r>
              <a:rPr lang="en-US" altLang="zh-CN" sz="240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2</a:t>
            </a:r>
            <a:endParaRPr lang="en-US" altLang="zh-CN" sz="240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257095" name="TextBox 7"/>
          <p:cNvSpPr>
            <a:spLocks noChangeArrowheads="1"/>
          </p:cNvSpPr>
          <p:nvPr/>
        </p:nvSpPr>
        <p:spPr bwMode="auto">
          <a:xfrm>
            <a:off x="10212388" y="1646238"/>
            <a:ext cx="1708150" cy="336550"/>
          </a:xfrm>
          <a:prstGeom prst="rect">
            <a:avLst/>
          </a:prstGeom>
          <a:noFill/>
          <a:ln w="9525">
            <a:noFill/>
            <a:miter lim="800000"/>
          </a:ln>
        </p:spPr>
        <p:txBody>
          <a:bodyPr>
            <a:spAutoFit/>
          </a:bodyPr>
          <a:lstStyle/>
          <a:p>
            <a:pPr>
              <a:buFont typeface="Arial" panose="020B0604020202020204" pitchFamily="34" charset="0"/>
              <a:buNone/>
            </a:pPr>
            <a:r>
              <a:rPr lang="zh-CN" altLang="en-US" sz="160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rPr>
            </a:fld>
            <a:endPar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endParaRPr>
          </a:p>
        </p:txBody>
      </p:sp>
      <p:grpSp>
        <p:nvGrpSpPr>
          <p:cNvPr id="49155" name="组合 46082"/>
          <p:cNvGrpSpPr/>
          <p:nvPr/>
        </p:nvGrpSpPr>
        <p:grpSpPr>
          <a:xfrm>
            <a:off x="0" y="260350"/>
            <a:ext cx="639763" cy="749300"/>
            <a:chOff x="0" y="0"/>
            <a:chExt cx="480244" cy="564356"/>
          </a:xfrm>
        </p:grpSpPr>
        <p:sp>
          <p:nvSpPr>
            <p:cNvPr id="49156"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49157"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49158" name="Rectangle 3"/>
          <p:cNvSpPr/>
          <p:nvPr/>
        </p:nvSpPr>
        <p:spPr>
          <a:xfrm>
            <a:off x="0" y="928688"/>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（三）新能源受阻责任分析</a:t>
            </a:r>
            <a:r>
              <a:rPr lang="en-US" altLang="zh-CN"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a:t>
            </a: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断面受限</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49159" name="矩形 3"/>
          <p:cNvSpPr/>
          <p:nvPr/>
        </p:nvSpPr>
        <p:spPr>
          <a:xfrm>
            <a:off x="695325" y="379413"/>
            <a:ext cx="6257925" cy="521970"/>
          </a:xfrm>
          <a:prstGeom prst="rect">
            <a:avLst/>
          </a:prstGeom>
          <a:noFill/>
          <a:ln w="9525">
            <a:noFill/>
          </a:ln>
        </p:spPr>
        <p:txBody>
          <a:bodyPr anchor="t">
            <a:spAutoFit/>
          </a:bodyPr>
          <a:lstStyle/>
          <a:p>
            <a:pPr marL="342900" indent="-342900"/>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附表</a:t>
            </a:r>
            <a:endPar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49160" name="TextBox 7"/>
          <p:cNvSpPr/>
          <p:nvPr/>
        </p:nvSpPr>
        <p:spPr>
          <a:xfrm>
            <a:off x="10212070" y="1744028"/>
            <a:ext cx="1708150" cy="336550"/>
          </a:xfrm>
          <a:prstGeom prst="rect">
            <a:avLst/>
          </a:prstGeom>
          <a:noFill/>
          <a:ln w="9525">
            <a:noFill/>
          </a:ln>
        </p:spPr>
        <p:txBody>
          <a:bodyPr wrap="square" anchor="t">
            <a:spAutoFit/>
          </a:bodyPr>
          <a:lstStyle/>
          <a:p>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46089" name="表格 46088"/>
          <p:cNvGraphicFramePr/>
          <p:nvPr/>
        </p:nvGraphicFramePr>
        <p:xfrm>
          <a:off x="271145" y="2080895"/>
          <a:ext cx="11649075" cy="4022090"/>
        </p:xfrm>
        <a:graphic>
          <a:graphicData uri="http://schemas.openxmlformats.org/drawingml/2006/table">
            <a:tbl>
              <a:tblPr/>
              <a:tblGrid>
                <a:gridCol w="730250"/>
                <a:gridCol w="1937385"/>
                <a:gridCol w="833755"/>
                <a:gridCol w="1886585"/>
                <a:gridCol w="4232275"/>
                <a:gridCol w="1216025"/>
                <a:gridCol w="812800"/>
              </a:tblGrid>
              <a:tr h="5797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bg1"/>
                          </a:solidFill>
                          <a:latin typeface="+mn-ea"/>
                          <a:ea typeface="+mn-ea"/>
                          <a:sym typeface="Arial" panose="020B0604020202020204" pitchFamily="34" charset="0"/>
                        </a:rPr>
                        <a:t>责任方</a:t>
                      </a:r>
                      <a:endParaRPr lang="zh-CN" altLang="en-US" sz="1200" b="1" baseline="0">
                        <a:solidFill>
                          <a:schemeClr val="bg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bg1"/>
                          </a:solidFill>
                          <a:latin typeface="+mn-ea"/>
                          <a:ea typeface="+mn-ea"/>
                          <a:sym typeface="Arial" panose="020B0604020202020204" pitchFamily="34" charset="0"/>
                        </a:rPr>
                        <a:t>检修设备</a:t>
                      </a:r>
                      <a:endParaRPr lang="zh-CN" altLang="en-US" sz="1200" b="1" baseline="0">
                        <a:solidFill>
                          <a:schemeClr val="bg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bg1"/>
                          </a:solidFill>
                          <a:latin typeface="+mn-ea"/>
                          <a:ea typeface="+mn-ea"/>
                          <a:sym typeface="Arial" panose="020B0604020202020204" pitchFamily="34" charset="0"/>
                        </a:rPr>
                        <a:t>受限省份</a:t>
                      </a:r>
                      <a:endParaRPr lang="zh-CN" altLang="en-US" sz="1200" b="1" baseline="0">
                        <a:solidFill>
                          <a:schemeClr val="bg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bg1"/>
                          </a:solidFill>
                          <a:latin typeface="+mn-ea"/>
                          <a:ea typeface="+mn-ea"/>
                          <a:sym typeface="Arial" panose="020B0604020202020204" pitchFamily="34" charset="0"/>
                        </a:rPr>
                        <a:t>检修工期</a:t>
                      </a:r>
                      <a:endParaRPr lang="zh-CN" altLang="en-US" sz="1200" b="1" baseline="0">
                        <a:solidFill>
                          <a:schemeClr val="bg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bg1"/>
                          </a:solidFill>
                          <a:latin typeface="+mn-ea"/>
                          <a:ea typeface="+mn-ea"/>
                          <a:sym typeface="Arial" panose="020B0604020202020204" pitchFamily="34" charset="0"/>
                        </a:rPr>
                        <a:t>影响</a:t>
                      </a:r>
                      <a:endParaRPr lang="zh-CN" altLang="en-US" sz="1200" b="1" baseline="0">
                        <a:solidFill>
                          <a:schemeClr val="bg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bg1"/>
                          </a:solidFill>
                          <a:latin typeface="+mn-ea"/>
                          <a:ea typeface="+mn-ea"/>
                          <a:sym typeface="Arial" panose="020B0604020202020204" pitchFamily="34" charset="0"/>
                        </a:rPr>
                        <a:t>弃电量</a:t>
                      </a:r>
                      <a:endParaRPr lang="zh-CN" altLang="en-US" sz="1200" b="1" baseline="0">
                        <a:solidFill>
                          <a:schemeClr val="bg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hMerge="1">
                  <a:tcPr>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42926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solidFill>
                            <a:srgbClr val="000000"/>
                          </a:solidFill>
                          <a:latin typeface="+mn-ea"/>
                          <a:ea typeface="+mn-ea"/>
                          <a:sym typeface="微软雅黑" panose="020B0503020204020204" pitchFamily="2" charset="-122"/>
                        </a:rPr>
                        <a:t>青海</a:t>
                      </a:r>
                      <a:endParaRPr lang="zh-CN" altLang="en-US" sz="1200" b="1" baseline="0">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a:solidFill>
                            <a:srgbClr val="000000"/>
                          </a:solidFill>
                          <a:latin typeface="+mn-ea"/>
                          <a:ea typeface="+mn-ea"/>
                          <a:cs typeface="+mn-ea"/>
                          <a:sym typeface="微软雅黑" panose="020B0503020204020204" pitchFamily="2" charset="-122"/>
                        </a:rPr>
                        <a:t>750kV</a:t>
                      </a:r>
                      <a:r>
                        <a:rPr lang="zh-CN" altLang="en-US" sz="1200" b="1" baseline="0">
                          <a:solidFill>
                            <a:srgbClr val="000000"/>
                          </a:solidFill>
                          <a:latin typeface="+mn-ea"/>
                          <a:ea typeface="+mn-ea"/>
                          <a:cs typeface="+mn-ea"/>
                          <a:sym typeface="微软雅黑" panose="020B0503020204020204" pitchFamily="2" charset="-122"/>
                        </a:rPr>
                        <a:t>官东二</a:t>
                      </a:r>
                      <a:r>
                        <a:rPr lang="en-US" altLang="zh-CN" sz="1200" b="1" baseline="0">
                          <a:solidFill>
                            <a:srgbClr val="000000"/>
                          </a:solidFill>
                          <a:latin typeface="+mn-ea"/>
                          <a:ea typeface="+mn-ea"/>
                          <a:cs typeface="+mn-ea"/>
                          <a:sym typeface="微软雅黑" panose="020B0503020204020204" pitchFamily="2" charset="-122"/>
                        </a:rPr>
                        <a:t>750kV</a:t>
                      </a:r>
                      <a:r>
                        <a:rPr lang="zh-CN" altLang="en-US" sz="1200" b="1" baseline="0">
                          <a:solidFill>
                            <a:srgbClr val="000000"/>
                          </a:solidFill>
                          <a:latin typeface="+mn-ea"/>
                          <a:ea typeface="+mn-ea"/>
                          <a:cs typeface="+mn-ea"/>
                          <a:sym typeface="微软雅黑" panose="020B0503020204020204" pitchFamily="2" charset="-122"/>
                        </a:rPr>
                        <a:t>官东二线、官厅变</a:t>
                      </a:r>
                      <a:r>
                        <a:rPr lang="en-US" altLang="zh-CN" sz="1200" b="1" baseline="0">
                          <a:solidFill>
                            <a:srgbClr val="000000"/>
                          </a:solidFill>
                          <a:latin typeface="+mn-ea"/>
                          <a:ea typeface="+mn-ea"/>
                          <a:cs typeface="+mn-ea"/>
                          <a:sym typeface="微软雅黑" panose="020B0503020204020204" pitchFamily="2" charset="-122"/>
                        </a:rPr>
                        <a:t>750kV II</a:t>
                      </a:r>
                      <a:r>
                        <a:rPr lang="zh-CN" altLang="en-US" sz="1200" b="1" baseline="0">
                          <a:solidFill>
                            <a:srgbClr val="000000"/>
                          </a:solidFill>
                          <a:latin typeface="+mn-ea"/>
                          <a:ea typeface="+mn-ea"/>
                          <a:cs typeface="+mn-ea"/>
                          <a:sym typeface="微软雅黑" panose="020B0503020204020204" pitchFamily="2" charset="-122"/>
                        </a:rPr>
                        <a:t>母检修</a:t>
                      </a:r>
                      <a:endParaRPr lang="zh-CN" altLang="en-US" sz="1200" b="1" baseline="0">
                        <a:solidFill>
                          <a:srgbClr val="000000"/>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8">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a:solidFill>
                            <a:srgbClr val="000000"/>
                          </a:solidFill>
                          <a:latin typeface="+mn-ea"/>
                          <a:ea typeface="+mn-ea"/>
                          <a:sym typeface="微软雅黑" panose="020B0503020204020204" pitchFamily="2" charset="-122"/>
                        </a:rPr>
                        <a:t>新疆</a:t>
                      </a:r>
                      <a:endParaRPr lang="zh-CN" altLang="en-US" sz="1200" b="1">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rgbClr val="000000"/>
                          </a:solidFill>
                          <a:latin typeface="+mn-ea"/>
                          <a:ea typeface="+mn-ea"/>
                          <a:cs typeface="+mn-ea"/>
                          <a:sym typeface="微软雅黑" panose="020B0503020204020204" pitchFamily="2" charset="-122"/>
                        </a:rPr>
                        <a:t>2019</a:t>
                      </a:r>
                      <a:r>
                        <a:rPr lang="zh-CN" altLang="en-US" sz="1200" b="1">
                          <a:solidFill>
                            <a:srgbClr val="000000"/>
                          </a:solidFill>
                          <a:latin typeface="+mn-ea"/>
                          <a:ea typeface="+mn-ea"/>
                          <a:cs typeface="+mn-ea"/>
                          <a:sym typeface="微软雅黑" panose="020B0503020204020204" pitchFamily="2" charset="-122"/>
                        </a:rPr>
                        <a:t>年</a:t>
                      </a:r>
                      <a:r>
                        <a:rPr lang="en-US" altLang="zh-CN" sz="1200" b="1">
                          <a:solidFill>
                            <a:srgbClr val="000000"/>
                          </a:solidFill>
                          <a:latin typeface="+mn-ea"/>
                          <a:ea typeface="+mn-ea"/>
                          <a:cs typeface="+mn-ea"/>
                          <a:sym typeface="微软雅黑" panose="020B0503020204020204" pitchFamily="2" charset="-122"/>
                        </a:rPr>
                        <a:t>1</a:t>
                      </a:r>
                      <a:r>
                        <a:rPr lang="zh-CN" altLang="en-US" sz="1200" b="1">
                          <a:solidFill>
                            <a:srgbClr val="000000"/>
                          </a:solidFill>
                          <a:latin typeface="+mn-ea"/>
                          <a:ea typeface="+mn-ea"/>
                          <a:cs typeface="+mn-ea"/>
                          <a:sym typeface="微软雅黑" panose="020B0503020204020204" pitchFamily="2" charset="-122"/>
                        </a:rPr>
                        <a:t>月</a:t>
                      </a:r>
                      <a:r>
                        <a:rPr lang="en-US" altLang="zh-CN" sz="1200" b="1">
                          <a:solidFill>
                            <a:srgbClr val="000000"/>
                          </a:solidFill>
                          <a:latin typeface="+mn-ea"/>
                          <a:ea typeface="+mn-ea"/>
                          <a:cs typeface="+mn-ea"/>
                          <a:sym typeface="微软雅黑" panose="020B0503020204020204" pitchFamily="2" charset="-122"/>
                        </a:rPr>
                        <a:t>9</a:t>
                      </a:r>
                      <a:r>
                        <a:rPr lang="zh-CN" altLang="en-US" sz="1200" b="1">
                          <a:solidFill>
                            <a:srgbClr val="000000"/>
                          </a:solidFill>
                          <a:latin typeface="+mn-ea"/>
                          <a:ea typeface="+mn-ea"/>
                          <a:cs typeface="+mn-ea"/>
                          <a:sym typeface="微软雅黑" panose="020B0503020204020204" pitchFamily="2" charset="-122"/>
                        </a:rPr>
                        <a:t>日至</a:t>
                      </a:r>
                      <a:r>
                        <a:rPr lang="en-US" altLang="zh-CN" sz="1200" b="1">
                          <a:solidFill>
                            <a:srgbClr val="000000"/>
                          </a:solidFill>
                          <a:latin typeface="+mn-ea"/>
                          <a:ea typeface="+mn-ea"/>
                          <a:cs typeface="+mn-ea"/>
                          <a:sym typeface="微软雅黑" panose="020B0503020204020204" pitchFamily="2" charset="-122"/>
                        </a:rPr>
                        <a:t>1</a:t>
                      </a:r>
                      <a:r>
                        <a:rPr lang="zh-CN" altLang="en-US" sz="1200" b="1">
                          <a:solidFill>
                            <a:srgbClr val="000000"/>
                          </a:solidFill>
                          <a:latin typeface="+mn-ea"/>
                          <a:ea typeface="+mn-ea"/>
                          <a:cs typeface="+mn-ea"/>
                          <a:sym typeface="微软雅黑" panose="020B0503020204020204" pitchFamily="2" charset="-122"/>
                        </a:rPr>
                        <a:t>月</a:t>
                      </a:r>
                      <a:r>
                        <a:rPr lang="en-US" altLang="zh-CN" sz="1200" b="1">
                          <a:solidFill>
                            <a:srgbClr val="000000"/>
                          </a:solidFill>
                          <a:latin typeface="+mn-ea"/>
                          <a:ea typeface="+mn-ea"/>
                          <a:cs typeface="+mn-ea"/>
                          <a:sym typeface="微软雅黑" panose="020B0503020204020204" pitchFamily="2" charset="-122"/>
                        </a:rPr>
                        <a:t>13</a:t>
                      </a:r>
                      <a:r>
                        <a:rPr lang="zh-CN" altLang="en-US" sz="1200" b="1">
                          <a:solidFill>
                            <a:srgbClr val="000000"/>
                          </a:solidFill>
                          <a:latin typeface="+mn-ea"/>
                          <a:ea typeface="+mn-ea"/>
                          <a:cs typeface="+mn-ea"/>
                          <a:sym typeface="微软雅黑" panose="020B0503020204020204" pitchFamily="2" charset="-122"/>
                        </a:rPr>
                        <a:t>日</a:t>
                      </a:r>
                      <a:endParaRPr lang="zh-CN" altLang="en-US" sz="1200" b="1">
                        <a:solidFill>
                          <a:srgbClr val="000000"/>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solidFill>
                            <a:srgbClr val="000000"/>
                          </a:solidFill>
                          <a:latin typeface="+mn-ea"/>
                          <a:ea typeface="+mn-ea"/>
                          <a:sym typeface="微软雅黑" panose="020B0503020204020204" pitchFamily="2" charset="-122"/>
                        </a:rPr>
                        <a:t>四鱼断面、新疆外送断面极限下降</a:t>
                      </a:r>
                      <a:endParaRPr lang="zh-CN" altLang="en-US" sz="1200" b="1" baseline="0">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rgbClr val="000000"/>
                          </a:solidFill>
                          <a:latin typeface="+mn-ea"/>
                          <a:ea typeface="+mn-ea"/>
                          <a:sym typeface="微软雅黑" panose="020B0503020204020204" pitchFamily="2" charset="-122"/>
                        </a:rPr>
                        <a:t>2000</a:t>
                      </a:r>
                      <a:endParaRPr lang="en-US" altLang="zh-CN" sz="1200" b="1">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8">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dirty="0">
                          <a:solidFill>
                            <a:schemeClr val="tx1"/>
                          </a:solidFill>
                          <a:latin typeface="+mn-ea"/>
                          <a:ea typeface="+mn-ea"/>
                          <a:sym typeface="微软雅黑" panose="020B0503020204020204" pitchFamily="2" charset="-122"/>
                        </a:rPr>
                        <a:t>64804</a:t>
                      </a:r>
                      <a:endParaRPr lang="en-US" altLang="zh-CN" sz="1200" b="1" dirty="0">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r>
              <a:tr h="48133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solidFill>
                            <a:srgbClr val="000000"/>
                          </a:solidFill>
                          <a:latin typeface="+mn-ea"/>
                          <a:ea typeface="+mn-ea"/>
                          <a:sym typeface="微软雅黑" panose="020B0503020204020204" pitchFamily="2" charset="-122"/>
                        </a:rPr>
                        <a:t>青海</a:t>
                      </a:r>
                      <a:endParaRPr lang="zh-CN" altLang="en-US" sz="1200" b="1" baseline="0">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rgbClr val="000000"/>
                          </a:solidFill>
                          <a:latin typeface="+mn-ea"/>
                          <a:ea typeface="+mn-ea"/>
                          <a:cs typeface="+mn-ea"/>
                          <a:sym typeface="微软雅黑" panose="020B0503020204020204" pitchFamily="2" charset="-122"/>
                        </a:rPr>
                        <a:t>750</a:t>
                      </a:r>
                      <a:r>
                        <a:rPr lang="zh-CN" altLang="en-US" sz="1200" b="1">
                          <a:solidFill>
                            <a:srgbClr val="000000"/>
                          </a:solidFill>
                          <a:latin typeface="+mn-ea"/>
                          <a:ea typeface="+mn-ea"/>
                          <a:cs typeface="+mn-ea"/>
                          <a:sym typeface="微软雅黑" panose="020B0503020204020204" pitchFamily="2" charset="-122"/>
                        </a:rPr>
                        <a:t>千伏柴鱼二线检修</a:t>
                      </a:r>
                      <a:endParaRPr lang="zh-CN" altLang="en-US" sz="1200" b="1" baseline="0">
                        <a:solidFill>
                          <a:srgbClr val="000000"/>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rgbClr val="000000"/>
                          </a:solidFill>
                          <a:latin typeface="+mn-ea"/>
                          <a:ea typeface="+mn-ea"/>
                          <a:cs typeface="+mn-ea"/>
                          <a:sym typeface="微软雅黑" panose="020B0503020204020204" pitchFamily="2" charset="-122"/>
                        </a:rPr>
                        <a:t>2019</a:t>
                      </a:r>
                      <a:r>
                        <a:rPr lang="zh-CN" altLang="en-US" sz="1200" b="1">
                          <a:solidFill>
                            <a:srgbClr val="000000"/>
                          </a:solidFill>
                          <a:latin typeface="+mn-ea"/>
                          <a:ea typeface="+mn-ea"/>
                          <a:cs typeface="+mn-ea"/>
                          <a:sym typeface="微软雅黑" panose="020B0503020204020204" pitchFamily="2" charset="-122"/>
                        </a:rPr>
                        <a:t>年</a:t>
                      </a:r>
                      <a:r>
                        <a:rPr lang="en-US" altLang="zh-CN" sz="1200" b="1">
                          <a:solidFill>
                            <a:srgbClr val="000000"/>
                          </a:solidFill>
                          <a:latin typeface="+mn-ea"/>
                          <a:ea typeface="+mn-ea"/>
                          <a:cs typeface="+mn-ea"/>
                          <a:sym typeface="微软雅黑" panose="020B0503020204020204" pitchFamily="2" charset="-122"/>
                        </a:rPr>
                        <a:t>1</a:t>
                      </a:r>
                      <a:r>
                        <a:rPr lang="zh-CN" altLang="en-US" sz="1200" b="1">
                          <a:solidFill>
                            <a:srgbClr val="000000"/>
                          </a:solidFill>
                          <a:latin typeface="+mn-ea"/>
                          <a:ea typeface="+mn-ea"/>
                          <a:cs typeface="+mn-ea"/>
                          <a:sym typeface="微软雅黑" panose="020B0503020204020204" pitchFamily="2" charset="-122"/>
                        </a:rPr>
                        <a:t>月</a:t>
                      </a:r>
                      <a:r>
                        <a:rPr lang="en-US" altLang="zh-CN" sz="1200" b="1">
                          <a:solidFill>
                            <a:srgbClr val="000000"/>
                          </a:solidFill>
                          <a:latin typeface="+mn-ea"/>
                          <a:ea typeface="+mn-ea"/>
                          <a:cs typeface="+mn-ea"/>
                          <a:sym typeface="微软雅黑" panose="020B0503020204020204" pitchFamily="2" charset="-122"/>
                        </a:rPr>
                        <a:t>14</a:t>
                      </a:r>
                      <a:r>
                        <a:rPr lang="zh-CN" altLang="en-US" sz="1200" b="1">
                          <a:solidFill>
                            <a:srgbClr val="000000"/>
                          </a:solidFill>
                          <a:latin typeface="+mn-ea"/>
                          <a:ea typeface="+mn-ea"/>
                          <a:cs typeface="+mn-ea"/>
                          <a:sym typeface="微软雅黑" panose="020B0503020204020204" pitchFamily="2" charset="-122"/>
                        </a:rPr>
                        <a:t>日至</a:t>
                      </a:r>
                      <a:r>
                        <a:rPr lang="en-US" altLang="zh-CN" sz="1200" b="1">
                          <a:solidFill>
                            <a:srgbClr val="000000"/>
                          </a:solidFill>
                          <a:latin typeface="+mn-ea"/>
                          <a:ea typeface="+mn-ea"/>
                          <a:cs typeface="+mn-ea"/>
                          <a:sym typeface="微软雅黑" panose="020B0503020204020204" pitchFamily="2" charset="-122"/>
                        </a:rPr>
                        <a:t>1</a:t>
                      </a:r>
                      <a:r>
                        <a:rPr lang="zh-CN" altLang="en-US" sz="1200" b="1">
                          <a:solidFill>
                            <a:srgbClr val="000000"/>
                          </a:solidFill>
                          <a:latin typeface="+mn-ea"/>
                          <a:ea typeface="+mn-ea"/>
                          <a:cs typeface="+mn-ea"/>
                          <a:sym typeface="微软雅黑" panose="020B0503020204020204" pitchFamily="2" charset="-122"/>
                        </a:rPr>
                        <a:t>月</a:t>
                      </a:r>
                      <a:r>
                        <a:rPr lang="en-US" altLang="zh-CN" sz="1200" b="1">
                          <a:solidFill>
                            <a:srgbClr val="000000"/>
                          </a:solidFill>
                          <a:latin typeface="+mn-ea"/>
                          <a:ea typeface="+mn-ea"/>
                          <a:cs typeface="+mn-ea"/>
                          <a:sym typeface="微软雅黑" panose="020B0503020204020204" pitchFamily="2" charset="-122"/>
                        </a:rPr>
                        <a:t>21</a:t>
                      </a:r>
                      <a:r>
                        <a:rPr lang="zh-CN" altLang="en-US" sz="1200" b="1">
                          <a:solidFill>
                            <a:srgbClr val="000000"/>
                          </a:solidFill>
                          <a:latin typeface="+mn-ea"/>
                          <a:ea typeface="+mn-ea"/>
                          <a:cs typeface="+mn-ea"/>
                          <a:sym typeface="微软雅黑" panose="020B0503020204020204" pitchFamily="2" charset="-122"/>
                        </a:rPr>
                        <a:t>日</a:t>
                      </a:r>
                      <a:endParaRPr lang="zh-CN" altLang="en-US" sz="1200" b="1">
                        <a:solidFill>
                          <a:srgbClr val="000000"/>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a:solidFill>
                            <a:srgbClr val="000000"/>
                          </a:solidFill>
                          <a:latin typeface="+mn-ea"/>
                          <a:ea typeface="+mn-ea"/>
                          <a:sym typeface="微软雅黑" panose="020B0503020204020204" pitchFamily="2" charset="-122"/>
                        </a:rPr>
                        <a:t>四鱼断面、新疆外送断面极限下降</a:t>
                      </a:r>
                      <a:endParaRPr lang="zh-CN" altLang="en-US" sz="1200" b="1" baseline="0">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rgbClr val="000000"/>
                          </a:solidFill>
                          <a:latin typeface="+mn-ea"/>
                          <a:ea typeface="+mn-ea"/>
                          <a:sym typeface="微软雅黑" panose="020B0503020204020204" pitchFamily="2" charset="-122"/>
                        </a:rPr>
                        <a:t>5900</a:t>
                      </a:r>
                      <a:endParaRPr lang="en-US" altLang="zh-CN" sz="1200" b="1">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2608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a:solidFill>
                            <a:srgbClr val="000000"/>
                          </a:solidFill>
                          <a:latin typeface="+mn-ea"/>
                          <a:ea typeface="+mn-ea"/>
                          <a:sym typeface="微软雅黑" panose="020B0503020204020204" pitchFamily="2" charset="-122"/>
                        </a:rPr>
                        <a:t>新疆</a:t>
                      </a:r>
                      <a:endParaRPr lang="zh-CN" altLang="en-US" sz="1200" b="1" baseline="0">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zh-CN" altLang="en-US" sz="1200" b="1">
                          <a:solidFill>
                            <a:srgbClr val="000000"/>
                          </a:solidFill>
                          <a:latin typeface="+mn-ea"/>
                          <a:ea typeface="+mn-ea"/>
                          <a:cs typeface="+mn-ea"/>
                          <a:sym typeface="微软雅黑" panose="020B0503020204020204" pitchFamily="2" charset="-122"/>
                        </a:rPr>
                        <a:t>长南一线串补装置检修线</a:t>
                      </a:r>
                      <a:endParaRPr lang="zh-CN" altLang="en-US" sz="1200" b="1" baseline="0">
                        <a:solidFill>
                          <a:srgbClr val="000000"/>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rgbClr val="000000"/>
                          </a:solidFill>
                          <a:latin typeface="+mn-ea"/>
                          <a:ea typeface="+mn-ea"/>
                          <a:cs typeface="+mn-ea"/>
                          <a:sym typeface="微软雅黑" panose="020B0503020204020204" pitchFamily="2" charset="-122"/>
                        </a:rPr>
                        <a:t>2019</a:t>
                      </a:r>
                      <a:r>
                        <a:rPr lang="zh-CN" altLang="en-US" sz="1200" b="1">
                          <a:solidFill>
                            <a:srgbClr val="000000"/>
                          </a:solidFill>
                          <a:latin typeface="+mn-ea"/>
                          <a:ea typeface="+mn-ea"/>
                          <a:cs typeface="+mn-ea"/>
                          <a:sym typeface="微软雅黑" panose="020B0503020204020204" pitchFamily="2" charset="-122"/>
                        </a:rPr>
                        <a:t>年</a:t>
                      </a:r>
                      <a:r>
                        <a:rPr lang="en-US" altLang="zh-CN" sz="1200" b="1">
                          <a:solidFill>
                            <a:srgbClr val="000000"/>
                          </a:solidFill>
                          <a:latin typeface="+mn-ea"/>
                          <a:ea typeface="+mn-ea"/>
                          <a:cs typeface="+mn-ea"/>
                          <a:sym typeface="微软雅黑" panose="020B0503020204020204" pitchFamily="2" charset="-122"/>
                        </a:rPr>
                        <a:t>1</a:t>
                      </a:r>
                      <a:r>
                        <a:rPr lang="zh-CN" altLang="en-US" sz="1200" b="1">
                          <a:solidFill>
                            <a:srgbClr val="000000"/>
                          </a:solidFill>
                          <a:latin typeface="+mn-ea"/>
                          <a:ea typeface="+mn-ea"/>
                          <a:cs typeface="+mn-ea"/>
                          <a:sym typeface="微软雅黑" panose="020B0503020204020204" pitchFamily="2" charset="-122"/>
                        </a:rPr>
                        <a:t>月</a:t>
                      </a:r>
                      <a:r>
                        <a:rPr lang="en-US" altLang="zh-CN" sz="1200" b="1">
                          <a:solidFill>
                            <a:srgbClr val="000000"/>
                          </a:solidFill>
                          <a:latin typeface="+mn-ea"/>
                          <a:ea typeface="+mn-ea"/>
                          <a:cs typeface="+mn-ea"/>
                          <a:sym typeface="微软雅黑" panose="020B0503020204020204" pitchFamily="2" charset="-122"/>
                        </a:rPr>
                        <a:t>27</a:t>
                      </a:r>
                      <a:r>
                        <a:rPr lang="zh-CN" altLang="en-US" sz="1200" b="1">
                          <a:solidFill>
                            <a:srgbClr val="000000"/>
                          </a:solidFill>
                          <a:latin typeface="+mn-ea"/>
                          <a:ea typeface="+mn-ea"/>
                          <a:cs typeface="+mn-ea"/>
                          <a:sym typeface="微软雅黑" panose="020B0503020204020204" pitchFamily="2" charset="-122"/>
                        </a:rPr>
                        <a:t>日</a:t>
                      </a:r>
                      <a:endParaRPr lang="zh-CN" altLang="en-US" sz="1200" b="1">
                        <a:solidFill>
                          <a:srgbClr val="000000"/>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a:solidFill>
                            <a:srgbClr val="000000"/>
                          </a:solidFill>
                          <a:latin typeface="+mn-ea"/>
                          <a:ea typeface="+mn-ea"/>
                          <a:sym typeface="微软雅黑" panose="020B0503020204020204" pitchFamily="2" charset="-122"/>
                        </a:rPr>
                        <a:t>天中直流输送极限断下降</a:t>
                      </a:r>
                      <a:endParaRPr lang="zh-CN" altLang="en-US" sz="1200" b="1" baseline="0">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rgbClr val="000000"/>
                          </a:solidFill>
                          <a:latin typeface="+mn-ea"/>
                          <a:ea typeface="+mn-ea"/>
                          <a:sym typeface="微软雅黑" panose="020B0503020204020204" pitchFamily="2" charset="-122"/>
                        </a:rPr>
                        <a:t>1000</a:t>
                      </a:r>
                      <a:endParaRPr lang="en-US" altLang="zh-CN" sz="1200" b="1">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3714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solidFill>
                            <a:srgbClr val="000000"/>
                          </a:solidFill>
                          <a:latin typeface="+mn-ea"/>
                          <a:ea typeface="+mn-ea"/>
                          <a:sym typeface="微软雅黑" panose="020B0503020204020204" pitchFamily="2" charset="-122"/>
                        </a:rPr>
                        <a:t>陕西</a:t>
                      </a:r>
                      <a:endParaRPr lang="zh-CN" altLang="en-US" sz="1200" b="1" baseline="0">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a:solidFill>
                            <a:srgbClr val="000000"/>
                          </a:solidFill>
                          <a:latin typeface="+mn-ea"/>
                          <a:ea typeface="+mn-ea"/>
                          <a:cs typeface="+mn-ea"/>
                          <a:sym typeface="微软雅黑" panose="020B0503020204020204" pitchFamily="2" charset="-122"/>
                        </a:rPr>
                        <a:t>750kV</a:t>
                      </a:r>
                      <a:r>
                        <a:rPr lang="zh-CN" altLang="en-US" sz="1200" b="1" baseline="0">
                          <a:solidFill>
                            <a:srgbClr val="000000"/>
                          </a:solidFill>
                          <a:latin typeface="+mn-ea"/>
                          <a:ea typeface="+mn-ea"/>
                          <a:cs typeface="+mn-ea"/>
                          <a:sym typeface="微软雅黑" panose="020B0503020204020204" pitchFamily="2" charset="-122"/>
                        </a:rPr>
                        <a:t>凉乾二线事故停运</a:t>
                      </a:r>
                      <a:endParaRPr lang="zh-CN" altLang="en-US" sz="1200" b="1" baseline="0">
                        <a:solidFill>
                          <a:srgbClr val="000000"/>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rgbClr val="000000"/>
                          </a:solidFill>
                          <a:latin typeface="+mn-ea"/>
                          <a:ea typeface="+mn-ea"/>
                          <a:sym typeface="微软雅黑" panose="020B0503020204020204" pitchFamily="2" charset="-122"/>
                        </a:rPr>
                        <a:t>2019-03-31</a:t>
                      </a:r>
                      <a:endParaRPr lang="en-US" altLang="zh-CN" sz="1200" b="1">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solidFill>
                            <a:srgbClr val="000000"/>
                          </a:solidFill>
                          <a:latin typeface="+mn-ea"/>
                          <a:ea typeface="+mn-ea"/>
                          <a:sym typeface="微软雅黑" panose="020B0503020204020204" pitchFamily="2" charset="-122"/>
                        </a:rPr>
                        <a:t>西电东送断面极限下降</a:t>
                      </a:r>
                      <a:endParaRPr lang="zh-CN" altLang="en-US" sz="1200" b="1" baseline="0">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sym typeface="微软雅黑" panose="020B0503020204020204" pitchFamily="2" charset="-122"/>
                        </a:rPr>
                        <a:t>478</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259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solidFill>
                            <a:srgbClr val="000000"/>
                          </a:solidFill>
                          <a:latin typeface="+mn-ea"/>
                          <a:ea typeface="+mn-ea"/>
                          <a:sym typeface="微软雅黑" panose="020B0503020204020204" pitchFamily="2" charset="-122"/>
                        </a:rPr>
                        <a:t>青海</a:t>
                      </a:r>
                      <a:endParaRPr lang="zh-CN" altLang="en-US" sz="1200" b="1" baseline="0">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rgbClr val="000000"/>
                          </a:solidFill>
                          <a:latin typeface="+mn-ea"/>
                          <a:ea typeface="+mn-ea"/>
                          <a:cs typeface="+mn-ea"/>
                          <a:sym typeface="微软雅黑" panose="020B0503020204020204" pitchFamily="2" charset="-122"/>
                        </a:rPr>
                        <a:t>750</a:t>
                      </a:r>
                      <a:r>
                        <a:rPr lang="zh-CN" altLang="en-US" sz="1200" b="1">
                          <a:solidFill>
                            <a:srgbClr val="000000"/>
                          </a:solidFill>
                          <a:latin typeface="+mn-ea"/>
                          <a:ea typeface="+mn-ea"/>
                          <a:cs typeface="+mn-ea"/>
                          <a:sym typeface="微软雅黑" panose="020B0503020204020204" pitchFamily="2" charset="-122"/>
                        </a:rPr>
                        <a:t>千伏柴鱼二线检修</a:t>
                      </a:r>
                      <a:endParaRPr lang="zh-CN" altLang="en-US" sz="1200" b="1">
                        <a:solidFill>
                          <a:srgbClr val="000000"/>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rgbClr val="000000"/>
                          </a:solidFill>
                          <a:latin typeface="+mn-ea"/>
                          <a:ea typeface="+mn-ea"/>
                          <a:cs typeface="+mn-ea"/>
                          <a:sym typeface="微软雅黑" panose="020B0503020204020204" pitchFamily="2" charset="-122"/>
                        </a:rPr>
                        <a:t>2019-3-24</a:t>
                      </a:r>
                      <a:r>
                        <a:rPr lang="zh-CN" altLang="en-US" sz="1200" b="1">
                          <a:solidFill>
                            <a:srgbClr val="000000"/>
                          </a:solidFill>
                          <a:latin typeface="+mn-ea"/>
                          <a:ea typeface="+mn-ea"/>
                          <a:cs typeface="+mn-ea"/>
                          <a:sym typeface="微软雅黑" panose="020B0503020204020204" pitchFamily="2" charset="-122"/>
                        </a:rPr>
                        <a:t>至</a:t>
                      </a:r>
                      <a:r>
                        <a:rPr lang="en-US" altLang="zh-CN" sz="1200" b="1">
                          <a:solidFill>
                            <a:srgbClr val="000000"/>
                          </a:solidFill>
                          <a:latin typeface="+mn-ea"/>
                          <a:ea typeface="+mn-ea"/>
                          <a:cs typeface="+mn-ea"/>
                          <a:sym typeface="微软雅黑" panose="020B0503020204020204" pitchFamily="2" charset="-122"/>
                        </a:rPr>
                        <a:t>25</a:t>
                      </a:r>
                      <a:r>
                        <a:rPr lang="zh-CN" altLang="en-US" sz="1200" b="1">
                          <a:solidFill>
                            <a:srgbClr val="000000"/>
                          </a:solidFill>
                          <a:latin typeface="+mn-ea"/>
                          <a:ea typeface="+mn-ea"/>
                          <a:cs typeface="+mn-ea"/>
                          <a:sym typeface="微软雅黑" panose="020B0503020204020204" pitchFamily="2" charset="-122"/>
                        </a:rPr>
                        <a:t>日</a:t>
                      </a:r>
                      <a:endParaRPr lang="zh-CN" altLang="en-US" sz="1200" b="1">
                        <a:solidFill>
                          <a:srgbClr val="000000"/>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solidFill>
                            <a:srgbClr val="000000"/>
                          </a:solidFill>
                          <a:latin typeface="+mn-ea"/>
                          <a:ea typeface="+mn-ea"/>
                          <a:sym typeface="微软雅黑" panose="020B0503020204020204" pitchFamily="2" charset="-122"/>
                        </a:rPr>
                        <a:t>四鱼断面、新疆外送断面极限下降</a:t>
                      </a:r>
                      <a:endParaRPr lang="zh-CN" altLang="en-US" sz="1200" b="1" baseline="0">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sym typeface="微软雅黑" panose="020B0503020204020204" pitchFamily="2" charset="-122"/>
                        </a:rPr>
                        <a:t>1760</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5529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solidFill>
                            <a:srgbClr val="000000"/>
                          </a:solidFill>
                          <a:latin typeface="+mn-ea"/>
                          <a:ea typeface="+mn-ea"/>
                          <a:sym typeface="微软雅黑" panose="020B0503020204020204" pitchFamily="2" charset="-122"/>
                        </a:rPr>
                        <a:t>青海</a:t>
                      </a:r>
                      <a:endParaRPr lang="zh-CN" altLang="en-US" sz="1200" b="1" baseline="0">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rgbClr val="000000"/>
                          </a:solidFill>
                          <a:latin typeface="+mn-ea"/>
                          <a:ea typeface="+mn-ea"/>
                          <a:cs typeface="+mn-ea"/>
                          <a:sym typeface="微软雅黑" panose="020B0503020204020204" pitchFamily="2" charset="-122"/>
                        </a:rPr>
                        <a:t>750</a:t>
                      </a:r>
                      <a:r>
                        <a:rPr lang="zh-CN" altLang="en-US" sz="1200" b="1">
                          <a:solidFill>
                            <a:srgbClr val="000000"/>
                          </a:solidFill>
                          <a:latin typeface="+mn-ea"/>
                          <a:ea typeface="+mn-ea"/>
                          <a:cs typeface="+mn-ea"/>
                          <a:sym typeface="微软雅黑" panose="020B0503020204020204" pitchFamily="2" charset="-122"/>
                        </a:rPr>
                        <a:t>千伏柴鱼一线检修</a:t>
                      </a:r>
                      <a:endParaRPr lang="zh-CN" altLang="en-US" sz="1200" b="1">
                        <a:solidFill>
                          <a:srgbClr val="000000"/>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rgbClr val="000000"/>
                          </a:solidFill>
                          <a:latin typeface="+mn-ea"/>
                          <a:ea typeface="+mn-ea"/>
                          <a:cs typeface="+mn-ea"/>
                          <a:sym typeface="微软雅黑" panose="020B0503020204020204" pitchFamily="2" charset="-122"/>
                        </a:rPr>
                        <a:t>2019-3-16</a:t>
                      </a:r>
                      <a:r>
                        <a:rPr lang="zh-CN" altLang="en-US" sz="1200" b="1">
                          <a:solidFill>
                            <a:srgbClr val="000000"/>
                          </a:solidFill>
                          <a:latin typeface="+mn-ea"/>
                          <a:ea typeface="+mn-ea"/>
                          <a:cs typeface="+mn-ea"/>
                          <a:sym typeface="微软雅黑" panose="020B0503020204020204" pitchFamily="2" charset="-122"/>
                        </a:rPr>
                        <a:t>至</a:t>
                      </a:r>
                      <a:r>
                        <a:rPr lang="en-US" altLang="zh-CN" sz="1200" b="1">
                          <a:solidFill>
                            <a:srgbClr val="000000"/>
                          </a:solidFill>
                          <a:latin typeface="+mn-ea"/>
                          <a:ea typeface="+mn-ea"/>
                          <a:cs typeface="+mn-ea"/>
                          <a:sym typeface="微软雅黑" panose="020B0503020204020204" pitchFamily="2" charset="-122"/>
                        </a:rPr>
                        <a:t>17</a:t>
                      </a:r>
                      <a:r>
                        <a:rPr lang="zh-CN" altLang="en-US" sz="1200" b="1">
                          <a:solidFill>
                            <a:srgbClr val="000000"/>
                          </a:solidFill>
                          <a:latin typeface="+mn-ea"/>
                          <a:ea typeface="+mn-ea"/>
                          <a:cs typeface="+mn-ea"/>
                          <a:sym typeface="微软雅黑" panose="020B0503020204020204" pitchFamily="2" charset="-122"/>
                        </a:rPr>
                        <a:t>日</a:t>
                      </a:r>
                      <a:endParaRPr lang="zh-CN" altLang="en-US" sz="1200" b="1">
                        <a:solidFill>
                          <a:srgbClr val="000000"/>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a:solidFill>
                            <a:srgbClr val="000000"/>
                          </a:solidFill>
                          <a:latin typeface="+mn-ea"/>
                          <a:ea typeface="+mn-ea"/>
                          <a:sym typeface="微软雅黑" panose="020B0503020204020204" pitchFamily="2" charset="-122"/>
                        </a:rPr>
                        <a:t>四鱼断面、新疆外送断面极限下降</a:t>
                      </a:r>
                      <a:endParaRPr lang="zh-CN" altLang="en-US" sz="1200" b="1" baseline="0">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sym typeface="微软雅黑" panose="020B0503020204020204" pitchFamily="2" charset="-122"/>
                        </a:rPr>
                        <a:t>530</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3624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solidFill>
                            <a:srgbClr val="000000"/>
                          </a:solidFill>
                          <a:latin typeface="+mn-ea"/>
                          <a:ea typeface="+mn-ea"/>
                          <a:sym typeface="微软雅黑" panose="020B0503020204020204" pitchFamily="2" charset="-122"/>
                        </a:rPr>
                        <a:t>新疆</a:t>
                      </a:r>
                      <a:endParaRPr lang="zh-CN" altLang="en-US" sz="1200" b="1" baseline="0">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zh-CN" altLang="en-US" sz="1200" b="1">
                          <a:solidFill>
                            <a:srgbClr val="000000"/>
                          </a:solidFill>
                          <a:latin typeface="+mn-ea"/>
                          <a:ea typeface="+mn-ea"/>
                          <a:cs typeface="+mn-ea"/>
                          <a:sym typeface="微软雅黑" panose="020B0503020204020204" pitchFamily="2" charset="-122"/>
                        </a:rPr>
                        <a:t>天山换流站极</a:t>
                      </a:r>
                      <a:r>
                        <a:rPr lang="en-US" altLang="zh-CN" sz="1200" b="1">
                          <a:solidFill>
                            <a:srgbClr val="000000"/>
                          </a:solidFill>
                          <a:latin typeface="+mn-ea"/>
                          <a:ea typeface="+mn-ea"/>
                          <a:cs typeface="+mn-ea"/>
                          <a:sym typeface="微软雅黑" panose="020B0503020204020204" pitchFamily="2" charset="-122"/>
                        </a:rPr>
                        <a:t>1</a:t>
                      </a:r>
                      <a:r>
                        <a:rPr lang="zh-CN" altLang="en-US" sz="1200" b="1">
                          <a:solidFill>
                            <a:srgbClr val="000000"/>
                          </a:solidFill>
                          <a:latin typeface="+mn-ea"/>
                          <a:ea typeface="+mn-ea"/>
                          <a:cs typeface="+mn-ea"/>
                          <a:sym typeface="微软雅黑" panose="020B0503020204020204" pitchFamily="2" charset="-122"/>
                        </a:rPr>
                        <a:t>低端停运检修</a:t>
                      </a:r>
                      <a:endParaRPr lang="zh-CN" altLang="en-US" sz="1200" b="1">
                        <a:solidFill>
                          <a:srgbClr val="000000"/>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rgbClr val="000000"/>
                          </a:solidFill>
                          <a:latin typeface="+mn-ea"/>
                          <a:ea typeface="+mn-ea"/>
                          <a:sym typeface="微软雅黑" panose="020B0503020204020204" pitchFamily="2" charset="-122"/>
                        </a:rPr>
                        <a:t>2019-03-10</a:t>
                      </a:r>
                      <a:endParaRPr lang="en-US" altLang="zh-CN" sz="1200" b="1">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solidFill>
                            <a:srgbClr val="000000"/>
                          </a:solidFill>
                          <a:latin typeface="+mn-ea"/>
                          <a:ea typeface="+mn-ea"/>
                          <a:sym typeface="微软雅黑" panose="020B0503020204020204" pitchFamily="2" charset="-122"/>
                        </a:rPr>
                        <a:t>天中直流输送极限下降，天山联变功率下降</a:t>
                      </a:r>
                      <a:endParaRPr lang="zh-CN" altLang="en-US" sz="1200" b="1" baseline="0">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sym typeface="微软雅黑" panose="020B0503020204020204" pitchFamily="2" charset="-122"/>
                        </a:rPr>
                        <a:t>420</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400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a:solidFill>
                            <a:srgbClr val="000000"/>
                          </a:solidFill>
                          <a:latin typeface="+mn-ea"/>
                          <a:ea typeface="+mn-ea"/>
                          <a:sym typeface="微软雅黑" panose="020B0503020204020204" pitchFamily="2" charset="-122"/>
                        </a:rPr>
                        <a:t>新疆</a:t>
                      </a:r>
                      <a:endParaRPr lang="zh-CN" altLang="en-US" sz="1200" b="1" baseline="0">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zh-CN" altLang="en-US" sz="1200" b="1">
                          <a:solidFill>
                            <a:srgbClr val="000000"/>
                          </a:solidFill>
                          <a:latin typeface="+mn-ea"/>
                          <a:ea typeface="+mn-ea"/>
                          <a:cs typeface="+mn-ea"/>
                          <a:sym typeface="微软雅黑" panose="020B0503020204020204" pitchFamily="2" charset="-122"/>
                        </a:rPr>
                        <a:t>吐鲁番</a:t>
                      </a:r>
                      <a:r>
                        <a:rPr lang="en-US" altLang="zh-CN" sz="1200" b="1">
                          <a:solidFill>
                            <a:srgbClr val="000000"/>
                          </a:solidFill>
                          <a:latin typeface="+mn-ea"/>
                          <a:ea typeface="+mn-ea"/>
                          <a:cs typeface="+mn-ea"/>
                          <a:sym typeface="微软雅黑" panose="020B0503020204020204" pitchFamily="2" charset="-122"/>
                        </a:rPr>
                        <a:t>1</a:t>
                      </a:r>
                      <a:r>
                        <a:rPr lang="zh-CN" altLang="en-US" sz="1200" b="1">
                          <a:solidFill>
                            <a:srgbClr val="000000"/>
                          </a:solidFill>
                          <a:latin typeface="+mn-ea"/>
                          <a:ea typeface="+mn-ea"/>
                          <a:cs typeface="+mn-ea"/>
                          <a:sym typeface="微软雅黑" panose="020B0503020204020204" pitchFamily="2" charset="-122"/>
                        </a:rPr>
                        <a:t>号主变检修</a:t>
                      </a:r>
                      <a:endParaRPr lang="zh-CN" altLang="en-US" sz="1200" b="1">
                        <a:solidFill>
                          <a:srgbClr val="000000"/>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solidFill>
                        <a:schemeClr val="tx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rgbClr val="000000"/>
                          </a:solidFill>
                          <a:latin typeface="+mn-ea"/>
                          <a:ea typeface="+mn-ea"/>
                          <a:cs typeface="+mn-ea"/>
                          <a:sym typeface="微软雅黑" panose="020B0503020204020204" pitchFamily="2" charset="-122"/>
                        </a:rPr>
                        <a:t>2019-3-25</a:t>
                      </a:r>
                      <a:r>
                        <a:rPr lang="zh-CN" altLang="en-US" sz="1200" b="1">
                          <a:solidFill>
                            <a:srgbClr val="000000"/>
                          </a:solidFill>
                          <a:latin typeface="+mn-ea"/>
                          <a:ea typeface="+mn-ea"/>
                          <a:cs typeface="+mn-ea"/>
                          <a:sym typeface="微软雅黑" panose="020B0503020204020204" pitchFamily="2" charset="-122"/>
                        </a:rPr>
                        <a:t>至</a:t>
                      </a:r>
                      <a:r>
                        <a:rPr lang="en-US" altLang="zh-CN" sz="1200" b="1">
                          <a:solidFill>
                            <a:srgbClr val="000000"/>
                          </a:solidFill>
                          <a:latin typeface="+mn-ea"/>
                          <a:ea typeface="+mn-ea"/>
                          <a:cs typeface="+mn-ea"/>
                          <a:sym typeface="微软雅黑" panose="020B0503020204020204" pitchFamily="2" charset="-122"/>
                        </a:rPr>
                        <a:t>26</a:t>
                      </a:r>
                      <a:r>
                        <a:rPr lang="zh-CN" altLang="en-US" sz="1200" b="1">
                          <a:solidFill>
                            <a:srgbClr val="000000"/>
                          </a:solidFill>
                          <a:latin typeface="+mn-ea"/>
                          <a:ea typeface="+mn-ea"/>
                          <a:cs typeface="+mn-ea"/>
                          <a:sym typeface="微软雅黑" panose="020B0503020204020204" pitchFamily="2" charset="-122"/>
                        </a:rPr>
                        <a:t>日</a:t>
                      </a:r>
                      <a:endParaRPr lang="zh-CN" altLang="en-US" sz="1200" b="1">
                        <a:solidFill>
                          <a:srgbClr val="000000"/>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solidFill>
                            <a:srgbClr val="000000"/>
                          </a:solidFill>
                          <a:latin typeface="+mn-ea"/>
                          <a:ea typeface="+mn-ea"/>
                          <a:sym typeface="微软雅黑" panose="020B0503020204020204" pitchFamily="2" charset="-122"/>
                        </a:rPr>
                        <a:t>吐鲁番风区输送能力下降</a:t>
                      </a:r>
                      <a:endParaRPr lang="zh-CN" altLang="en-US" sz="1200" b="1" baseline="0">
                        <a:solidFill>
                          <a:srgbClr val="000000"/>
                        </a:solidFill>
                        <a:latin typeface="+mn-ea"/>
                        <a:ea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sym typeface="微软雅黑" panose="020B0503020204020204" pitchFamily="2" charset="-122"/>
                        </a:rPr>
                        <a:t>2974</a:t>
                      </a:r>
                      <a:endParaRPr lang="en-US" altLang="zh-CN" sz="1200" b="1">
                        <a:solidFill>
                          <a:schemeClr val="tx1"/>
                        </a:solidFill>
                        <a:latin typeface="+mn-ea"/>
                        <a:ea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tcPr>
                </a:tc>
              </a:tr>
            </a:tbl>
          </a:graphicData>
        </a:graphic>
      </p:graphicFrame>
      <p:sp>
        <p:nvSpPr>
          <p:cNvPr id="46144" name="文本框 2"/>
          <p:cNvSpPr/>
          <p:nvPr/>
        </p:nvSpPr>
        <p:spPr>
          <a:xfrm>
            <a:off x="851535" y="1455420"/>
            <a:ext cx="4838065" cy="460375"/>
          </a:xfrm>
          <a:prstGeom prst="rect">
            <a:avLst/>
          </a:prstGeom>
          <a:noFill/>
          <a:ln w="9525">
            <a:noFill/>
          </a:ln>
        </p:spPr>
        <p:txBody>
          <a:bodyPr wrap="square" anchor="t">
            <a:spAutoFit/>
          </a:bodyPr>
          <a:lstStyle/>
          <a:p>
            <a:pPr>
              <a:lnSpc>
                <a:spcPct val="120000"/>
              </a:lnSpc>
            </a:pPr>
            <a:r>
              <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rPr>
              <a:t>断面受阻原因分析</a:t>
            </a:r>
            <a:r>
              <a:rPr lang="zh-CN" altLang="en-US" sz="2000" b="1" dirty="0">
                <a:solidFill>
                  <a:srgbClr val="FF0000"/>
                </a:solidFill>
                <a:sym typeface="Calibri" panose="020F0502020204030204" pitchFamily="2" charset="0"/>
              </a:rPr>
              <a:t>（检修受限部分）</a:t>
            </a:r>
            <a:endPar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46145" name="六边形 23"/>
          <p:cNvSpPr/>
          <p:nvPr/>
        </p:nvSpPr>
        <p:spPr>
          <a:xfrm rot="-5400000">
            <a:off x="357823" y="1436370"/>
            <a:ext cx="508000" cy="488950"/>
          </a:xfrm>
          <a:prstGeom prst="hexagon">
            <a:avLst>
              <a:gd name="adj" fmla="val 25050"/>
              <a:gd name="vf" fmla="val 115470"/>
            </a:avLst>
          </a:prstGeom>
          <a:solidFill>
            <a:schemeClr val="tx1"/>
          </a:solidFill>
          <a:ln w="9525">
            <a:noFill/>
          </a:ln>
        </p:spPr>
        <p:txBody>
          <a:bodyPr anchor="ctr"/>
          <a:lstStyle/>
          <a:p>
            <a:pPr algn="ctr"/>
            <a:endParaRPr lang="zh-CN" altLang="zh-CN" i="1">
              <a:solidFill>
                <a:schemeClr val="bg1"/>
              </a:solidFill>
              <a:latin typeface="Arial" panose="020B0604020202020204" pitchFamily="34" charset="0"/>
              <a:ea typeface="黑体" panose="02010609060101010101" pitchFamily="1" charset="-122"/>
              <a:sym typeface="Arial" panose="020B0604020202020204" pitchFamily="34" charset="0"/>
            </a:endParaRPr>
          </a:p>
        </p:txBody>
      </p:sp>
      <p:sp>
        <p:nvSpPr>
          <p:cNvPr id="46146" name="TextBox 7"/>
          <p:cNvSpPr/>
          <p:nvPr/>
        </p:nvSpPr>
        <p:spPr>
          <a:xfrm>
            <a:off x="422910" y="1417320"/>
            <a:ext cx="361950" cy="460375"/>
          </a:xfrm>
          <a:prstGeom prst="rect">
            <a:avLst/>
          </a:prstGeom>
          <a:noFill/>
          <a:ln w="9525">
            <a:noFill/>
          </a:ln>
        </p:spPr>
        <p:txBody>
          <a:bodyPr wrap="none" anchor="t">
            <a:spAutoFit/>
          </a:bodyPr>
          <a:lstStyle/>
          <a:p>
            <a:r>
              <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2</a:t>
            </a:r>
            <a:endPar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rPr>
            </a:fld>
            <a:endPar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endParaRPr>
          </a:p>
        </p:txBody>
      </p:sp>
      <p:grpSp>
        <p:nvGrpSpPr>
          <p:cNvPr id="50179" name="组合 47106"/>
          <p:cNvGrpSpPr/>
          <p:nvPr/>
        </p:nvGrpSpPr>
        <p:grpSpPr>
          <a:xfrm>
            <a:off x="0" y="260350"/>
            <a:ext cx="639763" cy="749300"/>
            <a:chOff x="0" y="0"/>
            <a:chExt cx="480244" cy="564356"/>
          </a:xfrm>
        </p:grpSpPr>
        <p:sp>
          <p:nvSpPr>
            <p:cNvPr id="50180"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0181"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50182" name="Rectangle 3"/>
          <p:cNvSpPr/>
          <p:nvPr/>
        </p:nvSpPr>
        <p:spPr>
          <a:xfrm>
            <a:off x="0" y="928688"/>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（三）新能源受阻责任分析</a:t>
            </a:r>
            <a:r>
              <a:rPr lang="en-US" altLang="zh-CN"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a:t>
            </a: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断面受限</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50183" name="矩形 3"/>
          <p:cNvSpPr/>
          <p:nvPr/>
        </p:nvSpPr>
        <p:spPr>
          <a:xfrm>
            <a:off x="695325" y="379413"/>
            <a:ext cx="6257925" cy="521970"/>
          </a:xfrm>
          <a:prstGeom prst="rect">
            <a:avLst/>
          </a:prstGeom>
          <a:noFill/>
          <a:ln w="9525">
            <a:noFill/>
          </a:ln>
        </p:spPr>
        <p:txBody>
          <a:bodyPr anchor="t">
            <a:spAutoFit/>
          </a:bodyPr>
          <a:lstStyle/>
          <a:p>
            <a:pPr marL="342900" indent="-342900"/>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附表</a:t>
            </a:r>
            <a:endPar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0184" name="TextBox 7"/>
          <p:cNvSpPr/>
          <p:nvPr/>
        </p:nvSpPr>
        <p:spPr>
          <a:xfrm>
            <a:off x="10153650" y="1787208"/>
            <a:ext cx="1708150" cy="336550"/>
          </a:xfrm>
          <a:prstGeom prst="rect">
            <a:avLst/>
          </a:prstGeom>
          <a:noFill/>
          <a:ln w="9525">
            <a:noFill/>
          </a:ln>
        </p:spPr>
        <p:txBody>
          <a:bodyPr wrap="square" anchor="t">
            <a:spAutoFit/>
          </a:bodyPr>
          <a:lstStyle/>
          <a:p>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47113" name="表格 47112"/>
          <p:cNvGraphicFramePr/>
          <p:nvPr/>
        </p:nvGraphicFramePr>
        <p:xfrm>
          <a:off x="212725" y="2123758"/>
          <a:ext cx="11649075" cy="4578985"/>
        </p:xfrm>
        <a:graphic>
          <a:graphicData uri="http://schemas.openxmlformats.org/drawingml/2006/table">
            <a:tbl>
              <a:tblPr/>
              <a:tblGrid>
                <a:gridCol w="730250"/>
                <a:gridCol w="2025015"/>
                <a:gridCol w="881380"/>
                <a:gridCol w="1751330"/>
                <a:gridCol w="4232275"/>
                <a:gridCol w="1216025"/>
                <a:gridCol w="812800"/>
              </a:tblGrid>
              <a:tr h="5397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责任方</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检修设备</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受限省份</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检修工期</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影响</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弃电量</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hMerge="1">
                  <a:tcPr>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4000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220kV鹿麦线事故停运</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10">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a:solidFill>
                          <a:schemeClr val="tx1"/>
                        </a:solidFill>
                        <a:latin typeface="+mn-ea"/>
                        <a:cs typeface="+mn-ea"/>
                        <a:sym typeface="微软雅黑" panose="020B0503020204020204" pitchFamily="2" charset="-122"/>
                      </a:endParaRPr>
                    </a:p>
                  </a:txBody>
                  <a:tcPr marL="0" marR="0" marT="0" marB="0"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2019-4-13</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喀什、和田光伏送电极限下降</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36</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10">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64804</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r>
              <a:tr h="4476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220kV哈石线检修</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2019-4-9日至13日</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哈密西部、哈密光伏送电极限下降</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1853</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3968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青海</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750千伏柴鱼I线检修</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2019-4-11日至13日</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四鱼断面、新疆外送断面极限下降</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2257</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3460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青海</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750千伏柴鱼Ⅱ线检修</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2019-4-15日至17日</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四鱼断面、新疆外送断面极限下降</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3310</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3746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巴楚变2号主变检修</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2019-4-21日至22日</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喀什、和田光伏送电极限下降</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43</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23863">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极2低端检修</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2019-4-24</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天中直流输送极限断下降</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640</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640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极2高端检修</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nchorCtr="0">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2019-4-25</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nchorCtr="0">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天中直流输送极限断下降</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nchorCtr="0">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910</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95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极2高端、极1低端轮流检修</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nchorCtr="0">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solidFill>
                        <a:schemeClr val="tx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2019年5月14日至18日</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nchorCtr="0">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天中直流输送极限断下降</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nchorCtr="0">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9891</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tcPr>
                </a:tc>
              </a:tr>
              <a:tr h="409575">
                <a:tc>
                  <a:txBody>
                    <a:bodyPr/>
                    <a:lstStyle/>
                    <a:p>
                      <a:pPr marL="0" lvl="0" indent="0" algn="ctr" eaLnBrk="1" fontAlgn="ctr" latinLnBrk="0" hangingPunct="1">
                        <a:lnSpc>
                          <a:spcPct val="100000"/>
                        </a:lnSpc>
                        <a:spcBef>
                          <a:spcPct val="20000"/>
                        </a:spcBef>
                        <a:buNone/>
                      </a:pPr>
                      <a:r>
                        <a:rPr lang="en-US" altLang="zh-CN" sz="1200" b="1" baseline="0">
                          <a:solidFill>
                            <a:schemeClr val="tx1"/>
                          </a:solidFill>
                          <a:latin typeface="+mn-ea"/>
                          <a:cs typeface="+mn-ea"/>
                          <a:sym typeface="微软雅黑" panose="020B0503020204020204" pitchFamily="2" charset="-122"/>
                        </a:rPr>
                        <a:t>新疆</a:t>
                      </a:r>
                      <a:endParaRPr lang="en-US" altLang="zh-CN" sz="1200" b="1" baseline="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en-US" altLang="zh-CN" sz="1200" b="1">
                          <a:solidFill>
                            <a:schemeClr val="tx1"/>
                          </a:solidFill>
                          <a:latin typeface="+mn-ea"/>
                          <a:cs typeface="+mn-ea"/>
                          <a:sym typeface="微软雅黑" panose="020B0503020204020204" pitchFamily="2" charset="-122"/>
                        </a:rPr>
                        <a:t>天中直流试验、极2低端检修</a:t>
                      </a:r>
                      <a:endParaRPr lang="en-US" altLang="zh-CN" sz="1200" b="1">
                        <a:solidFill>
                          <a:schemeClr val="tx1"/>
                        </a:solidFill>
                        <a:latin typeface="+mn-ea"/>
                        <a:cs typeface="+mn-ea"/>
                        <a:sym typeface="微软雅黑" panose="020B0503020204020204" pitchFamily="2" charset="-122"/>
                      </a:endParaRPr>
                    </a:p>
                  </a:txBody>
                  <a:tcPr marL="0" marR="0" marT="0" marB="0" anchor="ctr" anchorCtr="0">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rgbClr val="B7CCE4">
                        <a:alpha val="100000"/>
                      </a:srgbClr>
                    </a:solidFill>
                  </a:tcPr>
                </a:tc>
                <a:tc vMerge="1">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solidFill>
                      <a:srgbClr val="B7CCE4">
                        <a:alpha val="100000"/>
                      </a:srgbClr>
                    </a:solidFill>
                  </a:tcPr>
                </a:tc>
                <a:tc>
                  <a:txBody>
                    <a:bodyPr/>
                    <a:lstStyle/>
                    <a:p>
                      <a:pPr algn="ctr" defTabSz="0" fontAlgn="ctr">
                        <a:spcBef>
                          <a:spcPct val="20000"/>
                        </a:spcBef>
                        <a:buNone/>
                      </a:pPr>
                      <a:r>
                        <a:rPr lang="en-US" altLang="zh-CN" sz="1200" b="1">
                          <a:solidFill>
                            <a:schemeClr val="tx1"/>
                          </a:solidFill>
                          <a:latin typeface="+mn-ea"/>
                          <a:cs typeface="+mn-ea"/>
                        </a:rPr>
                        <a:t>2019-6-17日至19日、2019-6-25日至26日</a:t>
                      </a:r>
                      <a:endParaRPr lang="en-US" altLang="zh-CN" sz="1200" b="1">
                        <a:solidFill>
                          <a:schemeClr val="tx1"/>
                        </a:solidFill>
                        <a:latin typeface="+mn-ea"/>
                        <a:cs typeface="+mn-ea"/>
                      </a:endParaRPr>
                    </a:p>
                  </a:txBody>
                  <a:tcPr marL="12700" marR="12700" marT="12700" anchor="ctr" anchorCtr="0">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en-US" altLang="zh-CN" sz="1200" b="1">
                          <a:solidFill>
                            <a:schemeClr val="tx1"/>
                          </a:solidFill>
                          <a:latin typeface="+mn-ea"/>
                          <a:cs typeface="+mn-ea"/>
                          <a:sym typeface="微软雅黑" panose="020B0503020204020204" pitchFamily="2" charset="-122"/>
                        </a:rPr>
                        <a:t>天中直流输送极限断下降</a:t>
                      </a:r>
                      <a:endParaRPr lang="en-US" altLang="zh-CN" sz="1200" b="1" baseline="0">
                        <a:solidFill>
                          <a:schemeClr val="tx1"/>
                        </a:solidFill>
                        <a:latin typeface="+mn-ea"/>
                        <a:cs typeface="+mn-ea"/>
                        <a:sym typeface="微软雅黑" panose="020B0503020204020204" pitchFamily="2" charset="-122"/>
                      </a:endParaRPr>
                    </a:p>
                  </a:txBody>
                  <a:tcPr marL="0" marR="0" marT="0" marB="0" anchor="ctr" anchorCtr="0">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en-US" altLang="zh-CN" sz="1200" b="1" baseline="0">
                          <a:solidFill>
                            <a:schemeClr val="tx1"/>
                          </a:solidFill>
                          <a:latin typeface="+mn-ea"/>
                          <a:cs typeface="+mn-ea"/>
                          <a:sym typeface="微软雅黑" panose="020B0503020204020204" pitchFamily="2" charset="-122"/>
                        </a:rPr>
                        <a:t>3792</a:t>
                      </a:r>
                      <a:endParaRPr lang="en-US" altLang="zh-CN" sz="1200" b="1" baseline="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solidFill>
                      <a:srgbClr val="B7CCE4">
                        <a:alpha val="100000"/>
                      </a:srgbClr>
                    </a:solidFill>
                  </a:tcPr>
                </a:tc>
              </a:tr>
              <a:tr h="409575">
                <a:tc>
                  <a:txBody>
                    <a:bodyPr/>
                    <a:lstStyle/>
                    <a:p>
                      <a:pPr marL="0" lvl="0" indent="0" algn="ctr" eaLnBrk="1" fontAlgn="ctr" latinLnBrk="0" hangingPunct="1">
                        <a:lnSpc>
                          <a:spcPct val="100000"/>
                        </a:lnSpc>
                        <a:spcBef>
                          <a:spcPct val="20000"/>
                        </a:spcBef>
                        <a:buNone/>
                      </a:pPr>
                      <a:r>
                        <a:rPr lang="en-US" altLang="zh-CN" sz="1200" b="1" baseline="0">
                          <a:solidFill>
                            <a:schemeClr val="tx1"/>
                          </a:solidFill>
                          <a:latin typeface="+mn-ea"/>
                          <a:cs typeface="+mn-ea"/>
                          <a:sym typeface="微软雅黑" panose="020B0503020204020204" pitchFamily="2" charset="-122"/>
                        </a:rPr>
                        <a:t>新疆</a:t>
                      </a:r>
                      <a:endParaRPr lang="en-US" altLang="zh-CN" sz="1200" b="1" baseline="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rgbClr val="B7CCE4">
                        <a:alpha val="100000"/>
                      </a:srgbClr>
                    </a:solidFill>
                  </a:tcPr>
                </a:tc>
                <a:tc>
                  <a:txBody>
                    <a:bodyPr/>
                    <a:lstStyle/>
                    <a:p>
                      <a:pPr algn="ctr" defTabSz="0" fontAlgn="ctr">
                        <a:spcBef>
                          <a:spcPct val="20000"/>
                        </a:spcBef>
                        <a:buNone/>
                      </a:pPr>
                      <a:r>
                        <a:rPr lang="en-US" altLang="zh-CN" sz="1200" b="1">
                          <a:solidFill>
                            <a:schemeClr val="tx1"/>
                          </a:solidFill>
                          <a:latin typeface="+mn-ea"/>
                          <a:cs typeface="+mn-ea"/>
                        </a:rPr>
                        <a:t>220kV兹棉二线检修</a:t>
                      </a:r>
                      <a:endParaRPr lang="en-US" altLang="zh-CN" sz="1200" b="1">
                        <a:solidFill>
                          <a:schemeClr val="tx1"/>
                        </a:solidFill>
                        <a:latin typeface="+mn-ea"/>
                        <a:cs typeface="+mn-ea"/>
                      </a:endParaRPr>
                    </a:p>
                  </a:txBody>
                  <a:tcPr marL="12700" marR="12700" marT="12700" anchor="ctr" anchorCtr="0">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solidFill>
                        <a:schemeClr val="tx1"/>
                      </a:solidFill>
                      <a:prstDash val="solid"/>
                      <a:miter/>
                      <a:headEnd type="none" w="med" len="med"/>
                      <a:tailEnd type="none" w="med" len="med"/>
                    </a:lnB>
                    <a:solidFill>
                      <a:srgbClr val="B7CCE4">
                        <a:alpha val="100000"/>
                      </a:srgbClr>
                    </a:solidFill>
                  </a:tcPr>
                </a:tc>
                <a:tc>
                  <a:txBody>
                    <a:bodyPr/>
                    <a:lstStyle/>
                    <a:p>
                      <a:pPr algn="ctr" defTabSz="0" fontAlgn="ctr">
                        <a:spcBef>
                          <a:spcPct val="20000"/>
                        </a:spcBef>
                        <a:buNone/>
                      </a:pPr>
                      <a:r>
                        <a:rPr lang="en-US" altLang="zh-CN" sz="1200" b="1">
                          <a:solidFill>
                            <a:schemeClr val="tx1"/>
                          </a:solidFill>
                          <a:latin typeface="+mn-ea"/>
                          <a:cs typeface="+mn-ea"/>
                        </a:rPr>
                        <a:t>2019-6-25日至26日</a:t>
                      </a:r>
                      <a:endParaRPr lang="en-US" altLang="zh-CN" sz="1200" b="1">
                        <a:solidFill>
                          <a:schemeClr val="tx1"/>
                        </a:solidFill>
                        <a:latin typeface="+mn-ea"/>
                        <a:cs typeface="+mn-ea"/>
                      </a:endParaRPr>
                    </a:p>
                  </a:txBody>
                  <a:tcPr marL="12700" marR="12700" marT="12700" anchor="ctr" anchorCtr="0">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en-US" altLang="zh-CN" sz="1200" b="1">
                          <a:solidFill>
                            <a:schemeClr val="tx1"/>
                          </a:solidFill>
                          <a:latin typeface="+mn-ea"/>
                          <a:cs typeface="+mn-ea"/>
                          <a:sym typeface="微软雅黑" panose="020B0503020204020204" pitchFamily="2" charset="-122"/>
                        </a:rPr>
                        <a:t>库阿断面送出受限</a:t>
                      </a:r>
                      <a:endParaRPr lang="en-US" altLang="zh-CN" sz="1200" b="1" baseline="0">
                        <a:solidFill>
                          <a:schemeClr val="tx1"/>
                        </a:solidFill>
                        <a:latin typeface="+mn-ea"/>
                        <a:cs typeface="+mn-ea"/>
                        <a:sym typeface="微软雅黑" panose="020B0503020204020204" pitchFamily="2" charset="-122"/>
                      </a:endParaRPr>
                    </a:p>
                  </a:txBody>
                  <a:tcPr marL="0" marR="0" marT="0" marB="0" anchor="ctr" anchorCtr="0">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algn="ctr" defTabSz="0" eaLnBrk="1" fontAlgn="ctr" latinLnBrk="0" hangingPunct="1">
                        <a:lnSpc>
                          <a:spcPct val="100000"/>
                        </a:lnSpc>
                        <a:spcBef>
                          <a:spcPct val="20000"/>
                        </a:spcBef>
                        <a:buNone/>
                      </a:pPr>
                      <a:r>
                        <a:rPr lang="en-US" altLang="zh-CN" sz="1200" b="1" baseline="0">
                          <a:solidFill>
                            <a:schemeClr val="tx1"/>
                          </a:solidFill>
                          <a:latin typeface="+mn-ea"/>
                          <a:cs typeface="+mn-ea"/>
                          <a:sym typeface="微软雅黑" panose="020B0503020204020204" pitchFamily="2" charset="-122"/>
                        </a:rPr>
                        <a:t>200</a:t>
                      </a:r>
                      <a:endParaRPr lang="en-US" altLang="zh-CN" sz="1200" b="1" baseline="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bl>
          </a:graphicData>
        </a:graphic>
      </p:graphicFrame>
      <p:sp>
        <p:nvSpPr>
          <p:cNvPr id="46144" name="文本框 2"/>
          <p:cNvSpPr/>
          <p:nvPr/>
        </p:nvSpPr>
        <p:spPr>
          <a:xfrm>
            <a:off x="851535" y="1524635"/>
            <a:ext cx="4838065" cy="460375"/>
          </a:xfrm>
          <a:prstGeom prst="rect">
            <a:avLst/>
          </a:prstGeom>
          <a:noFill/>
          <a:ln w="9525">
            <a:noFill/>
          </a:ln>
        </p:spPr>
        <p:txBody>
          <a:bodyPr wrap="square" anchor="t">
            <a:spAutoFit/>
          </a:bodyPr>
          <a:lstStyle/>
          <a:p>
            <a:pPr>
              <a:lnSpc>
                <a:spcPct val="120000"/>
              </a:lnSpc>
            </a:pPr>
            <a:r>
              <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rPr>
              <a:t>断面受阻原因分析</a:t>
            </a:r>
            <a:r>
              <a:rPr lang="zh-CN" altLang="en-US" sz="2000" b="1" dirty="0">
                <a:solidFill>
                  <a:srgbClr val="FF0000"/>
                </a:solidFill>
                <a:sym typeface="Calibri" panose="020F0502020204030204" pitchFamily="2" charset="0"/>
              </a:rPr>
              <a:t>（检修受限部分）</a:t>
            </a:r>
            <a:endPar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46145" name="六边形 23"/>
          <p:cNvSpPr/>
          <p:nvPr/>
        </p:nvSpPr>
        <p:spPr>
          <a:xfrm rot="-5400000">
            <a:off x="357823" y="1505585"/>
            <a:ext cx="508000" cy="488950"/>
          </a:xfrm>
          <a:prstGeom prst="hexagon">
            <a:avLst>
              <a:gd name="adj" fmla="val 25050"/>
              <a:gd name="vf" fmla="val 115470"/>
            </a:avLst>
          </a:prstGeom>
          <a:solidFill>
            <a:schemeClr val="tx1"/>
          </a:solidFill>
          <a:ln w="9525">
            <a:noFill/>
          </a:ln>
        </p:spPr>
        <p:txBody>
          <a:bodyPr anchor="ctr"/>
          <a:lstStyle/>
          <a:p>
            <a:pPr algn="ctr"/>
            <a:endParaRPr lang="zh-CN" altLang="zh-CN" i="1">
              <a:solidFill>
                <a:schemeClr val="bg1"/>
              </a:solidFill>
              <a:latin typeface="Arial" panose="020B0604020202020204" pitchFamily="34" charset="0"/>
              <a:ea typeface="黑体" panose="02010609060101010101" pitchFamily="1" charset="-122"/>
              <a:sym typeface="Arial" panose="020B0604020202020204" pitchFamily="34" charset="0"/>
            </a:endParaRPr>
          </a:p>
        </p:txBody>
      </p:sp>
      <p:sp>
        <p:nvSpPr>
          <p:cNvPr id="46146" name="TextBox 7"/>
          <p:cNvSpPr/>
          <p:nvPr/>
        </p:nvSpPr>
        <p:spPr>
          <a:xfrm>
            <a:off x="422910" y="1486535"/>
            <a:ext cx="361950" cy="460375"/>
          </a:xfrm>
          <a:prstGeom prst="rect">
            <a:avLst/>
          </a:prstGeom>
          <a:noFill/>
          <a:ln w="9525">
            <a:noFill/>
          </a:ln>
        </p:spPr>
        <p:txBody>
          <a:bodyPr wrap="none" anchor="t">
            <a:spAutoFit/>
          </a:bodyPr>
          <a:lstStyle/>
          <a:p>
            <a:r>
              <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2</a:t>
            </a:r>
            <a:endPar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rPr>
            </a:fld>
            <a:endPar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endParaRPr>
          </a:p>
        </p:txBody>
      </p:sp>
      <p:grpSp>
        <p:nvGrpSpPr>
          <p:cNvPr id="50179" name="组合 47106"/>
          <p:cNvGrpSpPr/>
          <p:nvPr/>
        </p:nvGrpSpPr>
        <p:grpSpPr>
          <a:xfrm>
            <a:off x="0" y="260350"/>
            <a:ext cx="639763" cy="749300"/>
            <a:chOff x="0" y="0"/>
            <a:chExt cx="480244" cy="564356"/>
          </a:xfrm>
        </p:grpSpPr>
        <p:sp>
          <p:nvSpPr>
            <p:cNvPr id="50180"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0181"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50182" name="Rectangle 3"/>
          <p:cNvSpPr/>
          <p:nvPr/>
        </p:nvSpPr>
        <p:spPr>
          <a:xfrm>
            <a:off x="0" y="928688"/>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（三）新能源受阻责任分析</a:t>
            </a:r>
            <a:r>
              <a:rPr lang="en-US" altLang="zh-CN"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a:t>
            </a: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断面受限</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50183" name="矩形 3"/>
          <p:cNvSpPr/>
          <p:nvPr/>
        </p:nvSpPr>
        <p:spPr>
          <a:xfrm>
            <a:off x="695325" y="379413"/>
            <a:ext cx="6257925" cy="521970"/>
          </a:xfrm>
          <a:prstGeom prst="rect">
            <a:avLst/>
          </a:prstGeom>
          <a:noFill/>
          <a:ln w="9525">
            <a:noFill/>
          </a:ln>
        </p:spPr>
        <p:txBody>
          <a:bodyPr anchor="t">
            <a:spAutoFit/>
          </a:bodyPr>
          <a:lstStyle/>
          <a:p>
            <a:pPr marL="342900" indent="-342900"/>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附表</a:t>
            </a:r>
            <a:endPar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0184" name="TextBox 7"/>
          <p:cNvSpPr/>
          <p:nvPr/>
        </p:nvSpPr>
        <p:spPr>
          <a:xfrm>
            <a:off x="10153650" y="1787208"/>
            <a:ext cx="1708150" cy="336550"/>
          </a:xfrm>
          <a:prstGeom prst="rect">
            <a:avLst/>
          </a:prstGeom>
          <a:noFill/>
          <a:ln w="9525">
            <a:noFill/>
          </a:ln>
        </p:spPr>
        <p:txBody>
          <a:bodyPr wrap="square" anchor="t">
            <a:spAutoFit/>
          </a:bodyPr>
          <a:lstStyle/>
          <a:p>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47113" name="表格 47112"/>
          <p:cNvGraphicFramePr/>
          <p:nvPr/>
        </p:nvGraphicFramePr>
        <p:xfrm>
          <a:off x="212725" y="2123758"/>
          <a:ext cx="11649075" cy="4578985"/>
        </p:xfrm>
        <a:graphic>
          <a:graphicData uri="http://schemas.openxmlformats.org/drawingml/2006/table">
            <a:tbl>
              <a:tblPr/>
              <a:tblGrid>
                <a:gridCol w="730250"/>
                <a:gridCol w="2025015"/>
                <a:gridCol w="881380"/>
                <a:gridCol w="1751330"/>
                <a:gridCol w="4232275"/>
                <a:gridCol w="1216025"/>
                <a:gridCol w="812800"/>
              </a:tblGrid>
              <a:tr h="5397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责任方</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检修设备</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受限省份</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检修工期</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影响</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弃电量</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hMerge="1">
                  <a:tcPr>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4000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200" b="1">
                          <a:solidFill>
                            <a:schemeClr val="tx1"/>
                          </a:solidFill>
                          <a:latin typeface="+mn-ea"/>
                          <a:ea typeface="+mn-ea"/>
                          <a:cs typeface="+mn-ea"/>
                        </a:rPr>
                        <a:t>220kV哈石线紧急停运</a:t>
                      </a:r>
                      <a:endParaRPr lang="en-US" altLang="zh-CN" sz="1200" b="1">
                        <a:solidFill>
                          <a:schemeClr val="tx1"/>
                        </a:solidFill>
                        <a:latin typeface="+mn-ea"/>
                        <a:ea typeface="+mn-ea"/>
                        <a:cs typeface="+mn-ea"/>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10">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2019-7-14日至7月17日</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哈密西部新能源送出极限降低40万千瓦，哈密西部新能源送出受限</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242</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10">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64804</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r>
              <a:tr h="4476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solidFill>
                            <a:schemeClr val="tx1"/>
                          </a:solidFill>
                          <a:latin typeface="+mn-ea"/>
                          <a:ea typeface="+mn-ea"/>
                          <a:cs typeface="+mn-ea"/>
                          <a:sym typeface="微软雅黑" panose="020B0503020204020204" pitchFamily="2" charset="-122"/>
                        </a:rPr>
                        <a:t>甘肃</a:t>
                      </a:r>
                      <a:endParaRPr lang="zh-CN" altLang="en-US"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200" b="1">
                          <a:solidFill>
                            <a:schemeClr val="tx1"/>
                          </a:solidFill>
                          <a:latin typeface="+mn-ea"/>
                          <a:ea typeface="+mn-ea"/>
                          <a:cs typeface="+mn-ea"/>
                        </a:rPr>
                        <a:t>750kV泉河双线检修</a:t>
                      </a:r>
                      <a:endParaRPr lang="en-US" altLang="zh-CN" sz="1200" b="1">
                        <a:solidFill>
                          <a:schemeClr val="tx1"/>
                        </a:solidFill>
                        <a:latin typeface="+mn-ea"/>
                        <a:ea typeface="+mn-ea"/>
                        <a:cs typeface="+mn-ea"/>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2019-8-26日至8月31日</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疆电外送断面由300万千瓦降低至70万千瓦，新疆新能源送出通道受限</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fontAlgn="ctr" hangingPunct="1">
                        <a:buNone/>
                      </a:pPr>
                      <a:r>
                        <a:rPr lang="en-US" altLang="zh-CN" sz="1200" b="1" i="0" u="none" strike="noStrike">
                          <a:solidFill>
                            <a:schemeClr val="tx1"/>
                          </a:solidFill>
                          <a:latin typeface="+mn-ea"/>
                          <a:ea typeface="+mn-ea"/>
                          <a:cs typeface="+mn-ea"/>
                        </a:rPr>
                        <a:t>643</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3968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solidFill>
                            <a:schemeClr val="tx1"/>
                          </a:solidFill>
                          <a:latin typeface="+mn-ea"/>
                          <a:ea typeface="+mn-ea"/>
                          <a:cs typeface="+mn-ea"/>
                          <a:sym typeface="微软雅黑" panose="020B0503020204020204" pitchFamily="2" charset="-122"/>
                        </a:rPr>
                        <a:t>新疆</a:t>
                      </a:r>
                      <a:endParaRPr lang="zh-CN" altLang="en-US"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algn="ctr">
                        <a:buNone/>
                      </a:pPr>
                      <a:r>
                        <a:rPr lang="en-US" altLang="zh-CN" sz="1200" b="1">
                          <a:solidFill>
                            <a:schemeClr val="tx1"/>
                          </a:solidFill>
                          <a:latin typeface="+mn-ea"/>
                          <a:ea typeface="+mn-ea"/>
                          <a:cs typeface="+mn-ea"/>
                        </a:rPr>
                        <a:t>750kV达吐二线检修</a:t>
                      </a:r>
                      <a:endParaRPr lang="en-US" altLang="zh-CN" sz="1200" b="1">
                        <a:solidFill>
                          <a:schemeClr val="tx1"/>
                        </a:solidFill>
                        <a:latin typeface="+mn-ea"/>
                        <a:ea typeface="+mn-ea"/>
                        <a:cs typeface="+mn-ea"/>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0" rtl="0"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2019-8-24日至8月31日</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0" rtl="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五芨三哈外送断面由500万千瓦降低400万千瓦，新疆新能源送出通道受限</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fontAlgn="ctr" hangingPunct="1">
                        <a:buNone/>
                      </a:pPr>
                      <a:r>
                        <a:rPr lang="en-US" altLang="zh-CN" sz="1200" b="1" i="0" u="none" strike="noStrike">
                          <a:solidFill>
                            <a:schemeClr val="tx1"/>
                          </a:solidFill>
                          <a:latin typeface="+mn-ea"/>
                          <a:ea typeface="+mn-ea"/>
                          <a:cs typeface="+mn-ea"/>
                        </a:rPr>
                        <a:t>826</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3460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zh-CN" altLang="en-US" sz="1200" b="1" baseline="0">
                          <a:solidFill>
                            <a:schemeClr val="tx1"/>
                          </a:solidFill>
                          <a:latin typeface="+mn-ea"/>
                          <a:ea typeface="+mn-ea"/>
                          <a:cs typeface="+mn-ea"/>
                          <a:sym typeface="微软雅黑" panose="020B0503020204020204" pitchFamily="2" charset="-122"/>
                        </a:rPr>
                        <a:t>甘肃</a:t>
                      </a:r>
                      <a:endParaRPr lang="zh-CN" altLang="en-US"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indent="0" algn="ctr" fontAlgn="ctr">
                        <a:buNone/>
                      </a:pPr>
                      <a:r>
                        <a:rPr lang="en-US" altLang="zh-CN" sz="1200" b="1" i="0" u="none" strike="noStrike">
                          <a:solidFill>
                            <a:schemeClr val="tx1"/>
                          </a:solidFill>
                          <a:latin typeface="+mn-ea"/>
                          <a:ea typeface="+mn-ea"/>
                          <a:cs typeface="+mn-ea"/>
                        </a:rPr>
                        <a:t>750kV哈敦一线因敦煌变电站内线路断股严重事故停运</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2019-8-23日</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0" rtl="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疆电外送断面极限下降，新疆新能源送出通道受限</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fontAlgn="ctr" hangingPunct="1">
                        <a:buNone/>
                      </a:pPr>
                      <a:r>
                        <a:rPr lang="en-US" altLang="zh-CN" sz="1200" b="1" i="0" u="none" strike="noStrike">
                          <a:solidFill>
                            <a:schemeClr val="tx1"/>
                          </a:solidFill>
                          <a:latin typeface="+mn-ea"/>
                          <a:ea typeface="+mn-ea"/>
                          <a:cs typeface="+mn-ea"/>
                        </a:rPr>
                        <a:t>200</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3746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indent="0" algn="ctr" defTabSz="914400" rtl="0" eaLnBrk="1" fontAlgn="ctr" latinLnBrk="0" hangingPunct="1">
                        <a:lnSpc>
                          <a:spcPct val="100000"/>
                        </a:lnSpc>
                        <a:spcBef>
                          <a:spcPts val="0"/>
                        </a:spcBef>
                        <a:spcAft>
                          <a:spcPts val="0"/>
                        </a:spcAft>
                        <a:buClrTx/>
                        <a:buSzTx/>
                        <a:buFontTx/>
                        <a:buNone/>
                        <a:defRPr/>
                      </a:pPr>
                      <a:r>
                        <a:rPr lang="en-US" altLang="zh-CN" sz="1200" b="1" baseline="0">
                          <a:solidFill>
                            <a:schemeClr val="tx1"/>
                          </a:solidFill>
                          <a:latin typeface="+mn-ea"/>
                          <a:ea typeface="+mn-ea"/>
                          <a:cs typeface="+mn-ea"/>
                          <a:sym typeface="微软雅黑" panose="020B0503020204020204" pitchFamily="2" charset="-122"/>
                        </a:rPr>
                        <a:t>烟墩变2号主变检修</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0" rtl="0" eaLnBrk="1" fontAlgn="ctr" latinLnBrk="0" hangingPunct="1">
                        <a:lnSpc>
                          <a:spcPct val="100000"/>
                        </a:lnSpc>
                        <a:spcBef>
                          <a:spcPct val="20000"/>
                        </a:spcBef>
                        <a:buNone/>
                      </a:pPr>
                      <a:r>
                        <a:rPr lang="en-US" altLang="zh-CN" sz="1200" b="1" i="0" u="none" strike="noStrike">
                          <a:solidFill>
                            <a:schemeClr val="tx1"/>
                          </a:solidFill>
                          <a:latin typeface="+mn-ea"/>
                          <a:ea typeface="+mn-ea"/>
                          <a:cs typeface="+mn-ea"/>
                        </a:rPr>
                        <a:t>2019-8-24日至26日</a:t>
                      </a:r>
                      <a:endParaRPr lang="en-US" altLang="zh-CN" sz="1200" b="1" i="0" u="none" strike="noStrike">
                        <a:solidFill>
                          <a:schemeClr val="tx1"/>
                        </a:solidFill>
                        <a:latin typeface="+mn-ea"/>
                        <a:ea typeface="+mn-ea"/>
                        <a:cs typeface="+mn-ea"/>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哈密南部风区新能源送出受限</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fontAlgn="ctr" hangingPunct="1">
                        <a:buNone/>
                      </a:pPr>
                      <a:r>
                        <a:rPr lang="en-US" altLang="zh-CN" sz="1200" b="1" i="0" u="none" strike="noStrike">
                          <a:solidFill>
                            <a:schemeClr val="tx1"/>
                          </a:solidFill>
                          <a:latin typeface="+mn-ea"/>
                          <a:ea typeface="+mn-ea"/>
                          <a:cs typeface="+mn-ea"/>
                        </a:rPr>
                        <a:t>1552</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23863">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indent="0" algn="ctr" fontAlgn="ctr">
                        <a:buNone/>
                      </a:pPr>
                      <a:r>
                        <a:rPr lang="en-US" altLang="zh-CN" sz="1200" b="1" i="0" u="none" strike="noStrike">
                          <a:solidFill>
                            <a:schemeClr val="tx1"/>
                          </a:solidFill>
                          <a:latin typeface="+mn-ea"/>
                          <a:ea typeface="+mn-ea"/>
                          <a:cs typeface="+mn-ea"/>
                        </a:rPr>
                        <a:t>奎崇一线检修</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0" rtl="0" eaLnBrk="1" fontAlgn="ctr" latinLnBrk="0" hangingPunct="1">
                        <a:lnSpc>
                          <a:spcPct val="100000"/>
                        </a:lnSpc>
                        <a:spcBef>
                          <a:spcPct val="20000"/>
                        </a:spcBef>
                        <a:buNone/>
                      </a:pPr>
                      <a:r>
                        <a:rPr lang="en-US" altLang="zh-CN" sz="1200" b="1" i="0" u="none" strike="noStrike">
                          <a:solidFill>
                            <a:schemeClr val="tx1"/>
                          </a:solidFill>
                          <a:latin typeface="+mn-ea"/>
                          <a:ea typeface="+mn-ea"/>
                          <a:cs typeface="+mn-ea"/>
                        </a:rPr>
                        <a:t>2019-8-27日至30日</a:t>
                      </a:r>
                      <a:endParaRPr lang="en-US" altLang="zh-CN" sz="1200" b="1" i="0" u="none" strike="noStrike">
                        <a:solidFill>
                          <a:schemeClr val="tx1"/>
                        </a:solidFill>
                        <a:latin typeface="+mn-ea"/>
                        <a:ea typeface="+mn-ea"/>
                        <a:cs typeface="+mn-ea"/>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新疆博州、伊犁、南疆地区光伏送出受限</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fontAlgn="ctr" hangingPunct="1">
                        <a:buNone/>
                      </a:pPr>
                      <a:r>
                        <a:rPr lang="en-US" altLang="zh-CN" sz="1200" b="1" i="0" u="none" strike="noStrike">
                          <a:solidFill>
                            <a:schemeClr val="tx1"/>
                          </a:solidFill>
                          <a:latin typeface="+mn-ea"/>
                          <a:ea typeface="+mn-ea"/>
                          <a:cs typeface="+mn-ea"/>
                        </a:rPr>
                        <a:t>530</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640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indent="0" algn="ctr" fontAlgn="ctr">
                        <a:buNone/>
                      </a:pPr>
                      <a:r>
                        <a:rPr lang="en-US" altLang="zh-CN" sz="1200" b="1" i="0" u="none" strike="noStrike">
                          <a:solidFill>
                            <a:schemeClr val="tx1"/>
                          </a:solidFill>
                          <a:latin typeface="+mn-ea"/>
                          <a:ea typeface="+mn-ea"/>
                          <a:cs typeface="+mn-ea"/>
                        </a:rPr>
                        <a:t>龟兹变220kVⅡ母母线停电</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0" rtl="0" eaLnBrk="1" fontAlgn="ctr" latinLnBrk="0" hangingPunct="1">
                        <a:lnSpc>
                          <a:spcPct val="100000"/>
                        </a:lnSpc>
                        <a:spcBef>
                          <a:spcPct val="20000"/>
                        </a:spcBef>
                        <a:buNone/>
                      </a:pPr>
                      <a:r>
                        <a:rPr lang="en-US" altLang="zh-CN" sz="1200" b="1" i="0" u="none" strike="noStrike">
                          <a:solidFill>
                            <a:schemeClr val="tx1"/>
                          </a:solidFill>
                          <a:latin typeface="+mn-ea"/>
                          <a:ea typeface="+mn-ea"/>
                          <a:cs typeface="+mn-ea"/>
                        </a:rPr>
                        <a:t>2019-8-28日至29日</a:t>
                      </a:r>
                      <a:endParaRPr lang="en-US" altLang="zh-CN" sz="1200" b="1" i="0" u="none" strike="noStrike">
                        <a:solidFill>
                          <a:schemeClr val="tx1"/>
                        </a:solidFill>
                        <a:latin typeface="+mn-ea"/>
                        <a:ea typeface="+mn-ea"/>
                        <a:cs typeface="+mn-ea"/>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龟兹变220kVⅡ母母线停电</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fontAlgn="ctr" hangingPunct="1">
                        <a:buNone/>
                      </a:pPr>
                      <a:r>
                        <a:rPr lang="en-US" altLang="zh-CN" sz="1200" b="1" i="0" u="none" strike="noStrike">
                          <a:solidFill>
                            <a:schemeClr val="tx1"/>
                          </a:solidFill>
                          <a:latin typeface="+mn-ea"/>
                          <a:ea typeface="+mn-ea"/>
                          <a:cs typeface="+mn-ea"/>
                        </a:rPr>
                        <a:t>418</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95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indent="0" algn="ctr" fontAlgn="ctr">
                        <a:buNone/>
                      </a:pPr>
                      <a:r>
                        <a:rPr lang="en-US" altLang="zh-CN" sz="1200" b="1" i="0" u="none" strike="noStrike">
                          <a:solidFill>
                            <a:schemeClr val="tx1"/>
                          </a:solidFill>
                          <a:latin typeface="+mn-ea"/>
                          <a:ea typeface="+mn-ea"/>
                          <a:cs typeface="+mn-ea"/>
                        </a:rPr>
                        <a:t>220kV 徐棉线检修</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solidFill>
                        <a:schemeClr val="tx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fontAlgn="ctr" hangingPunct="1">
                        <a:buNone/>
                      </a:pPr>
                      <a:r>
                        <a:rPr lang="en-US" altLang="zh-CN" sz="1200" b="1" i="0" u="none" strike="noStrike">
                          <a:solidFill>
                            <a:schemeClr val="tx1"/>
                          </a:solidFill>
                          <a:latin typeface="+mn-ea"/>
                          <a:ea typeface="+mn-ea"/>
                          <a:cs typeface="+mn-ea"/>
                        </a:rPr>
                        <a:t>2019-8-21日至25日</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新疆喀什、和田地区光伏送出受阻</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eaLnBrk="1" fontAlgn="ctr" hangingPunct="1">
                        <a:buNone/>
                      </a:pPr>
                      <a:r>
                        <a:rPr lang="en-US" altLang="zh-CN" sz="1200" b="1" i="0" u="none" strike="noStrike">
                          <a:solidFill>
                            <a:schemeClr val="tx1"/>
                          </a:solidFill>
                          <a:latin typeface="+mn-ea"/>
                          <a:ea typeface="+mn-ea"/>
                          <a:cs typeface="+mn-ea"/>
                        </a:rPr>
                        <a:t>161</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tcPr>
                </a:tc>
              </a:tr>
              <a:tr h="409575">
                <a:tc>
                  <a:txBody>
                    <a:bodyPr/>
                    <a:lstStyle/>
                    <a:p>
                      <a:pPr marL="0" lvl="0" indent="0" algn="ctr" eaLnBrk="1" fontAlgn="ctr" latinLnBrk="0" hangingPunct="1">
                        <a:lnSpc>
                          <a:spcPct val="100000"/>
                        </a:lnSpc>
                        <a:spcBef>
                          <a:spcPct val="20000"/>
                        </a:spcBef>
                        <a:buNone/>
                      </a:pPr>
                      <a:r>
                        <a:rPr lang="en-US" altLang="zh-CN" sz="1200" b="1" baseline="0">
                          <a:solidFill>
                            <a:schemeClr val="tx1"/>
                          </a:solidFill>
                          <a:latin typeface="+mn-ea"/>
                          <a:cs typeface="+mn-ea"/>
                          <a:sym typeface="微软雅黑" panose="020B0503020204020204" pitchFamily="2" charset="-122"/>
                        </a:rPr>
                        <a:t>新疆</a:t>
                      </a:r>
                      <a:endParaRPr lang="en-US" altLang="zh-CN" sz="1200" b="1" baseline="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rgbClr val="B7CCE4">
                        <a:alpha val="100000"/>
                      </a:srgbClr>
                    </a:solidFill>
                  </a:tcPr>
                </a:tc>
                <a:tc>
                  <a:txBody>
                    <a:bodyPr/>
                    <a:lstStyle/>
                    <a:p>
                      <a:pPr algn="ctr">
                        <a:buNone/>
                      </a:pPr>
                      <a:r>
                        <a:rPr lang="en-US" altLang="zh-CN" sz="1200" b="1">
                          <a:solidFill>
                            <a:schemeClr val="tx1"/>
                          </a:solidFill>
                          <a:latin typeface="+mn-ea"/>
                          <a:cs typeface="+mn-ea"/>
                        </a:rPr>
                        <a:t>天中直流检修</a:t>
                      </a:r>
                      <a:endParaRPr lang="en-US" altLang="zh-CN" sz="1200" b="1">
                        <a:solidFill>
                          <a:schemeClr val="tx1"/>
                        </a:solidFill>
                        <a:latin typeface="+mn-ea"/>
                        <a:cs typeface="+mn-ea"/>
                      </a:endParaRPr>
                    </a:p>
                  </a:txBody>
                  <a:tcPr marL="12700" marR="12700" marT="1270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rgbClr val="B7CCE4">
                        <a:alpha val="100000"/>
                      </a:srgbClr>
                    </a:solidFill>
                  </a:tcPr>
                </a:tc>
                <a:tc vMerge="1">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solidFill>
                      <a:srgbClr val="B7CCE4">
                        <a:alpha val="100000"/>
                      </a:srgbClr>
                    </a:solidFill>
                  </a:tcPr>
                </a:tc>
                <a:tc>
                  <a:txBody>
                    <a:bodyPr/>
                    <a:lstStyle/>
                    <a:p>
                      <a:pPr marL="0" lvl="0" indent="0" algn="ctr" eaLnBrk="1" fontAlgn="ctr" latinLnBrk="0" hangingPunct="1">
                        <a:lnSpc>
                          <a:spcPct val="100000"/>
                        </a:lnSpc>
                        <a:spcBef>
                          <a:spcPct val="20000"/>
                        </a:spcBef>
                        <a:buNone/>
                      </a:pPr>
                      <a:r>
                        <a:rPr lang="en-US" altLang="zh-CN" sz="1200" b="1">
                          <a:solidFill>
                            <a:schemeClr val="tx1"/>
                          </a:solidFill>
                          <a:latin typeface="+mn-ea"/>
                          <a:cs typeface="+mn-ea"/>
                          <a:sym typeface="微软雅黑" panose="020B0503020204020204" pitchFamily="2" charset="-122"/>
                        </a:rPr>
                        <a:t>2019-9-19日至30日</a:t>
                      </a:r>
                      <a:endParaRPr lang="en-US" altLang="zh-CN" sz="1200" b="1">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indent="0" algn="ctr" eaLnBrk="1" fontAlgn="ctr" latinLnBrk="0" hangingPunct="1">
                        <a:lnSpc>
                          <a:spcPct val="100000"/>
                        </a:lnSpc>
                        <a:spcBef>
                          <a:spcPct val="20000"/>
                        </a:spcBef>
                        <a:buNone/>
                      </a:pPr>
                      <a:r>
                        <a:rPr lang="en-US" altLang="zh-CN" sz="1200" b="1" baseline="0">
                          <a:solidFill>
                            <a:schemeClr val="tx1"/>
                          </a:solidFill>
                          <a:latin typeface="+mn-ea"/>
                          <a:cs typeface="+mn-ea"/>
                          <a:sym typeface="微软雅黑" panose="020B0503020204020204" pitchFamily="2" charset="-122"/>
                        </a:rPr>
                        <a:t>天中配套新能源送出受阻</a:t>
                      </a:r>
                      <a:endParaRPr lang="en-US" altLang="zh-CN" sz="1200" b="1" baseline="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algn="ctr" fontAlgn="ctr"/>
                      <a:r>
                        <a:rPr lang="en-US" altLang="zh-CN" sz="1200" b="1" i="0" u="none" strike="noStrike">
                          <a:solidFill>
                            <a:schemeClr val="tx1"/>
                          </a:solidFill>
                          <a:latin typeface="+mn-ea"/>
                          <a:cs typeface="+mn-ea"/>
                        </a:rPr>
                        <a:t>2623</a:t>
                      </a:r>
                      <a:endParaRPr lang="en-US" altLang="zh-CN" sz="1200" b="1" i="0" u="none" strike="noStrike">
                        <a:solidFill>
                          <a:schemeClr val="tx1"/>
                        </a:solidFill>
                        <a:latin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solidFill>
                      <a:srgbClr val="B7CCE4">
                        <a:alpha val="100000"/>
                      </a:srgbClr>
                    </a:solidFill>
                  </a:tcPr>
                </a:tc>
              </a:tr>
              <a:tr h="409575">
                <a:tc>
                  <a:txBody>
                    <a:bodyPr/>
                    <a:lstStyle/>
                    <a:p>
                      <a:pPr marL="0" lvl="0" indent="0" algn="ctr" eaLnBrk="1" fontAlgn="ctr" latinLnBrk="0" hangingPunct="1">
                        <a:lnSpc>
                          <a:spcPct val="100000"/>
                        </a:lnSpc>
                        <a:spcBef>
                          <a:spcPct val="20000"/>
                        </a:spcBef>
                        <a:buNone/>
                      </a:pPr>
                      <a:r>
                        <a:rPr lang="en-US" altLang="zh-CN" sz="1200" b="1" baseline="0">
                          <a:solidFill>
                            <a:schemeClr val="tx1"/>
                          </a:solidFill>
                          <a:latin typeface="+mn-ea"/>
                          <a:cs typeface="+mn-ea"/>
                          <a:sym typeface="微软雅黑" panose="020B0503020204020204" pitchFamily="2" charset="-122"/>
                        </a:rPr>
                        <a:t>甘肃</a:t>
                      </a:r>
                      <a:endParaRPr lang="en-US" altLang="zh-CN" sz="1200" b="1" baseline="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rgbClr val="B7CCE4">
                        <a:alpha val="100000"/>
                      </a:srgbClr>
                    </a:solidFill>
                  </a:tcPr>
                </a:tc>
                <a:tc>
                  <a:txBody>
                    <a:bodyPr/>
                    <a:lstStyle/>
                    <a:p>
                      <a:pPr algn="ctr" fontAlgn="ctr"/>
                      <a:r>
                        <a:rPr lang="en-US" altLang="zh-CN" sz="1200" b="1" i="0" u="none" strike="noStrike">
                          <a:solidFill>
                            <a:schemeClr val="tx1"/>
                          </a:solidFill>
                          <a:latin typeface="+mn-ea"/>
                          <a:cs typeface="+mn-ea"/>
                        </a:rPr>
                        <a:t>750kV泉河双线同停检修</a:t>
                      </a:r>
                      <a:endParaRPr lang="en-US" altLang="zh-CN" sz="1200" b="1" i="0" u="none" strike="noStrike">
                        <a:solidFill>
                          <a:schemeClr val="tx1"/>
                        </a:solidFill>
                        <a:latin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solidFill>
                        <a:schemeClr val="tx1"/>
                      </a:solidFill>
                      <a:prstDash val="solid"/>
                      <a:miter/>
                      <a:headEnd type="none" w="med" len="med"/>
                      <a:tailEnd type="none" w="med" len="med"/>
                    </a:lnB>
                    <a:solidFill>
                      <a:srgbClr val="B7CCE4">
                        <a:alpha val="100000"/>
                      </a:srgbClr>
                    </a:solidFill>
                  </a:tcPr>
                </a:tc>
                <a:tc>
                  <a:txBody>
                    <a:bodyPr/>
                    <a:lstStyle/>
                    <a:p>
                      <a:pPr algn="ctr" fontAlgn="ctr"/>
                      <a:r>
                        <a:rPr lang="en-US" altLang="zh-CN" sz="1200" b="1" i="0" u="none" strike="noStrike">
                          <a:solidFill>
                            <a:schemeClr val="tx1"/>
                          </a:solidFill>
                          <a:latin typeface="+mn-ea"/>
                          <a:cs typeface="+mn-ea"/>
                        </a:rPr>
                        <a:t>2019-9-1日至4日</a:t>
                      </a:r>
                      <a:endParaRPr lang="en-US" altLang="zh-CN" sz="1200" b="1" i="0" u="none" strike="noStrike">
                        <a:solidFill>
                          <a:schemeClr val="tx1"/>
                        </a:solidFill>
                        <a:latin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indent="0" algn="ctr" eaLnBrk="1" fontAlgn="ctr" latinLnBrk="0" hangingPunct="1">
                        <a:lnSpc>
                          <a:spcPct val="100000"/>
                        </a:lnSpc>
                        <a:spcBef>
                          <a:spcPct val="20000"/>
                        </a:spcBef>
                        <a:buNone/>
                      </a:pPr>
                      <a:r>
                        <a:rPr lang="en-US" altLang="zh-CN" sz="1200" b="1" baseline="0">
                          <a:solidFill>
                            <a:schemeClr val="tx1"/>
                          </a:solidFill>
                          <a:latin typeface="+mn-ea"/>
                          <a:cs typeface="+mn-ea"/>
                          <a:sym typeface="微软雅黑" panose="020B0503020204020204" pitchFamily="2" charset="-122"/>
                        </a:rPr>
                        <a:t>疆电外送断面由300万千瓦降低至70万千瓦，新疆新能源送出通道受限</a:t>
                      </a:r>
                      <a:endParaRPr lang="en-US" altLang="zh-CN" sz="1200" b="1" baseline="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algn="ctr" fontAlgn="ctr"/>
                      <a:r>
                        <a:rPr lang="en-US" altLang="zh-CN" sz="1200" b="1" i="0" u="none" strike="noStrike">
                          <a:solidFill>
                            <a:schemeClr val="tx1"/>
                          </a:solidFill>
                          <a:latin typeface="+mn-ea"/>
                          <a:cs typeface="+mn-ea"/>
                        </a:rPr>
                        <a:t>8211</a:t>
                      </a:r>
                      <a:endParaRPr lang="en-US" altLang="zh-CN" sz="1200" b="1" i="0" u="none" strike="noStrike">
                        <a:solidFill>
                          <a:schemeClr val="tx1"/>
                        </a:solidFill>
                        <a:latin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bl>
          </a:graphicData>
        </a:graphic>
      </p:graphicFrame>
      <p:sp>
        <p:nvSpPr>
          <p:cNvPr id="46144" name="文本框 2"/>
          <p:cNvSpPr/>
          <p:nvPr/>
        </p:nvSpPr>
        <p:spPr>
          <a:xfrm>
            <a:off x="851535" y="1524635"/>
            <a:ext cx="4838065" cy="460375"/>
          </a:xfrm>
          <a:prstGeom prst="rect">
            <a:avLst/>
          </a:prstGeom>
          <a:noFill/>
          <a:ln w="9525">
            <a:noFill/>
          </a:ln>
        </p:spPr>
        <p:txBody>
          <a:bodyPr wrap="square" anchor="t">
            <a:spAutoFit/>
          </a:bodyPr>
          <a:lstStyle/>
          <a:p>
            <a:pPr>
              <a:lnSpc>
                <a:spcPct val="120000"/>
              </a:lnSpc>
            </a:pPr>
            <a:r>
              <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rPr>
              <a:t>断面受阻原因分析</a:t>
            </a:r>
            <a:r>
              <a:rPr lang="zh-CN" altLang="en-US" sz="2000" b="1" dirty="0">
                <a:solidFill>
                  <a:srgbClr val="FF0000"/>
                </a:solidFill>
                <a:sym typeface="Calibri" panose="020F0502020204030204" pitchFamily="2" charset="0"/>
              </a:rPr>
              <a:t>（检修受限部分）</a:t>
            </a:r>
            <a:endPar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46145" name="六边形 23"/>
          <p:cNvSpPr/>
          <p:nvPr/>
        </p:nvSpPr>
        <p:spPr>
          <a:xfrm rot="-5400000">
            <a:off x="357823" y="1505585"/>
            <a:ext cx="508000" cy="488950"/>
          </a:xfrm>
          <a:prstGeom prst="hexagon">
            <a:avLst>
              <a:gd name="adj" fmla="val 25050"/>
              <a:gd name="vf" fmla="val 115470"/>
            </a:avLst>
          </a:prstGeom>
          <a:solidFill>
            <a:schemeClr val="tx1"/>
          </a:solidFill>
          <a:ln w="9525">
            <a:noFill/>
          </a:ln>
        </p:spPr>
        <p:txBody>
          <a:bodyPr anchor="ctr"/>
          <a:lstStyle/>
          <a:p>
            <a:pPr algn="ctr"/>
            <a:endParaRPr lang="zh-CN" altLang="zh-CN" i="1">
              <a:solidFill>
                <a:schemeClr val="bg1"/>
              </a:solidFill>
              <a:latin typeface="Arial" panose="020B0604020202020204" pitchFamily="34" charset="0"/>
              <a:ea typeface="黑体" panose="02010609060101010101" pitchFamily="1" charset="-122"/>
              <a:sym typeface="Arial" panose="020B0604020202020204" pitchFamily="34" charset="0"/>
            </a:endParaRPr>
          </a:p>
        </p:txBody>
      </p:sp>
      <p:sp>
        <p:nvSpPr>
          <p:cNvPr id="46146" name="TextBox 7"/>
          <p:cNvSpPr/>
          <p:nvPr/>
        </p:nvSpPr>
        <p:spPr>
          <a:xfrm>
            <a:off x="422910" y="1486535"/>
            <a:ext cx="361950" cy="460375"/>
          </a:xfrm>
          <a:prstGeom prst="rect">
            <a:avLst/>
          </a:prstGeom>
          <a:noFill/>
          <a:ln w="9525">
            <a:noFill/>
          </a:ln>
        </p:spPr>
        <p:txBody>
          <a:bodyPr wrap="none" anchor="t">
            <a:spAutoFit/>
          </a:bodyPr>
          <a:lstStyle/>
          <a:p>
            <a:r>
              <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2</a:t>
            </a:r>
            <a:endPar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p:nvPr/>
        </p:nvSpPr>
        <p:spPr>
          <a:xfrm>
            <a:off x="9347200" y="6249353"/>
            <a:ext cx="2844800" cy="331787"/>
          </a:xfrm>
          <a:prstGeom prst="rect">
            <a:avLst/>
          </a:prstGeom>
          <a:noFill/>
          <a:ln w="9525">
            <a:noFill/>
          </a:ln>
        </p:spPr>
        <p:txBody>
          <a:bodyPr anchor="t"/>
          <a:lstStyle/>
          <a:p>
            <a:pPr marL="342900" indent="-342900" algn="r"/>
            <a:fld id="{9A0DB2DC-4C9A-4742-B13C-FB6460FD3503}" type="slidenum">
              <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rPr>
            </a:fld>
            <a:endPar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endParaRPr>
          </a:p>
        </p:txBody>
      </p:sp>
      <p:grpSp>
        <p:nvGrpSpPr>
          <p:cNvPr id="9219" name="组合 8194"/>
          <p:cNvGrpSpPr/>
          <p:nvPr/>
        </p:nvGrpSpPr>
        <p:grpSpPr>
          <a:xfrm>
            <a:off x="0" y="46990"/>
            <a:ext cx="639763" cy="749300"/>
            <a:chOff x="0" y="0"/>
            <a:chExt cx="480244" cy="564356"/>
          </a:xfrm>
        </p:grpSpPr>
        <p:sp>
          <p:nvSpPr>
            <p:cNvPr id="9220"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9221"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9222" name="矩形 3"/>
          <p:cNvSpPr/>
          <p:nvPr/>
        </p:nvSpPr>
        <p:spPr>
          <a:xfrm>
            <a:off x="704850" y="217488"/>
            <a:ext cx="6257925" cy="519112"/>
          </a:xfrm>
          <a:prstGeom prst="rect">
            <a:avLst/>
          </a:prstGeom>
          <a:noFill/>
          <a:ln w="9525">
            <a:noFill/>
          </a:ln>
        </p:spPr>
        <p:txBody>
          <a:bodyPr anchor="t">
            <a:spAutoFit/>
          </a:bodyPr>
          <a:lstStyle/>
          <a:p>
            <a:pPr marL="342900" indent="-342900"/>
            <a:r>
              <a:rPr lang="zh-CN" altLang="en-US" sz="2800" b="1"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新能源消纳总体情况</a:t>
            </a:r>
            <a:endParaRPr lang="zh-CN" altLang="en-US" sz="2800" b="1"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9223" name="TextBox 13"/>
          <p:cNvSpPr/>
          <p:nvPr/>
        </p:nvSpPr>
        <p:spPr>
          <a:xfrm>
            <a:off x="771525" y="869315"/>
            <a:ext cx="10637520" cy="1198880"/>
          </a:xfrm>
          <a:prstGeom prst="rect">
            <a:avLst/>
          </a:prstGeom>
          <a:noFill/>
          <a:ln w="9525">
            <a:noFill/>
          </a:ln>
        </p:spPr>
        <p:txBody>
          <a:bodyPr wrap="square" anchor="t">
            <a:spAutoFit/>
          </a:bodyPr>
          <a:lstStyle/>
          <a:p>
            <a:pPr marL="285750" indent="-285750" algn="just">
              <a:lnSpc>
                <a:spcPct val="150000"/>
              </a:lnSpc>
              <a:buFont typeface="Wingdings" panose="05000000000000000000" charset="0"/>
              <a:buChar char="Ø"/>
            </a:pP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发电进度：</a:t>
            </a:r>
            <a:r>
              <a:rPr 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2019</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年</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，全网新能源发电进度完成</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96%</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smtClean="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除</a:t>
            </a:r>
            <a:r>
              <a:rPr lang="zh-CN" altLang="en-US" sz="16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新疆</a:t>
            </a:r>
            <a:r>
              <a:rPr lang="zh-CN" altLang="en-US" sz="1600" dirty="0" smtClean="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外各省均</a:t>
            </a:r>
            <a:r>
              <a:rPr lang="zh-CN" altLang="en-US" sz="1600" dirty="0" smtClean="0">
                <a:latin typeface="微软雅黑" panose="020B0503020204020204" pitchFamily="2" charset="-122"/>
                <a:ea typeface="微软雅黑" panose="020B0503020204020204" pitchFamily="2" charset="-122"/>
                <a:sym typeface="微软雅黑" panose="020B0503020204020204" pitchFamily="2" charset="-122"/>
              </a:rPr>
              <a:t>未按</a:t>
            </a:r>
            <a:r>
              <a:rPr lang="zh-CN" altLang="en-US" sz="1600" dirty="0" smtClean="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计划</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进度完成发电</a:t>
            </a:r>
            <a:r>
              <a:rPr lang="zh-CN" altLang="en-US" sz="1600" dirty="0" smtClean="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任务，主要原因为资源不及预期。</a:t>
            </a:r>
            <a:endPar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endParaRPr>
          </a:p>
          <a:p>
            <a:pPr marL="285750" indent="-285750" algn="just">
              <a:lnSpc>
                <a:spcPct val="150000"/>
              </a:lnSpc>
              <a:buFont typeface="Wingdings" panose="05000000000000000000" charset="0"/>
              <a:buChar char="Ø"/>
            </a:pP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弃电进度：</a:t>
            </a:r>
            <a:r>
              <a:rPr 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2019</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年</a:t>
            </a:r>
            <a:r>
              <a:rPr lang="zh-CN" altLang="en-US"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rPr>
              <a:t>，全网及各省弃电均低于计划进度，全网新能源</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利用率</a:t>
            </a:r>
            <a:r>
              <a:rPr lang="en-US" altLang="zh-CN" sz="1600" dirty="0" smtClean="0">
                <a:solidFill>
                  <a:srgbClr val="FF0000"/>
                </a:solidFill>
                <a:latin typeface="微软雅黑" panose="020B0503020204020204" pitchFamily="2" charset="-122"/>
                <a:ea typeface="微软雅黑" panose="020B0503020204020204" pitchFamily="2" charset="-122"/>
                <a:sym typeface="+mn-ea"/>
              </a:rPr>
              <a:t>92.34</a:t>
            </a:r>
            <a:r>
              <a:rPr lang="zh-CN" altLang="en-US" sz="16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，同比</a:t>
            </a:r>
            <a:r>
              <a:rPr lang="zh-CN" altLang="en-US" sz="1600" dirty="0" smtClean="0">
                <a:latin typeface="微软雅黑" panose="020B0503020204020204" pitchFamily="2" charset="-122"/>
                <a:ea typeface="微软雅黑" panose="020B0503020204020204" pitchFamily="2" charset="-122"/>
                <a:sym typeface="微软雅黑" panose="020B0503020204020204" pitchFamily="2" charset="-122"/>
              </a:rPr>
              <a:t>增加</a:t>
            </a:r>
            <a:r>
              <a:rPr lang="en-US" altLang="zh-CN" sz="1600" dirty="0" smtClean="0">
                <a:solidFill>
                  <a:srgbClr val="FF0000"/>
                </a:solidFill>
                <a:latin typeface="微软雅黑" panose="020B0503020204020204" pitchFamily="2" charset="-122"/>
                <a:ea typeface="微软雅黑" panose="020B0503020204020204" pitchFamily="2" charset="-122"/>
                <a:sym typeface="+mn-ea"/>
              </a:rPr>
              <a:t>6.07</a:t>
            </a:r>
            <a:r>
              <a:rPr lang="zh-CN" altLang="en-US" sz="1600" dirty="0" smtClean="0">
                <a:latin typeface="微软雅黑" panose="020B0503020204020204" pitchFamily="2" charset="-122"/>
                <a:ea typeface="微软雅黑" panose="020B0503020204020204" pitchFamily="2" charset="-122"/>
                <a:sym typeface="微软雅黑" panose="020B0503020204020204" pitchFamily="2" charset="-122"/>
              </a:rPr>
              <a:t>个</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百分点。</a:t>
            </a:r>
            <a:endParaRPr lang="en-US" altLang="zh-CN" sz="1600" dirty="0">
              <a:solidFill>
                <a:schemeClr val="tx1"/>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9" name="图表 8"/>
          <p:cNvGraphicFramePr/>
          <p:nvPr/>
        </p:nvGraphicFramePr>
        <p:xfrm>
          <a:off x="1787525" y="4476115"/>
          <a:ext cx="3500755" cy="203009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 name="图表 9"/>
          <p:cNvGraphicFramePr/>
          <p:nvPr/>
        </p:nvGraphicFramePr>
        <p:xfrm>
          <a:off x="6546850" y="4476115"/>
          <a:ext cx="3785870" cy="2030095"/>
        </p:xfrm>
        <a:graphic>
          <a:graphicData uri="http://schemas.openxmlformats.org/drawingml/2006/chart">
            <c:chart xmlns:c="http://schemas.openxmlformats.org/drawingml/2006/chart" xmlns:r="http://schemas.openxmlformats.org/officeDocument/2006/relationships" r:id="rId2"/>
          </a:graphicData>
        </a:graphic>
      </p:graphicFrame>
      <p:pic>
        <p:nvPicPr>
          <p:cNvPr id="13" name="图片 12" descr="捕获.PNG1111"/>
          <p:cNvPicPr>
            <a:picLocks noChangeAspect="1"/>
          </p:cNvPicPr>
          <p:nvPr/>
        </p:nvPicPr>
        <p:blipFill>
          <a:blip r:embed="rId3"/>
          <a:stretch>
            <a:fillRect/>
          </a:stretch>
        </p:blipFill>
        <p:spPr>
          <a:xfrm>
            <a:off x="1788160" y="2175510"/>
            <a:ext cx="3500120" cy="2025650"/>
          </a:xfrm>
          <a:prstGeom prst="rect">
            <a:avLst/>
          </a:prstGeom>
          <a:ln>
            <a:solidFill>
              <a:schemeClr val="tx1"/>
            </a:solidFill>
          </a:ln>
        </p:spPr>
      </p:pic>
      <p:pic>
        <p:nvPicPr>
          <p:cNvPr id="14" name="图片 13" descr="捕获.PNG22222"/>
          <p:cNvPicPr>
            <a:picLocks noChangeAspect="1"/>
          </p:cNvPicPr>
          <p:nvPr/>
        </p:nvPicPr>
        <p:blipFill>
          <a:blip r:embed="rId4"/>
          <a:stretch>
            <a:fillRect/>
          </a:stretch>
        </p:blipFill>
        <p:spPr>
          <a:xfrm>
            <a:off x="6546850" y="2174875"/>
            <a:ext cx="3785870" cy="2026285"/>
          </a:xfrm>
          <a:prstGeom prst="rect">
            <a:avLst/>
          </a:prstGeom>
          <a:ln>
            <a:solidFill>
              <a:schemeClr val="tx1"/>
            </a:solid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rPr>
            </a:fld>
            <a:endPar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endParaRPr>
          </a:p>
        </p:txBody>
      </p:sp>
      <p:grpSp>
        <p:nvGrpSpPr>
          <p:cNvPr id="50179" name="组合 47106"/>
          <p:cNvGrpSpPr/>
          <p:nvPr/>
        </p:nvGrpSpPr>
        <p:grpSpPr>
          <a:xfrm>
            <a:off x="0" y="260350"/>
            <a:ext cx="639763" cy="749300"/>
            <a:chOff x="0" y="0"/>
            <a:chExt cx="480244" cy="564356"/>
          </a:xfrm>
        </p:grpSpPr>
        <p:sp>
          <p:nvSpPr>
            <p:cNvPr id="50180"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0181"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50182" name="Rectangle 3"/>
          <p:cNvSpPr/>
          <p:nvPr/>
        </p:nvSpPr>
        <p:spPr>
          <a:xfrm>
            <a:off x="0" y="928688"/>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（三）新能源受阻责任分析</a:t>
            </a:r>
            <a:r>
              <a:rPr lang="en-US" altLang="zh-CN"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a:t>
            </a: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断面受限</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50183" name="矩形 3"/>
          <p:cNvSpPr/>
          <p:nvPr/>
        </p:nvSpPr>
        <p:spPr>
          <a:xfrm>
            <a:off x="695325" y="379413"/>
            <a:ext cx="6257925" cy="521970"/>
          </a:xfrm>
          <a:prstGeom prst="rect">
            <a:avLst/>
          </a:prstGeom>
          <a:noFill/>
          <a:ln w="9525">
            <a:noFill/>
          </a:ln>
        </p:spPr>
        <p:txBody>
          <a:bodyPr anchor="t">
            <a:spAutoFit/>
          </a:bodyPr>
          <a:lstStyle/>
          <a:p>
            <a:pPr marL="342900" indent="-342900"/>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附表</a:t>
            </a:r>
            <a:endPar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0184" name="TextBox 7"/>
          <p:cNvSpPr/>
          <p:nvPr/>
        </p:nvSpPr>
        <p:spPr>
          <a:xfrm>
            <a:off x="10153650" y="1787208"/>
            <a:ext cx="1708150" cy="336550"/>
          </a:xfrm>
          <a:prstGeom prst="rect">
            <a:avLst/>
          </a:prstGeom>
          <a:noFill/>
          <a:ln w="9525">
            <a:noFill/>
          </a:ln>
        </p:spPr>
        <p:txBody>
          <a:bodyPr wrap="square" anchor="t">
            <a:spAutoFit/>
          </a:bodyPr>
          <a:lstStyle/>
          <a:p>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47113" name="表格 47112"/>
          <p:cNvGraphicFramePr/>
          <p:nvPr/>
        </p:nvGraphicFramePr>
        <p:xfrm>
          <a:off x="212725" y="2123758"/>
          <a:ext cx="11649075" cy="4578985"/>
        </p:xfrm>
        <a:graphic>
          <a:graphicData uri="http://schemas.openxmlformats.org/drawingml/2006/table">
            <a:tbl>
              <a:tblPr/>
              <a:tblGrid>
                <a:gridCol w="730250"/>
                <a:gridCol w="2025015"/>
                <a:gridCol w="881380"/>
                <a:gridCol w="1751330"/>
                <a:gridCol w="4232275"/>
                <a:gridCol w="1216025"/>
                <a:gridCol w="812800"/>
              </a:tblGrid>
              <a:tr h="5397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责任方</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检修设备</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受限省份</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检修工期</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影响</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弃电量</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hMerge="1">
                  <a:tcPr>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4000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p>
                      <a:pPr marL="0" lvl="0" algn="ctr" defTabSz="914400" eaLnBrk="1" fontAlgn="ctr" latinLnBrk="0" hangingPunct="1">
                        <a:lnSpc>
                          <a:spcPct val="100000"/>
                        </a:lnSpc>
                        <a:spcBef>
                          <a:spcPct val="20000"/>
                        </a:spcBef>
                        <a:buNone/>
                      </a:pPr>
                      <a:r>
                        <a:rPr lang="zh-CN" altLang="en-US" sz="1200" b="1" baseline="0">
                          <a:solidFill>
                            <a:schemeClr val="tx1"/>
                          </a:solidFill>
                          <a:latin typeface="+mn-ea"/>
                          <a:ea typeface="+mn-ea"/>
                          <a:cs typeface="+mn-ea"/>
                          <a:sym typeface="微软雅黑" panose="020B0503020204020204" pitchFamily="2" charset="-122"/>
                        </a:rPr>
                        <a:t>甘肃</a:t>
                      </a:r>
                      <a:endParaRPr lang="zh-CN" altLang="en-US"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750kV彩芨一线、泉河一线同停检修</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10">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2019-9-5日至7日</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914400" rtl="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五芨三哈外送断面由500万千瓦降低400万千瓦，新疆新能源送出通道受限</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4199</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10">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64804</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r>
              <a:tr h="4476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220kV奎崇一线检修</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2019-9-1日至26日</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914400" rtl="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疆电外送断面极限下降，新疆新能源送出通道受限</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3499</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3968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220kV鲁什线检修</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2019-9-14日至18日</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哈密南部风区新能源送出受限</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240</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3460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龟兹变220kV II母检修</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2019-9-16日</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新疆博州、伊犁、南疆地区光伏送出受限</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280</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3746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龟兹变2号主变检修</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2019-9-8日</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龟兹变220kVⅡ母母线停电</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65</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23863">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750kV塘芨Ⅰ线检修</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2019-10-09日至20日</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  疆电外送断面送出极限下降</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447</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640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220kV塘黄二线检修</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2019-10-13日</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哈密三塘湖地区新能源送出</a:t>
                      </a:r>
                      <a:r>
                        <a:rPr lang="en-US" altLang="zh-CN" sz="1200" b="1" kern="1200" baseline="0">
                          <a:solidFill>
                            <a:schemeClr val="tx1"/>
                          </a:solidFill>
                          <a:latin typeface="+mn-ea"/>
                          <a:ea typeface="+mn-ea"/>
                          <a:cs typeface="+mn-ea"/>
                          <a:sym typeface="微软雅黑" panose="020B0503020204020204" pitchFamily="2" charset="-122"/>
                        </a:rPr>
                        <a:t>极限下降</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86</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4095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220kV龙湾变1号主变检修</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solidFill>
                        <a:schemeClr val="tx1"/>
                      </a:solidFill>
                      <a:prstDash val="solid"/>
                      <a:miter/>
                      <a:headEnd type="none" w="med" len="med"/>
                      <a:tailEnd type="none" w="med" len="med"/>
                    </a:lnB>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2019-10-17日至19日</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阿勒泰风电送出极限下降</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489</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tcPr>
                </a:tc>
              </a:tr>
              <a:tr h="409575">
                <a:tc>
                  <a:txBody>
                    <a:bodyPr/>
                    <a:lstStyle/>
                    <a:p>
                      <a:pPr marL="0" marR="0" lvl="0" algn="ctr" defTabSz="914400" rtl="0" eaLnBrk="1" fontAlgn="ctr" latinLnBrk="0" hangingPunct="1">
                        <a:lnSpc>
                          <a:spcPct val="100000"/>
                        </a:lnSpc>
                        <a:spcBef>
                          <a:spcPct val="20000"/>
                        </a:spcBef>
                        <a:buFont typeface="Arial" panose="020B0604020202020204" pitchFamily="34" charset="0"/>
                        <a:buNone/>
                      </a:pPr>
                      <a:r>
                        <a:rPr lang="en-US" altLang="zh-CN" sz="1200" b="1" kern="1200">
                          <a:solidFill>
                            <a:schemeClr val="tx1"/>
                          </a:solidFill>
                          <a:latin typeface="+mn-ea"/>
                          <a:cs typeface="+mn-ea"/>
                          <a:sym typeface="微软雅黑" panose="020B0503020204020204" pitchFamily="2" charset="-122"/>
                        </a:rPr>
                        <a:t>新疆</a:t>
                      </a:r>
                      <a:endParaRPr lang="en-US" altLang="zh-CN" sz="1200" b="1" kern="1200" baseline="0">
                        <a:solidFill>
                          <a:schemeClr val="tx1"/>
                        </a:solidFill>
                        <a:latin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rgbClr val="B7CCE4">
                        <a:alpha val="100000"/>
                      </a:srgbClr>
                    </a:solidFill>
                  </a:tcPr>
                </a:tc>
                <a:tc>
                  <a:txBody>
                    <a:bodyPr/>
                    <a:lstStyle/>
                    <a:p>
                      <a:pPr algn="ctr" fontAlgn="ctr"/>
                      <a:r>
                        <a:rPr lang="en-US" altLang="zh-CN" sz="1200" b="1" i="0" u="none" strike="noStrike">
                          <a:solidFill>
                            <a:schemeClr val="tx1"/>
                          </a:solidFill>
                          <a:latin typeface="+mn-ea"/>
                          <a:cs typeface="+mn-ea"/>
                        </a:rPr>
                        <a:t>天山换流站极I检修</a:t>
                      </a:r>
                      <a:endParaRPr lang="en-US" altLang="zh-CN" sz="1200" b="1" i="0" u="none" strike="noStrike">
                        <a:solidFill>
                          <a:schemeClr val="tx1"/>
                        </a:solidFill>
                        <a:latin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rgbClr val="B7CCE4">
                        <a:alpha val="100000"/>
                      </a:srgbClr>
                    </a:solidFill>
                  </a:tcPr>
                </a:tc>
                <a:tc vMerge="1">
                  <a:tcPr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miter lim="800000"/>
                      <a:headEnd type="none" w="med" len="med"/>
                      <a:tailEnd type="none" w="med" len="med"/>
                    </a:lnT>
                    <a:lnB w="12700" cap="flat" cmpd="sng">
                      <a:solidFill>
                        <a:schemeClr val="tx1"/>
                      </a:solidFill>
                      <a:prstDash val="solid"/>
                      <a:miter/>
                      <a:headEnd type="none" w="med" len="med"/>
                      <a:tailEnd type="none" w="med" len="med"/>
                    </a:lnB>
                    <a:solidFill>
                      <a:srgbClr val="B7CCE4">
                        <a:alpha val="100000"/>
                      </a:srgbClr>
                    </a:solidFill>
                  </a:tcPr>
                </a:tc>
                <a:tc>
                  <a:txBody>
                    <a:bodyPr/>
                    <a:lstStyle/>
                    <a:p>
                      <a:pPr algn="ctr" fontAlgn="ctr"/>
                      <a:r>
                        <a:rPr lang="en-US" altLang="zh-CN" sz="1200" b="1" i="0" u="none" strike="noStrike">
                          <a:solidFill>
                            <a:schemeClr val="tx1"/>
                          </a:solidFill>
                          <a:latin typeface="+mn-ea"/>
                          <a:cs typeface="+mn-ea"/>
                        </a:rPr>
                        <a:t>2019-11-21日至22日</a:t>
                      </a:r>
                      <a:endParaRPr lang="en-US" altLang="zh-CN" sz="1200" b="1" i="0" u="none" strike="noStrike">
                        <a:solidFill>
                          <a:schemeClr val="tx1"/>
                        </a:solidFill>
                        <a:latin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algn="ctr" eaLnBrk="1" fontAlgn="ctr" latinLnBrk="0" hangingPunct="1">
                        <a:lnSpc>
                          <a:spcPct val="100000"/>
                        </a:lnSpc>
                        <a:spcBef>
                          <a:spcPct val="20000"/>
                        </a:spcBef>
                        <a:buNone/>
                      </a:pPr>
                      <a:r>
                        <a:rPr lang="en-US" altLang="zh-CN" sz="1200" b="1" baseline="0">
                          <a:solidFill>
                            <a:schemeClr val="tx1"/>
                          </a:solidFill>
                          <a:latin typeface="+mn-ea"/>
                          <a:ea typeface="+mn-ea"/>
                          <a:cs typeface="+mn-ea"/>
                          <a:sym typeface="微软雅黑" panose="020B0503020204020204" pitchFamily="2" charset="-122"/>
                        </a:rPr>
                        <a:t>  天中配套新能源外送断面送出极限下降</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algn="ctr" fontAlgn="ctr"/>
                      <a:r>
                        <a:rPr lang="en-US" altLang="zh-CN" sz="1200" b="1" i="0" u="none" strike="noStrike">
                          <a:solidFill>
                            <a:schemeClr val="tx1"/>
                          </a:solidFill>
                          <a:latin typeface="+mn-ea"/>
                          <a:cs typeface="+mn-ea"/>
                        </a:rPr>
                        <a:t>1052</a:t>
                      </a:r>
                      <a:endParaRPr lang="en-US" altLang="zh-CN" sz="1200" b="1" i="0" u="none" strike="noStrike">
                        <a:solidFill>
                          <a:schemeClr val="tx1"/>
                        </a:solidFill>
                        <a:latin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solidFill>
                      <a:srgbClr val="B7CCE4">
                        <a:alpha val="100000"/>
                      </a:srgbClr>
                    </a:solidFill>
                  </a:tcPr>
                </a:tc>
              </a:tr>
              <a:tr h="409575">
                <a:tc>
                  <a:txBody>
                    <a:bodyPr/>
                    <a:lstStyle/>
                    <a:p>
                      <a:pPr marL="0" lvl="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rgbClr val="B7CCE4">
                        <a:alpha val="100000"/>
                      </a:srgbClr>
                    </a:solidFill>
                  </a:tcPr>
                </a:tc>
                <a:tc>
                  <a:txBody>
                    <a:bodyPr/>
                    <a:lstStyle/>
                    <a:p>
                      <a:pPr algn="ctr" fontAlgn="ctr"/>
                      <a:r>
                        <a:rPr lang="en-US" altLang="zh-CN" sz="1200" b="1" i="0" u="none" strike="noStrike">
                          <a:solidFill>
                            <a:schemeClr val="tx1"/>
                          </a:solidFill>
                          <a:latin typeface="+mn-ea"/>
                          <a:cs typeface="+mn-ea"/>
                        </a:rPr>
                        <a:t>220kV哈光一线检修</a:t>
                      </a:r>
                      <a:endParaRPr lang="en-US" altLang="zh-CN" sz="1200" b="1" i="0" u="none" strike="noStrike">
                        <a:solidFill>
                          <a:schemeClr val="tx1"/>
                        </a:solidFill>
                        <a:latin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prstDash val="soli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cap="flat" cmpd="sng">
                      <a:solidFill>
                        <a:schemeClr val="tx1"/>
                      </a:solidFill>
                      <a:prstDash val="solid"/>
                      <a:miter/>
                      <a:headEnd type="none" w="med" len="med"/>
                      <a:tailEnd type="none" w="med" len="med"/>
                    </a:lnB>
                    <a:solidFill>
                      <a:srgbClr val="B7CCE4">
                        <a:alpha val="100000"/>
                      </a:srgbClr>
                    </a:solidFill>
                  </a:tcPr>
                </a:tc>
                <a:tc>
                  <a:txBody>
                    <a:bodyPr/>
                    <a:lstStyle/>
                    <a:p>
                      <a:pPr algn="ctr" fontAlgn="ctr"/>
                      <a:r>
                        <a:rPr lang="en-US" altLang="zh-CN" sz="1200" b="1" i="0" u="none" strike="noStrike">
                          <a:solidFill>
                            <a:schemeClr val="tx1"/>
                          </a:solidFill>
                          <a:latin typeface="+mn-ea"/>
                          <a:cs typeface="+mn-ea"/>
                        </a:rPr>
                        <a:t>2019-11-2日</a:t>
                      </a:r>
                      <a:endParaRPr lang="en-US" altLang="zh-CN" sz="1200" b="1" i="0" u="none" strike="noStrike">
                        <a:solidFill>
                          <a:schemeClr val="tx1"/>
                        </a:solidFill>
                        <a:latin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marL="0" lvl="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哈密西部地区新能源送出</a:t>
                      </a:r>
                      <a:r>
                        <a:rPr lang="en-US" altLang="zh-CN" sz="1200" b="1" kern="1200" baseline="0">
                          <a:solidFill>
                            <a:schemeClr val="tx1"/>
                          </a:solidFill>
                          <a:latin typeface="+mn-ea"/>
                          <a:cs typeface="+mn-ea"/>
                          <a:sym typeface="微软雅黑" panose="020B0503020204020204" pitchFamily="2" charset="-122"/>
                        </a:rPr>
                        <a:t>极限下降</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p>
                      <a:pPr algn="ctr" fontAlgn="ctr"/>
                      <a:r>
                        <a:rPr lang="en-US" altLang="zh-CN" sz="1200" b="1" i="0" u="none" strike="noStrike">
                          <a:solidFill>
                            <a:schemeClr val="tx1"/>
                          </a:solidFill>
                          <a:latin typeface="+mn-ea"/>
                          <a:cs typeface="+mn-ea"/>
                        </a:rPr>
                        <a:t>115</a:t>
                      </a:r>
                      <a:endParaRPr lang="en-US" altLang="zh-CN" sz="1200" b="1" i="0" u="none" strike="noStrike">
                        <a:solidFill>
                          <a:schemeClr val="tx1"/>
                        </a:solidFill>
                        <a:latin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B w="12700">
                      <a:solidFill>
                        <a:schemeClr val="tx1"/>
                      </a:solidFill>
                      <a:prstDash val="solid"/>
                    </a:lnB>
                    <a:solidFill>
                      <a:srgbClr val="B7CCE4">
                        <a:alpha val="100000"/>
                      </a:srgbClr>
                    </a:solidFill>
                  </a:tcPr>
                </a:tc>
              </a:tr>
            </a:tbl>
          </a:graphicData>
        </a:graphic>
      </p:graphicFrame>
      <p:sp>
        <p:nvSpPr>
          <p:cNvPr id="46144" name="文本框 2"/>
          <p:cNvSpPr/>
          <p:nvPr/>
        </p:nvSpPr>
        <p:spPr>
          <a:xfrm>
            <a:off x="851535" y="1524635"/>
            <a:ext cx="4838065" cy="460375"/>
          </a:xfrm>
          <a:prstGeom prst="rect">
            <a:avLst/>
          </a:prstGeom>
          <a:noFill/>
          <a:ln w="9525">
            <a:noFill/>
          </a:ln>
        </p:spPr>
        <p:txBody>
          <a:bodyPr wrap="square" anchor="t">
            <a:spAutoFit/>
          </a:bodyPr>
          <a:lstStyle/>
          <a:p>
            <a:pPr>
              <a:lnSpc>
                <a:spcPct val="120000"/>
              </a:lnSpc>
            </a:pPr>
            <a:r>
              <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rPr>
              <a:t>断面受阻原因分析</a:t>
            </a:r>
            <a:r>
              <a:rPr lang="zh-CN" altLang="en-US" sz="2000" b="1" dirty="0">
                <a:solidFill>
                  <a:srgbClr val="FF0000"/>
                </a:solidFill>
                <a:sym typeface="Calibri" panose="020F0502020204030204" pitchFamily="2" charset="0"/>
              </a:rPr>
              <a:t>（检修受限部分）</a:t>
            </a:r>
            <a:endPar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46145" name="六边形 23"/>
          <p:cNvSpPr/>
          <p:nvPr/>
        </p:nvSpPr>
        <p:spPr>
          <a:xfrm rot="-5400000">
            <a:off x="357823" y="1505585"/>
            <a:ext cx="508000" cy="488950"/>
          </a:xfrm>
          <a:prstGeom prst="hexagon">
            <a:avLst>
              <a:gd name="adj" fmla="val 25050"/>
              <a:gd name="vf" fmla="val 115470"/>
            </a:avLst>
          </a:prstGeom>
          <a:solidFill>
            <a:schemeClr val="tx1"/>
          </a:solidFill>
          <a:ln w="9525">
            <a:noFill/>
          </a:ln>
        </p:spPr>
        <p:txBody>
          <a:bodyPr anchor="ctr"/>
          <a:lstStyle/>
          <a:p>
            <a:pPr algn="ctr"/>
            <a:endParaRPr lang="zh-CN" altLang="zh-CN" i="1">
              <a:solidFill>
                <a:schemeClr val="bg1"/>
              </a:solidFill>
              <a:latin typeface="Arial" panose="020B0604020202020204" pitchFamily="34" charset="0"/>
              <a:ea typeface="黑体" panose="02010609060101010101" pitchFamily="1" charset="-122"/>
              <a:sym typeface="Arial" panose="020B0604020202020204" pitchFamily="34" charset="0"/>
            </a:endParaRPr>
          </a:p>
        </p:txBody>
      </p:sp>
      <p:sp>
        <p:nvSpPr>
          <p:cNvPr id="46146" name="TextBox 7"/>
          <p:cNvSpPr/>
          <p:nvPr/>
        </p:nvSpPr>
        <p:spPr>
          <a:xfrm>
            <a:off x="422910" y="1486535"/>
            <a:ext cx="361950" cy="460375"/>
          </a:xfrm>
          <a:prstGeom prst="rect">
            <a:avLst/>
          </a:prstGeom>
          <a:noFill/>
          <a:ln w="9525">
            <a:noFill/>
          </a:ln>
        </p:spPr>
        <p:txBody>
          <a:bodyPr wrap="none" anchor="t">
            <a:spAutoFit/>
          </a:bodyPr>
          <a:lstStyle/>
          <a:p>
            <a:r>
              <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2</a:t>
            </a:r>
            <a:endPar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灯片编号占位符 14"/>
          <p:cNvSpPr>
            <a:spLocks noGrp="1"/>
          </p:cNvSpPr>
          <p:nvPr/>
        </p:nvSpPr>
        <p:spPr>
          <a:xfrm>
            <a:off x="9232900" y="6554788"/>
            <a:ext cx="2844800" cy="365125"/>
          </a:xfrm>
          <a:prstGeom prst="rect">
            <a:avLst/>
          </a:prstGeom>
          <a:noFill/>
          <a:ln w="9525">
            <a:noFill/>
          </a:ln>
        </p:spPr>
        <p:txBody>
          <a:bodyPr anchor="ctr"/>
          <a:lstStyle/>
          <a:p>
            <a:pPr marL="342900" indent="-342900" algn="r"/>
            <a:fld id="{9A0DB2DC-4C9A-4742-B13C-FB6460FD3503}" type="slidenum">
              <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rPr>
            </a:fld>
            <a:endParaRPr lang="zh-CN" altLang="en-US" sz="1200" dirty="0">
              <a:solidFill>
                <a:srgbClr val="898989"/>
              </a:solidFill>
              <a:latin typeface="Calibri" panose="020F0502020204030204" pitchFamily="2" charset="0"/>
              <a:ea typeface="宋体" panose="02010600030101010101" pitchFamily="2" charset="-122"/>
              <a:sym typeface="Calibri" panose="020F0502020204030204" pitchFamily="2" charset="0"/>
            </a:endParaRPr>
          </a:p>
        </p:txBody>
      </p:sp>
      <p:grpSp>
        <p:nvGrpSpPr>
          <p:cNvPr id="50179" name="组合 47106"/>
          <p:cNvGrpSpPr/>
          <p:nvPr/>
        </p:nvGrpSpPr>
        <p:grpSpPr>
          <a:xfrm>
            <a:off x="0" y="260350"/>
            <a:ext cx="639763" cy="749300"/>
            <a:chOff x="0" y="0"/>
            <a:chExt cx="480244" cy="564356"/>
          </a:xfrm>
        </p:grpSpPr>
        <p:sp>
          <p:nvSpPr>
            <p:cNvPr id="50180" name="矩形 36"/>
            <p:cNvSpPr/>
            <p:nvPr/>
          </p:nvSpPr>
          <p:spPr>
            <a:xfrm>
              <a:off x="0" y="374"/>
              <a:ext cx="425449" cy="564610"/>
            </a:xfrm>
            <a:prstGeom prst="rect">
              <a:avLst/>
            </a:prstGeom>
            <a:solidFill>
              <a:srgbClr val="803D06"/>
            </a:solidFill>
            <a:ln w="9525">
              <a:noFill/>
            </a:ln>
          </p:spPr>
          <p:txBody>
            <a:bodyPr anchor="ctr"/>
            <a:lstStyle/>
            <a:p>
              <a:pPr marL="342900" indent="-342900" algn="ctr"/>
              <a:endParaRPr lang="zh-CN" altLang="zh-CN">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50181"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50182" name="Rectangle 3"/>
          <p:cNvSpPr/>
          <p:nvPr/>
        </p:nvSpPr>
        <p:spPr>
          <a:xfrm>
            <a:off x="0" y="928688"/>
            <a:ext cx="10972800" cy="504825"/>
          </a:xfrm>
          <a:prstGeom prst="rect">
            <a:avLst/>
          </a:prstGeom>
          <a:noFill/>
          <a:ln w="9525">
            <a:noFill/>
          </a:ln>
        </p:spPr>
        <p:txBody>
          <a:bodyPr anchor="t"/>
          <a:lstStyle/>
          <a:p>
            <a:pPr marL="342900" indent="-342900">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（三）新能源受阻责任分析</a:t>
            </a:r>
            <a:r>
              <a:rPr lang="en-US" altLang="zh-CN"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a:t>
            </a: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断面受限</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sp>
        <p:nvSpPr>
          <p:cNvPr id="50183" name="矩形 3"/>
          <p:cNvSpPr/>
          <p:nvPr/>
        </p:nvSpPr>
        <p:spPr>
          <a:xfrm>
            <a:off x="695325" y="379413"/>
            <a:ext cx="6257925" cy="521970"/>
          </a:xfrm>
          <a:prstGeom prst="rect">
            <a:avLst/>
          </a:prstGeom>
          <a:noFill/>
          <a:ln w="9525">
            <a:noFill/>
          </a:ln>
        </p:spPr>
        <p:txBody>
          <a:bodyPr anchor="t">
            <a:spAutoFit/>
          </a:bodyPr>
          <a:lstStyle/>
          <a:p>
            <a:pPr marL="342900" indent="-342900"/>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附表</a:t>
            </a:r>
            <a:endPar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50184" name="TextBox 7"/>
          <p:cNvSpPr/>
          <p:nvPr/>
        </p:nvSpPr>
        <p:spPr>
          <a:xfrm>
            <a:off x="10153650" y="1787208"/>
            <a:ext cx="1708150" cy="336550"/>
          </a:xfrm>
          <a:prstGeom prst="rect">
            <a:avLst/>
          </a:prstGeom>
          <a:noFill/>
          <a:ln w="9525">
            <a:noFill/>
          </a:ln>
        </p:spPr>
        <p:txBody>
          <a:bodyPr wrap="square" anchor="t">
            <a:spAutoFit/>
          </a:bodyPr>
          <a:lstStyle/>
          <a:p>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单位：万千瓦时</a:t>
            </a:r>
            <a:endPar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graphicFrame>
        <p:nvGraphicFramePr>
          <p:cNvPr id="47113" name="表格 47112"/>
          <p:cNvGraphicFramePr/>
          <p:nvPr/>
        </p:nvGraphicFramePr>
        <p:xfrm>
          <a:off x="212725" y="2123758"/>
          <a:ext cx="11649075" cy="4578985"/>
        </p:xfrm>
        <a:graphic>
          <a:graphicData uri="http://schemas.openxmlformats.org/drawingml/2006/table">
            <a:tbl>
              <a:tblPr/>
              <a:tblGrid>
                <a:gridCol w="730250"/>
                <a:gridCol w="2025015"/>
                <a:gridCol w="881380"/>
                <a:gridCol w="1751330"/>
                <a:gridCol w="4232275"/>
                <a:gridCol w="1216025"/>
                <a:gridCol w="812800"/>
              </a:tblGrid>
              <a:tr h="5397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责任方</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检修设备</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受限省份</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检修工期</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影响</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gridSpan="2">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0" fontAlgn="base" latinLnBrk="0" hangingPunct="0">
                        <a:lnSpc>
                          <a:spcPct val="100000"/>
                        </a:lnSpc>
                        <a:spcBef>
                          <a:spcPct val="20000"/>
                        </a:spcBef>
                        <a:spcAft>
                          <a:spcPct val="0"/>
                        </a:spcAft>
                        <a:buFont typeface="Arial" panose="020B0604020202020204" pitchFamily="34" charset="0"/>
                        <a:buNone/>
                      </a:pPr>
                      <a:r>
                        <a:rPr lang="zh-CN" altLang="en-US" sz="1200" b="1" baseline="0">
                          <a:solidFill>
                            <a:schemeClr val="tx1"/>
                          </a:solidFill>
                          <a:latin typeface="+mn-ea"/>
                          <a:ea typeface="+mn-ea"/>
                          <a:sym typeface="Arial" panose="020B0604020202020204" pitchFamily="34" charset="0"/>
                        </a:rPr>
                        <a:t>弃电量</a:t>
                      </a:r>
                      <a:endParaRPr lang="zh-CN" altLang="en-US" sz="1200" b="1" baseline="0">
                        <a:solidFill>
                          <a:schemeClr val="tx1"/>
                        </a:solidFill>
                        <a:latin typeface="+mn-ea"/>
                        <a:ea typeface="+mn-ea"/>
                        <a:sym typeface="Arial" panose="020B0604020202020204" pitchFamily="34" charset="0"/>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chemeClr val="accent1">
                        <a:alpha val="100000"/>
                      </a:schemeClr>
                    </a:solidFill>
                  </a:tcPr>
                </a:tc>
                <a:tc hMerge="1">
                  <a:tcPr>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tcPr>
                </a:tc>
              </a:tr>
              <a:tr h="4000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220kV光房线检修</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3">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新疆</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nchorCtr="0">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2019-11-18日至20日</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哈密西部地区新能源送出</a:t>
                      </a:r>
                      <a:r>
                        <a:rPr lang="en-US" altLang="zh-CN" sz="1200" b="1" kern="1200" baseline="0">
                          <a:solidFill>
                            <a:schemeClr val="tx1"/>
                          </a:solidFill>
                          <a:latin typeface="+mn-ea"/>
                          <a:ea typeface="+mn-ea"/>
                          <a:cs typeface="+mn-ea"/>
                          <a:sym typeface="微软雅黑" panose="020B0503020204020204" pitchFamily="2" charset="-122"/>
                        </a:rPr>
                        <a:t>极限下降</a:t>
                      </a:r>
                      <a:endParaRPr lang="en-US" altLang="zh-CN" sz="1200" b="1" baseline="0">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solidFill>
                            <a:schemeClr val="tx1"/>
                          </a:solidFill>
                          <a:latin typeface="+mn-ea"/>
                          <a:ea typeface="+mn-ea"/>
                          <a:cs typeface="+mn-ea"/>
                        </a:rPr>
                        <a:t>204</a:t>
                      </a:r>
                      <a:endParaRPr lang="en-US" altLang="zh-CN" sz="1200" b="1" i="0" u="none" strike="noStrike">
                        <a:solidFill>
                          <a:schemeClr val="tx1"/>
                        </a:solidFill>
                        <a:latin typeface="+mn-ea"/>
                        <a:ea typeface="+mn-ea"/>
                        <a:cs typeface="+mn-ea"/>
                      </a:endParaRPr>
                    </a:p>
                  </a:txBody>
                  <a:tcPr marL="7620" marR="7620" marT="762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rowSpan="3">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latinLnBrk="0" hangingPunct="1">
                        <a:lnSpc>
                          <a:spcPct val="100000"/>
                        </a:lnSpc>
                        <a:spcBef>
                          <a:spcPct val="20000"/>
                        </a:spcBef>
                        <a:buNone/>
                      </a:pPr>
                      <a:r>
                        <a:rPr lang="en-US" altLang="zh-CN" sz="1200" b="1">
                          <a:solidFill>
                            <a:schemeClr val="tx1"/>
                          </a:solidFill>
                          <a:latin typeface="+mn-ea"/>
                          <a:ea typeface="+mn-ea"/>
                          <a:cs typeface="+mn-ea"/>
                          <a:sym typeface="微软雅黑" panose="020B0503020204020204" pitchFamily="2" charset="-122"/>
                        </a:rPr>
                        <a:t>64804</a:t>
                      </a:r>
                      <a:endParaRPr lang="en-US" altLang="zh-CN" sz="1200" b="1">
                        <a:solidFill>
                          <a:schemeClr val="tx1"/>
                        </a:solidFill>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a:solidFill>
                        <a:schemeClr val="tx1"/>
                      </a:solidFill>
                      <a:prstDash val="solid"/>
                    </a:lnB>
                    <a:lnTlToBr>
                      <a:noFill/>
                    </a:lnTlToBr>
                    <a:lnBlToTr>
                      <a:noFill/>
                    </a:lnBlToTr>
                    <a:solidFill>
                      <a:srgbClr val="B7CCE4">
                        <a:alpha val="100000"/>
                      </a:srgbClr>
                    </a:solidFill>
                  </a:tcPr>
                </a:tc>
              </a:tr>
              <a:tr h="4476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baseline="0">
                          <a:latin typeface="+mn-ea"/>
                          <a:ea typeface="+mn-ea"/>
                          <a:cs typeface="+mn-ea"/>
                          <a:sym typeface="微软雅黑" panose="020B0503020204020204" pitchFamily="2" charset="-122"/>
                        </a:rPr>
                        <a:t>甘肃</a:t>
                      </a:r>
                      <a:endParaRPr lang="en-US" altLang="zh-CN" sz="1200" b="1" baseline="0">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latin typeface="+mn-ea"/>
                          <a:ea typeface="+mn-ea"/>
                          <a:cs typeface="+mn-ea"/>
                        </a:rPr>
                        <a:t>750kV武白双回线检修</a:t>
                      </a:r>
                      <a:endParaRPr lang="en-US" altLang="zh-CN" sz="1200" b="1" i="0" u="none" strike="noStrike">
                        <a:latin typeface="+mn-ea"/>
                        <a:ea typeface="+mn-ea"/>
                        <a:cs typeface="+mn-ea"/>
                      </a:endParaRPr>
                    </a:p>
                  </a:txBody>
                  <a:tcPr marL="9525" marR="9525" marT="9525"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latin typeface="+mn-ea"/>
                          <a:ea typeface="+mn-ea"/>
                          <a:cs typeface="+mn-ea"/>
                        </a:rPr>
                        <a:t>2019-12-29日至31日</a:t>
                      </a:r>
                      <a:endParaRPr lang="en-US" altLang="zh-CN" sz="1200" b="1" i="0" u="none" strike="noStrike">
                        <a:latin typeface="+mn-ea"/>
                        <a:ea typeface="+mn-ea"/>
                        <a:cs typeface="+mn-ea"/>
                      </a:endParaRPr>
                    </a:p>
                  </a:txBody>
                  <a:tcPr marL="9525" marR="9525" marT="9525"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baseline="0">
                          <a:latin typeface="+mn-ea"/>
                          <a:ea typeface="+mn-ea"/>
                          <a:cs typeface="+mn-ea"/>
                          <a:sym typeface="微软雅黑" panose="020B0503020204020204" pitchFamily="2" charset="-122"/>
                        </a:rPr>
                        <a:t>  武白+关东断面送出极限下降</a:t>
                      </a:r>
                      <a:endParaRPr lang="en-US" altLang="zh-CN" sz="1200" b="1" baseline="0">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latin typeface="+mn-ea"/>
                          <a:ea typeface="+mn-ea"/>
                          <a:cs typeface="+mn-ea"/>
                        </a:rPr>
                        <a:t>716</a:t>
                      </a:r>
                      <a:endParaRPr lang="en-US" altLang="zh-CN" sz="1200" b="1" i="0" u="none" strike="noStrike">
                        <a:latin typeface="+mn-ea"/>
                        <a:ea typeface="+mn-ea"/>
                        <a:cs typeface="+mn-ea"/>
                      </a:endParaRPr>
                    </a:p>
                  </a:txBody>
                  <a:tcPr marL="9525" marR="9525" marT="9525"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r h="39687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marR="0" lvl="0" algn="ctr" defTabSz="914400" rtl="0" eaLnBrk="1" fontAlgn="ctr" latinLnBrk="0" hangingPunct="1">
                        <a:lnSpc>
                          <a:spcPct val="100000"/>
                        </a:lnSpc>
                        <a:spcBef>
                          <a:spcPct val="20000"/>
                        </a:spcBef>
                        <a:buNone/>
                      </a:pPr>
                      <a:r>
                        <a:rPr lang="en-US" altLang="zh-CN" sz="1200" b="1">
                          <a:latin typeface="+mn-ea"/>
                          <a:ea typeface="+mn-ea"/>
                          <a:cs typeface="+mn-ea"/>
                          <a:sym typeface="微软雅黑" panose="020B0503020204020204" pitchFamily="2" charset="-122"/>
                        </a:rPr>
                        <a:t>新疆</a:t>
                      </a:r>
                      <a:endParaRPr lang="en-US" altLang="zh-CN" sz="1200" b="1" baseline="0">
                        <a:latin typeface="+mn-ea"/>
                        <a:ea typeface="+mn-ea"/>
                        <a:cs typeface="+mn-ea"/>
                        <a:sym typeface="微软雅黑" panose="020B0503020204020204" pitchFamily="2" charset="-122"/>
                      </a:endParaRPr>
                    </a:p>
                    <a:p>
                      <a:pPr marL="0" lvl="0" algn="ctr" defTabSz="914400" eaLnBrk="1" fontAlgn="ctr" latinLnBrk="0" hangingPunct="1">
                        <a:lnSpc>
                          <a:spcPct val="100000"/>
                        </a:lnSpc>
                        <a:spcBef>
                          <a:spcPct val="20000"/>
                        </a:spcBef>
                        <a:buNone/>
                      </a:pPr>
                      <a:endParaRPr lang="en-US" altLang="zh-CN" sz="1200" b="1" baseline="0">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latin typeface="+mn-ea"/>
                          <a:ea typeface="+mn-ea"/>
                          <a:cs typeface="+mn-ea"/>
                        </a:rPr>
                        <a:t>220kV芨木北一线检修</a:t>
                      </a:r>
                      <a:endParaRPr lang="en-US" altLang="zh-CN" sz="1200" b="1" i="0" u="none" strike="noStrike">
                        <a:latin typeface="+mn-ea"/>
                        <a:ea typeface="+mn-ea"/>
                        <a:cs typeface="+mn-ea"/>
                      </a:endParaRPr>
                    </a:p>
                  </a:txBody>
                  <a:tcPr marL="9525" marR="9525" marT="9525"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latin typeface="+mn-ea"/>
                          <a:ea typeface="+mn-ea"/>
                          <a:cs typeface="+mn-ea"/>
                        </a:rPr>
                        <a:t>2019-12-2日</a:t>
                      </a:r>
                      <a:endParaRPr lang="en-US" altLang="zh-CN" sz="1200" b="1" i="0" u="none" strike="noStrike">
                        <a:latin typeface="+mn-ea"/>
                        <a:ea typeface="+mn-ea"/>
                        <a:cs typeface="+mn-ea"/>
                      </a:endParaRPr>
                    </a:p>
                  </a:txBody>
                  <a:tcPr marL="9525" marR="9525" marT="9525" marB="0" anchor="ctr">
                    <a:lnL w="12700" cap="flat" cmpd="sng">
                      <a:solidFill>
                        <a:schemeClr val="tx1"/>
                      </a:solidFill>
                      <a:prstDash val="solid"/>
                      <a:miter/>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algn="ctr" defTabSz="914400" eaLnBrk="1" fontAlgn="ctr" latinLnBrk="0" hangingPunct="1">
                        <a:lnSpc>
                          <a:spcPct val="100000"/>
                        </a:lnSpc>
                        <a:spcBef>
                          <a:spcPct val="20000"/>
                        </a:spcBef>
                        <a:buNone/>
                      </a:pPr>
                      <a:r>
                        <a:rPr lang="en-US" altLang="zh-CN" sz="1200" b="1">
                          <a:latin typeface="+mn-ea"/>
                          <a:ea typeface="+mn-ea"/>
                          <a:cs typeface="+mn-ea"/>
                          <a:sym typeface="微软雅黑" panose="020B0503020204020204" pitchFamily="2" charset="-122"/>
                        </a:rPr>
                        <a:t>中民木垒北光伏汇集站送出受限</a:t>
                      </a:r>
                      <a:endParaRPr lang="en-US" altLang="zh-CN" sz="1200" b="1" baseline="0">
                        <a:latin typeface="+mn-ea"/>
                        <a:ea typeface="+mn-ea"/>
                        <a:cs typeface="+mn-ea"/>
                        <a:sym typeface="微软雅黑" panose="020B0503020204020204" pitchFamily="2" charset="-122"/>
                      </a:endParaRPr>
                    </a:p>
                  </a:txBody>
                  <a:tcPr marL="0" marR="0" marT="0" marB="0" anchor="ctr">
                    <a:lnL w="12700" cap="flat" cmpd="sng">
                      <a:solidFill>
                        <a:schemeClr val="tx1"/>
                      </a:solidFill>
                      <a:prstDash val="solid"/>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3200" kern="120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800" kern="120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400" kern="120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algn="ctr" defTabSz="914400" eaLnBrk="1" fontAlgn="ctr" hangingPunct="1">
                        <a:buNone/>
                      </a:pPr>
                      <a:r>
                        <a:rPr lang="en-US" altLang="zh-CN" sz="1200" b="1" i="0" u="none" strike="noStrike">
                          <a:latin typeface="+mn-ea"/>
                          <a:ea typeface="+mn-ea"/>
                          <a:cs typeface="+mn-ea"/>
                        </a:rPr>
                        <a:t>12</a:t>
                      </a:r>
                      <a:endParaRPr lang="en-US" altLang="zh-CN" sz="1200" b="1" i="0" u="none" strike="noStrike">
                        <a:latin typeface="+mn-ea"/>
                        <a:ea typeface="+mn-ea"/>
                        <a:cs typeface="+mn-ea"/>
                      </a:endParaRPr>
                    </a:p>
                  </a:txBody>
                  <a:tcPr marL="9525" marR="9525" marT="9525" marB="0" anchor="ct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lnT w="12700" cap="flat" cmpd="sng">
                      <a:solidFill>
                        <a:schemeClr val="tx1"/>
                      </a:solidFill>
                      <a:prstDash val="solid"/>
                      <a:miter/>
                      <a:headEnd type="none" w="med" len="med"/>
                      <a:tailEnd type="none" w="med" len="med"/>
                    </a:lnT>
                    <a:lnB w="12700" cap="flat" cmpd="sng">
                      <a:solidFill>
                        <a:schemeClr val="tx1"/>
                      </a:solidFill>
                      <a:prstDash val="solid"/>
                      <a:miter/>
                      <a:headEnd type="none" w="med" len="med"/>
                      <a:tailEnd type="none" w="med" len="med"/>
                    </a:lnB>
                    <a:lnTlToBr>
                      <a:noFill/>
                    </a:lnTlToBr>
                    <a:lnBlToTr>
                      <a:noFill/>
                    </a:lnBlToTr>
                    <a:solidFill>
                      <a:srgbClr val="B7CCE4">
                        <a:alpha val="100000"/>
                      </a:srgbClr>
                    </a:solidFill>
                  </a:tcPr>
                </a:tc>
                <a:tc vMerge="1">
                  <a:tcPr>
                    <a:lnL w="12700" cap="flat" cmpd="sng">
                      <a:solidFill>
                        <a:schemeClr val="tx1"/>
                      </a:solidFill>
                      <a:prstDash val="solid"/>
                      <a:miter/>
                      <a:headEnd type="none" w="med" len="med"/>
                      <a:tailEnd type="none" w="med" len="med"/>
                    </a:lnL>
                    <a:lnR w="12700" cap="flat" cmpd="sng">
                      <a:solidFill>
                        <a:schemeClr val="tx1"/>
                      </a:solidFill>
                      <a:prstDash val="solid"/>
                      <a:miter/>
                      <a:headEnd type="none" w="med" len="med"/>
                      <a:tailEnd type="none" w="med" len="med"/>
                    </a:lnR>
                  </a:tcPr>
                </a:tc>
              </a:tr>
            </a:tbl>
          </a:graphicData>
        </a:graphic>
      </p:graphicFrame>
      <p:sp>
        <p:nvSpPr>
          <p:cNvPr id="46144" name="文本框 2"/>
          <p:cNvSpPr/>
          <p:nvPr/>
        </p:nvSpPr>
        <p:spPr>
          <a:xfrm>
            <a:off x="851535" y="1524635"/>
            <a:ext cx="4838065" cy="460375"/>
          </a:xfrm>
          <a:prstGeom prst="rect">
            <a:avLst/>
          </a:prstGeom>
          <a:noFill/>
          <a:ln w="9525">
            <a:noFill/>
          </a:ln>
        </p:spPr>
        <p:txBody>
          <a:bodyPr wrap="square" anchor="t">
            <a:spAutoFit/>
          </a:bodyPr>
          <a:lstStyle/>
          <a:p>
            <a:pPr>
              <a:lnSpc>
                <a:spcPct val="120000"/>
              </a:lnSpc>
            </a:pPr>
            <a:r>
              <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rPr>
              <a:t>断面受阻原因分析</a:t>
            </a:r>
            <a:r>
              <a:rPr lang="zh-CN" altLang="en-US" sz="2000" b="1" dirty="0">
                <a:solidFill>
                  <a:srgbClr val="FF0000"/>
                </a:solidFill>
                <a:sym typeface="Calibri" panose="020F0502020204030204" pitchFamily="2" charset="0"/>
              </a:rPr>
              <a:t>（检修受限部分）</a:t>
            </a:r>
            <a:endParaRPr lang="zh-CN" altLang="en-US" sz="2000" b="1" dirty="0">
              <a:solidFill>
                <a:srgbClr val="000000"/>
              </a:solidFill>
              <a:latin typeface="Calibri" panose="020F0502020204030204" pitchFamily="2" charset="0"/>
              <a:ea typeface="宋体" panose="02010600030101010101" pitchFamily="2" charset="-122"/>
              <a:sym typeface="Calibri" panose="020F0502020204030204" pitchFamily="2" charset="0"/>
            </a:endParaRPr>
          </a:p>
        </p:txBody>
      </p:sp>
      <p:sp>
        <p:nvSpPr>
          <p:cNvPr id="46145" name="六边形 23"/>
          <p:cNvSpPr/>
          <p:nvPr/>
        </p:nvSpPr>
        <p:spPr>
          <a:xfrm rot="-5400000">
            <a:off x="357823" y="1505585"/>
            <a:ext cx="508000" cy="488950"/>
          </a:xfrm>
          <a:prstGeom prst="hexagon">
            <a:avLst>
              <a:gd name="adj" fmla="val 25050"/>
              <a:gd name="vf" fmla="val 115470"/>
            </a:avLst>
          </a:prstGeom>
          <a:solidFill>
            <a:schemeClr val="tx1"/>
          </a:solidFill>
          <a:ln w="9525">
            <a:noFill/>
          </a:ln>
        </p:spPr>
        <p:txBody>
          <a:bodyPr anchor="ctr"/>
          <a:lstStyle/>
          <a:p>
            <a:pPr algn="ctr"/>
            <a:endParaRPr lang="zh-CN" altLang="zh-CN" i="1">
              <a:solidFill>
                <a:schemeClr val="bg1"/>
              </a:solidFill>
              <a:latin typeface="Arial" panose="020B0604020202020204" pitchFamily="34" charset="0"/>
              <a:ea typeface="黑体" panose="02010609060101010101" pitchFamily="1" charset="-122"/>
              <a:sym typeface="Arial" panose="020B0604020202020204" pitchFamily="34" charset="0"/>
            </a:endParaRPr>
          </a:p>
        </p:txBody>
      </p:sp>
      <p:sp>
        <p:nvSpPr>
          <p:cNvPr id="46146" name="TextBox 7"/>
          <p:cNvSpPr/>
          <p:nvPr/>
        </p:nvSpPr>
        <p:spPr>
          <a:xfrm>
            <a:off x="422910" y="1486535"/>
            <a:ext cx="361950" cy="460375"/>
          </a:xfrm>
          <a:prstGeom prst="rect">
            <a:avLst/>
          </a:prstGeom>
          <a:noFill/>
          <a:ln w="9525">
            <a:noFill/>
          </a:ln>
        </p:spPr>
        <p:txBody>
          <a:bodyPr wrap="none" anchor="t">
            <a:spAutoFit/>
          </a:bodyPr>
          <a:lstStyle/>
          <a:p>
            <a:r>
              <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rPr>
              <a:t>2</a:t>
            </a:r>
            <a:endParaRPr lang="en-US" altLang="zh-CN" sz="2400" dirty="0">
              <a:solidFill>
                <a:schemeClr val="bg1"/>
              </a:solidFill>
              <a:latin typeface="微软雅黑" panose="020B0503020204020204" pitchFamily="2" charset="-122"/>
              <a:ea typeface="微软雅黑" panose="020B0503020204020204" pitchFamily="2" charset="-122"/>
              <a:sym typeface="微软雅黑" panose="020B0503020204020204"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p:nvPr/>
        </p:nvSpPr>
        <p:spPr>
          <a:xfrm>
            <a:off x="1708150" y="2211388"/>
            <a:ext cx="8542338" cy="2139950"/>
          </a:xfrm>
          <a:prstGeom prst="rect">
            <a:avLst/>
          </a:prstGeom>
          <a:noFill/>
          <a:ln w="9525">
            <a:noFill/>
          </a:ln>
        </p:spPr>
        <p:txBody>
          <a:bodyPr anchor="t">
            <a:spAutoFit/>
          </a:bodyPr>
          <a:lstStyle/>
          <a:p>
            <a:pPr algn="ctr">
              <a:lnSpc>
                <a:spcPct val="130000"/>
              </a:lnSpc>
              <a:spcBef>
                <a:spcPct val="10000"/>
              </a:spcBef>
              <a:spcAft>
                <a:spcPct val="10000"/>
              </a:spcAft>
              <a:buSzPct val="120000"/>
            </a:pPr>
            <a:r>
              <a:rPr lang="zh-CN" altLang="en-US" sz="4800" b="1" dirty="0">
                <a:solidFill>
                  <a:srgbClr val="0000FF"/>
                </a:solidFill>
                <a:latin typeface="黑体" panose="02010609060101010101" pitchFamily="1" charset="-122"/>
                <a:ea typeface="黑体" panose="02010609060101010101" pitchFamily="1" charset="-122"/>
                <a:sym typeface="黑体" panose="02010609060101010101" pitchFamily="1" charset="-122"/>
              </a:rPr>
              <a:t>汇报完毕</a:t>
            </a:r>
            <a:endParaRPr lang="zh-CN" altLang="en-US" sz="4800" b="1" dirty="0">
              <a:solidFill>
                <a:srgbClr val="0000FF"/>
              </a:solidFill>
              <a:latin typeface="黑体" panose="02010609060101010101" pitchFamily="1" charset="-122"/>
              <a:ea typeface="黑体" panose="02010609060101010101" pitchFamily="1" charset="-122"/>
              <a:sym typeface="黑体" panose="02010609060101010101" pitchFamily="1" charset="-122"/>
            </a:endParaRPr>
          </a:p>
          <a:p>
            <a:pPr algn="ctr">
              <a:lnSpc>
                <a:spcPct val="130000"/>
              </a:lnSpc>
              <a:spcBef>
                <a:spcPct val="10000"/>
              </a:spcBef>
              <a:spcAft>
                <a:spcPct val="10000"/>
              </a:spcAft>
              <a:buSzPct val="120000"/>
            </a:pPr>
            <a:r>
              <a:rPr lang="zh-CN" altLang="en-US" sz="4800" b="1" dirty="0">
                <a:solidFill>
                  <a:srgbClr val="0000FF"/>
                </a:solidFill>
                <a:latin typeface="黑体" panose="02010609060101010101" pitchFamily="1" charset="-122"/>
                <a:ea typeface="黑体" panose="02010609060101010101" pitchFamily="1" charset="-122"/>
                <a:sym typeface="黑体" panose="02010609060101010101" pitchFamily="1" charset="-122"/>
              </a:rPr>
              <a:t>谢 谢</a:t>
            </a:r>
            <a:r>
              <a:rPr lang="en-US" altLang="zh-CN" sz="4800" b="1" dirty="0">
                <a:solidFill>
                  <a:srgbClr val="0000FF"/>
                </a:solidFill>
                <a:latin typeface="黑体" panose="02010609060101010101" pitchFamily="1" charset="-122"/>
                <a:ea typeface="黑体" panose="02010609060101010101" pitchFamily="1" charset="-122"/>
                <a:sym typeface="黑体" panose="02010609060101010101" pitchFamily="1" charset="-122"/>
              </a:rPr>
              <a:t>!</a:t>
            </a:r>
            <a:endParaRPr lang="en-US" altLang="zh-CN" sz="4800" b="1" dirty="0">
              <a:solidFill>
                <a:srgbClr val="0000FF"/>
              </a:solidFill>
              <a:latin typeface="黑体" panose="02010609060101010101" pitchFamily="1" charset="-122"/>
              <a:ea typeface="黑体" panose="02010609060101010101" pitchFamily="1" charset="-122"/>
              <a:sym typeface="黑体" panose="02010609060101010101" pitchFamily="1" charset="-122"/>
            </a:endParaRPr>
          </a:p>
        </p:txBody>
      </p:sp>
    </p:spTree>
  </p:cSld>
  <p:clrMapOvr>
    <a:masterClrMapping/>
  </p:clrMapOvr>
  <p:transition spd="slow">
    <p:blinds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MH_Others_1"/>
          <p:cNvSpPr/>
          <p:nvPr/>
        </p:nvSpPr>
        <p:spPr>
          <a:xfrm>
            <a:off x="1416050" y="2051050"/>
            <a:ext cx="1144588" cy="3524250"/>
          </a:xfrm>
          <a:prstGeom prst="rect">
            <a:avLst/>
          </a:prstGeom>
          <a:noFill/>
          <a:ln w="9525">
            <a:noFill/>
          </a:ln>
        </p:spPr>
        <p:txBody>
          <a:bodyPr anchor="t"/>
          <a:lstStyle/>
          <a:p>
            <a:pPr marL="342900" indent="-342900"/>
            <a:r>
              <a:rPr lang="en-US" altLang="zh-CN" sz="4800" dirty="0">
                <a:solidFill>
                  <a:srgbClr val="F2DCDB"/>
                </a:solidFill>
                <a:latin typeface="微软雅黑" panose="020B0503020204020204" pitchFamily="2" charset="-122"/>
                <a:ea typeface="微软雅黑" panose="020B0503020204020204" pitchFamily="2" charset="-122"/>
                <a:sym typeface="微软雅黑" panose="020B0503020204020204" pitchFamily="2" charset="-122"/>
              </a:rPr>
              <a:t>Contents</a:t>
            </a:r>
            <a:endParaRPr lang="en-US" altLang="zh-CN" sz="4800" dirty="0">
              <a:solidFill>
                <a:srgbClr val="F2DCDB"/>
              </a:solidFill>
              <a:latin typeface="微软雅黑" panose="020B0503020204020204" pitchFamily="2" charset="-122"/>
              <a:ea typeface="微软雅黑" panose="020B0503020204020204" pitchFamily="2" charset="-122"/>
              <a:sym typeface="微软雅黑" panose="020B0503020204020204" pitchFamily="2" charset="-122"/>
            </a:endParaRPr>
          </a:p>
        </p:txBody>
      </p:sp>
      <p:pic>
        <p:nvPicPr>
          <p:cNvPr id="10243" name="MH_Others_2"/>
          <p:cNvPicPr/>
          <p:nvPr/>
        </p:nvPicPr>
        <p:blipFill>
          <a:blip r:embed="rId1"/>
          <a:stretch>
            <a:fillRect/>
          </a:stretch>
        </p:blipFill>
        <p:spPr>
          <a:xfrm>
            <a:off x="438150" y="438150"/>
            <a:ext cx="2698750" cy="1530350"/>
          </a:xfrm>
          <a:prstGeom prst="rect">
            <a:avLst/>
          </a:prstGeom>
          <a:noFill/>
          <a:ln w="9525">
            <a:noFill/>
          </a:ln>
        </p:spPr>
      </p:pic>
      <p:sp>
        <p:nvSpPr>
          <p:cNvPr id="10244" name="MH_Others_3"/>
          <p:cNvSpPr/>
          <p:nvPr/>
        </p:nvSpPr>
        <p:spPr>
          <a:xfrm>
            <a:off x="300038" y="1839913"/>
            <a:ext cx="1304925" cy="979487"/>
          </a:xfrm>
          <a:prstGeom prst="ellipse">
            <a:avLst/>
          </a:prstGeom>
          <a:noFill/>
          <a:ln w="9525">
            <a:noFill/>
          </a:ln>
        </p:spPr>
        <p:txBody>
          <a:bodyPr anchor="ctr"/>
          <a:lstStyle/>
          <a:p>
            <a:pPr marL="342900" indent="-342900" algn="ctr"/>
            <a:r>
              <a:rPr lang="zh-CN" altLang="en-US" sz="6600" b="1" dirty="0">
                <a:solidFill>
                  <a:schemeClr val="accent2"/>
                </a:solidFill>
                <a:latin typeface="微软雅黑" panose="020B0503020204020204" pitchFamily="2" charset="-122"/>
                <a:ea typeface="微软雅黑" panose="020B0503020204020204" pitchFamily="2" charset="-122"/>
                <a:sym typeface="微软雅黑" panose="020B0503020204020204" pitchFamily="2" charset="-122"/>
              </a:rPr>
              <a:t>录</a:t>
            </a:r>
            <a:endParaRPr lang="zh-CN" altLang="en-US" sz="6600" b="1" dirty="0">
              <a:solidFill>
                <a:schemeClr val="accent2"/>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0245" name="Rectangle 6"/>
          <p:cNvSpPr/>
          <p:nvPr/>
        </p:nvSpPr>
        <p:spPr>
          <a:xfrm>
            <a:off x="9347200" y="6526213"/>
            <a:ext cx="2844800" cy="331787"/>
          </a:xfrm>
          <a:prstGeom prst="rect">
            <a:avLst/>
          </a:prstGeom>
          <a:noFill/>
          <a:ln w="9525">
            <a:noFill/>
          </a:ln>
        </p:spPr>
        <p:txBody>
          <a:bodyPr anchor="t"/>
          <a:lstStyle/>
          <a:p>
            <a:pPr marL="342900" indent="-342900" algn="r"/>
            <a:fld id="{9A0DB2DC-4C9A-4742-B13C-FB6460FD3503}" type="slidenum">
              <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rPr>
            </a:fld>
            <a:endPar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endParaRPr>
          </a:p>
        </p:txBody>
      </p:sp>
      <p:sp>
        <p:nvSpPr>
          <p:cNvPr id="10246" name="矩形 24"/>
          <p:cNvSpPr/>
          <p:nvPr/>
        </p:nvSpPr>
        <p:spPr>
          <a:xfrm>
            <a:off x="3381375" y="1143000"/>
            <a:ext cx="7899400" cy="4030980"/>
          </a:xfrm>
          <a:prstGeom prst="rect">
            <a:avLst/>
          </a:prstGeom>
          <a:noFill/>
          <a:ln w="9525">
            <a:noFill/>
          </a:ln>
        </p:spPr>
        <p:txBody>
          <a:bodyPr anchor="t">
            <a:spAutoFit/>
          </a:bodyPr>
          <a:lstStyle/>
          <a:p>
            <a:pPr marL="742950" lvl="1" indent="-285750" eaLnBrk="0" fontAlgn="b" hangingPunct="0">
              <a:lnSpc>
                <a:spcPct val="200000"/>
              </a:lnSpc>
            </a:pPr>
            <a:r>
              <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一、新能源消纳总体情况</a:t>
            </a:r>
            <a:endParaRPr lang="en-US" altLang="zh-CN" sz="3200" b="1" dirty="0">
              <a:solidFill>
                <a:srgbClr val="000000"/>
              </a:solidFill>
              <a:latin typeface="黑体" panose="02010609060101010101" pitchFamily="1" charset="-122"/>
              <a:ea typeface="黑体" panose="02010609060101010101" pitchFamily="1" charset="-122"/>
              <a:sym typeface="黑体" panose="02010609060101010101" pitchFamily="1" charset="-122"/>
            </a:endParaRPr>
          </a:p>
          <a:p>
            <a:pPr marL="742950" lvl="1" indent="-285750" eaLnBrk="0" fontAlgn="b" hangingPunct="0">
              <a:lnSpc>
                <a:spcPct val="200000"/>
              </a:lnSpc>
            </a:pPr>
            <a:r>
              <a:rPr lang="zh-CN" altLang="en-US" sz="3200" b="1" dirty="0">
                <a:solidFill>
                  <a:srgbClr val="0000CC"/>
                </a:solidFill>
                <a:latin typeface="黑体" panose="02010609060101010101" pitchFamily="1" charset="-122"/>
                <a:ea typeface="黑体" panose="02010609060101010101" pitchFamily="1" charset="-122"/>
                <a:sym typeface="黑体" panose="02010609060101010101" pitchFamily="1" charset="-122"/>
              </a:rPr>
              <a:t>二、新能源发电分析及消纳措施</a:t>
            </a:r>
            <a:endParaRPr lang="en-US" altLang="zh-CN" sz="3200" b="1" dirty="0">
              <a:solidFill>
                <a:srgbClr val="FF0000"/>
              </a:solidFill>
              <a:latin typeface="黑体" panose="02010609060101010101" pitchFamily="1" charset="-122"/>
              <a:ea typeface="黑体" panose="02010609060101010101" pitchFamily="1" charset="-122"/>
              <a:sym typeface="黑体" panose="02010609060101010101" pitchFamily="1" charset="-122"/>
            </a:endParaRPr>
          </a:p>
          <a:p>
            <a:pPr marL="742950" lvl="1" indent="-285750" eaLnBrk="0" fontAlgn="b" hangingPunct="0">
              <a:lnSpc>
                <a:spcPct val="200000"/>
              </a:lnSpc>
            </a:pPr>
            <a:r>
              <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三、新能源限电分析及评价报告</a:t>
            </a:r>
            <a:endParaRPr lang="en-US" altLang="zh-CN" sz="3200" b="1" dirty="0">
              <a:solidFill>
                <a:srgbClr val="000000"/>
              </a:solidFill>
              <a:latin typeface="黑体" panose="02010609060101010101" pitchFamily="1" charset="-122"/>
              <a:ea typeface="黑体" panose="02010609060101010101" pitchFamily="1" charset="-122"/>
              <a:sym typeface="黑体" panose="02010609060101010101" pitchFamily="1" charset="-122"/>
            </a:endParaRPr>
          </a:p>
          <a:p>
            <a:pPr marL="742950" lvl="1" indent="-285750" eaLnBrk="0" fontAlgn="b" hangingPunct="0">
              <a:lnSpc>
                <a:spcPct val="200000"/>
              </a:lnSpc>
            </a:pPr>
            <a:r>
              <a:rPr lang="zh-CN" altLang="en-US" sz="3200" b="1" dirty="0">
                <a:solidFill>
                  <a:srgbClr val="000000"/>
                </a:solidFill>
                <a:latin typeface="黑体" panose="02010609060101010101" pitchFamily="1" charset="-122"/>
                <a:ea typeface="黑体" panose="02010609060101010101" pitchFamily="1" charset="-122"/>
                <a:sym typeface="黑体" panose="02010609060101010101" pitchFamily="1" charset="-122"/>
              </a:rPr>
              <a:t>四、一月份消纳预测及后续工作计划</a:t>
            </a:r>
            <a:endParaRPr lang="en-US" altLang="zh-CN" sz="3200" b="1" dirty="0">
              <a:solidFill>
                <a:srgbClr val="000000"/>
              </a:solidFill>
              <a:latin typeface="黑体" panose="02010609060101010101" pitchFamily="1" charset="-122"/>
              <a:ea typeface="黑体" panose="02010609060101010101" pitchFamily="1" charset="-122"/>
              <a:sym typeface="黑体" panose="02010609060101010101" pitchFamily="1"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p:nvPr/>
        </p:nvSpPr>
        <p:spPr>
          <a:xfrm>
            <a:off x="12700" y="815975"/>
            <a:ext cx="10972800" cy="504825"/>
          </a:xfrm>
          <a:prstGeom prst="rect">
            <a:avLst/>
          </a:prstGeom>
          <a:noFill/>
          <a:ln w="9525">
            <a:noFill/>
          </a:ln>
        </p:spPr>
        <p:txBody>
          <a:bodyPr/>
          <a:lstStyle/>
          <a:p>
            <a:pPr indent="625475">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Arial" panose="020B0604020202020204" pitchFamily="34" charset="0"/>
              </a:rPr>
              <a:t>（一）新能源发电分析</a:t>
            </a:r>
            <a:endParaRPr lang="zh-CN" altLang="en-US" sz="2000" b="1" dirty="0">
              <a:solidFill>
                <a:srgbClr val="FF3300"/>
              </a:solidFill>
              <a:latin typeface="黑体" panose="02010609060101010101" pitchFamily="1" charset="-122"/>
              <a:ea typeface="黑体" panose="02010609060101010101" pitchFamily="1" charset="-122"/>
              <a:sym typeface="Arial" panose="020B0604020202020204" pitchFamily="34" charset="0"/>
            </a:endParaRPr>
          </a:p>
        </p:txBody>
      </p:sp>
      <p:sp>
        <p:nvSpPr>
          <p:cNvPr id="275459" name="Rectangle 6"/>
          <p:cNvSpPr txBox="1"/>
          <p:nvPr/>
        </p:nvSpPr>
        <p:spPr>
          <a:xfrm>
            <a:off x="9347200" y="6526213"/>
            <a:ext cx="2844800" cy="331787"/>
          </a:xfrm>
          <a:prstGeom prst="rect">
            <a:avLst/>
          </a:prstGeom>
          <a:noFill/>
          <a:ln w="9525">
            <a:noFill/>
          </a:ln>
        </p:spPr>
        <p:txBody>
          <a:bodyPr/>
          <a:lstStyle/>
          <a:p>
            <a:pPr algn="r"/>
            <a:fld id="{9A0DB2DC-4C9A-4742-B13C-FB6460FD3503}" type="slidenum">
              <a:rPr lang="en-US" altLang="zh-CN" sz="1400" b="1" dirty="0">
                <a:latin typeface="Calibri" panose="020F0502020204030204" pitchFamily="2" charset="0"/>
                <a:ea typeface="黑体" panose="02010609060101010101" pitchFamily="1" charset="-122"/>
              </a:rPr>
            </a:fld>
            <a:endParaRPr lang="en-US" altLang="zh-CN" sz="1400" b="1" dirty="0">
              <a:latin typeface="Calibri" panose="020F0502020204030204" pitchFamily="2" charset="0"/>
              <a:ea typeface="黑体" panose="02010609060101010101" pitchFamily="1" charset="-122"/>
            </a:endParaRPr>
          </a:p>
        </p:txBody>
      </p:sp>
      <p:grpSp>
        <p:nvGrpSpPr>
          <p:cNvPr id="275460" name="组合 275459"/>
          <p:cNvGrpSpPr/>
          <p:nvPr/>
        </p:nvGrpSpPr>
        <p:grpSpPr>
          <a:xfrm>
            <a:off x="6350" y="47625"/>
            <a:ext cx="639763" cy="749300"/>
            <a:chOff x="0" y="0"/>
            <a:chExt cx="480244" cy="564356"/>
          </a:xfrm>
        </p:grpSpPr>
        <p:sp>
          <p:nvSpPr>
            <p:cNvPr id="275461" name="矩形 36"/>
            <p:cNvSpPr/>
            <p:nvPr/>
          </p:nvSpPr>
          <p:spPr>
            <a:xfrm>
              <a:off x="0" y="374"/>
              <a:ext cx="425449" cy="564610"/>
            </a:xfrm>
            <a:prstGeom prst="rect">
              <a:avLst/>
            </a:prstGeom>
            <a:solidFill>
              <a:srgbClr val="803D06"/>
            </a:solidFill>
            <a:ln w="9525">
              <a:noFill/>
            </a:ln>
          </p:spPr>
          <p:txBody>
            <a:bodyPr anchor="ctr"/>
            <a:lstStyle/>
            <a:p>
              <a:pPr algn="ctr"/>
              <a:endParaRPr lang="zh-CN" altLang="en-US" dirty="0">
                <a:solidFill>
                  <a:srgbClr val="FFFFFF"/>
                </a:solidFill>
                <a:latin typeface="宋体" panose="02010600030101010101" pitchFamily="2" charset="-122"/>
                <a:sym typeface="宋体" panose="02010600030101010101" pitchFamily="2" charset="-122"/>
              </a:endParaRPr>
            </a:p>
          </p:txBody>
        </p:sp>
        <p:sp>
          <p:nvSpPr>
            <p:cNvPr id="275462" name="直接连接符 37"/>
            <p:cNvSpPr/>
            <p:nvPr/>
          </p:nvSpPr>
          <p:spPr>
            <a:xfrm>
              <a:off x="481012" y="374"/>
              <a:ext cx="1" cy="564610"/>
            </a:xfrm>
            <a:prstGeom prst="line">
              <a:avLst/>
            </a:prstGeom>
            <a:ln w="28575" cap="flat" cmpd="sng">
              <a:solidFill>
                <a:srgbClr val="595959"/>
              </a:solidFill>
              <a:prstDash val="solid"/>
              <a:headEnd type="none" w="med" len="med"/>
              <a:tailEnd type="none" w="med" len="med"/>
            </a:ln>
          </p:spPr>
        </p:sp>
      </p:grpSp>
      <p:sp>
        <p:nvSpPr>
          <p:cNvPr id="275463" name="Text Box 215"/>
          <p:cNvSpPr txBox="1"/>
          <p:nvPr/>
        </p:nvSpPr>
        <p:spPr>
          <a:xfrm>
            <a:off x="479425" y="1225550"/>
            <a:ext cx="11217275" cy="755650"/>
          </a:xfrm>
          <a:prstGeom prst="rect">
            <a:avLst/>
          </a:prstGeom>
          <a:noFill/>
          <a:ln w="9525">
            <a:noFill/>
          </a:ln>
        </p:spPr>
        <p:txBody>
          <a:bodyPr>
            <a:spAutoFit/>
          </a:bodyPr>
          <a:lstStyle/>
          <a:p>
            <a:pPr algn="just">
              <a:lnSpc>
                <a:spcPct val="120000"/>
              </a:lnSpc>
            </a:pPr>
            <a:r>
              <a:rPr lang="zh-CN" altLang="en-US" dirty="0">
                <a:latin typeface="微软雅黑" panose="020B0503020204020204" pitchFamily="2" charset="-122"/>
                <a:ea typeface="微软雅黑" panose="020B0503020204020204" pitchFamily="2" charset="-122"/>
                <a:sym typeface="Arial" panose="020B0604020202020204" pitchFamily="34" charset="0"/>
              </a:rPr>
              <a:t>       年累全网风电</a:t>
            </a:r>
            <a:r>
              <a:rPr lang="zh-CN" altLang="en-US" dirty="0" smtClean="0">
                <a:latin typeface="微软雅黑" panose="020B0503020204020204" pitchFamily="2" charset="-122"/>
                <a:ea typeface="微软雅黑" panose="020B0503020204020204" pitchFamily="2" charset="-122"/>
                <a:sym typeface="Arial" panose="020B0604020202020204" pitchFamily="34" charset="0"/>
              </a:rPr>
              <a:t>发电量</a:t>
            </a:r>
            <a:r>
              <a:rPr lang="en-US" altLang="zh-CN" b="1" dirty="0" smtClean="0">
                <a:solidFill>
                  <a:srgbClr val="C00000"/>
                </a:solidFill>
                <a:latin typeface="微软雅黑" panose="020B0503020204020204" pitchFamily="2" charset="-122"/>
                <a:ea typeface="微软雅黑" panose="020B0503020204020204" pitchFamily="2" charset="-122"/>
                <a:sym typeface="Arial" panose="020B0604020202020204" pitchFamily="34" charset="0"/>
              </a:rPr>
              <a:t>958.32</a:t>
            </a:r>
            <a:r>
              <a:rPr lang="zh-CN" altLang="en-US" b="1" dirty="0" smtClean="0">
                <a:solidFill>
                  <a:srgbClr val="C00000"/>
                </a:solidFill>
                <a:latin typeface="微软雅黑" panose="020B0503020204020204" pitchFamily="2" charset="-122"/>
                <a:ea typeface="微软雅黑" panose="020B0503020204020204" pitchFamily="2" charset="-122"/>
                <a:sym typeface="Arial" panose="020B0604020202020204" pitchFamily="34" charset="0"/>
              </a:rPr>
              <a:t>亿</a:t>
            </a:r>
            <a:r>
              <a:rPr lang="zh-CN" altLang="en-US"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千瓦时</a:t>
            </a:r>
            <a:r>
              <a:rPr lang="zh-CN" altLang="en-US" dirty="0">
                <a:latin typeface="微软雅黑" panose="020B0503020204020204" pitchFamily="2" charset="-122"/>
                <a:ea typeface="微软雅黑" panose="020B0503020204020204" pitchFamily="2" charset="-122"/>
                <a:sym typeface="Arial" panose="020B0604020202020204" pitchFamily="34" charset="0"/>
              </a:rPr>
              <a:t>，同比</a:t>
            </a:r>
            <a:r>
              <a:rPr lang="zh-CN" altLang="en-US"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增长</a:t>
            </a:r>
            <a:r>
              <a:rPr lang="en-US" altLang="zh-CN" b="1" dirty="0" smtClean="0">
                <a:solidFill>
                  <a:srgbClr val="C00000"/>
                </a:solidFill>
                <a:latin typeface="微软雅黑" panose="020B0503020204020204" pitchFamily="2" charset="-122"/>
                <a:ea typeface="微软雅黑" panose="020B0503020204020204" pitchFamily="2" charset="-122"/>
                <a:sym typeface="Arial" panose="020B0604020202020204" pitchFamily="34" charset="0"/>
              </a:rPr>
              <a:t>10.13%</a:t>
            </a:r>
            <a:r>
              <a:rPr lang="zh-CN" altLang="en-US" dirty="0">
                <a:latin typeface="微软雅黑" panose="020B0503020204020204" pitchFamily="2" charset="-122"/>
                <a:ea typeface="微软雅黑" panose="020B0503020204020204" pitchFamily="2" charset="-122"/>
                <a:sym typeface="Arial" panose="020B0604020202020204" pitchFamily="34" charset="0"/>
              </a:rPr>
              <a:t>，光伏</a:t>
            </a:r>
            <a:r>
              <a:rPr lang="zh-CN" altLang="en-US" dirty="0" smtClean="0">
                <a:latin typeface="微软雅黑" panose="020B0503020204020204" pitchFamily="2" charset="-122"/>
                <a:ea typeface="微软雅黑" panose="020B0503020204020204" pitchFamily="2" charset="-122"/>
                <a:sym typeface="Arial" panose="020B0604020202020204" pitchFamily="34" charset="0"/>
              </a:rPr>
              <a:t>发电量</a:t>
            </a:r>
            <a:r>
              <a:rPr lang="en-US" altLang="zh-CN" b="1" dirty="0" smtClean="0">
                <a:solidFill>
                  <a:srgbClr val="C00000"/>
                </a:solidFill>
                <a:latin typeface="微软雅黑" panose="020B0503020204020204" pitchFamily="2" charset="-122"/>
                <a:ea typeface="微软雅黑" panose="020B0503020204020204" pitchFamily="2" charset="-122"/>
                <a:sym typeface="Arial" panose="020B0604020202020204" pitchFamily="34" charset="0"/>
              </a:rPr>
              <a:t>573.89</a:t>
            </a:r>
            <a:r>
              <a:rPr lang="zh-CN" altLang="en-US" b="1" dirty="0" smtClean="0">
                <a:solidFill>
                  <a:srgbClr val="C00000"/>
                </a:solidFill>
                <a:latin typeface="微软雅黑" panose="020B0503020204020204" pitchFamily="2" charset="-122"/>
                <a:ea typeface="微软雅黑" panose="020B0503020204020204" pitchFamily="2" charset="-122"/>
                <a:sym typeface="Arial" panose="020B0604020202020204" pitchFamily="34" charset="0"/>
              </a:rPr>
              <a:t>亿</a:t>
            </a:r>
            <a:r>
              <a:rPr lang="zh-CN" altLang="en-US"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千瓦时</a:t>
            </a:r>
            <a:r>
              <a:rPr lang="zh-CN" altLang="en-US" dirty="0">
                <a:latin typeface="微软雅黑" panose="020B0503020204020204" pitchFamily="2" charset="-122"/>
                <a:ea typeface="微软雅黑" panose="020B0503020204020204" pitchFamily="2" charset="-122"/>
                <a:sym typeface="Arial" panose="020B0604020202020204" pitchFamily="34" charset="0"/>
              </a:rPr>
              <a:t>，同比</a:t>
            </a:r>
            <a:r>
              <a:rPr lang="zh-CN" altLang="en-US"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增长</a:t>
            </a:r>
            <a:r>
              <a:rPr lang="en-US" altLang="zh-CN" b="1" dirty="0" smtClean="0">
                <a:solidFill>
                  <a:srgbClr val="C00000"/>
                </a:solidFill>
                <a:latin typeface="微软雅黑" panose="020B0503020204020204" pitchFamily="2" charset="-122"/>
                <a:ea typeface="微软雅黑" panose="020B0503020204020204" pitchFamily="2" charset="-122"/>
                <a:sym typeface="Arial" panose="020B0604020202020204" pitchFamily="34" charset="0"/>
              </a:rPr>
              <a:t>19.10%</a:t>
            </a:r>
            <a:r>
              <a:rPr lang="zh-CN" altLang="en-US" dirty="0">
                <a:latin typeface="微软雅黑" panose="020B0503020204020204" pitchFamily="2" charset="-122"/>
                <a:ea typeface="微软雅黑" panose="020B0503020204020204" pitchFamily="2" charset="-122"/>
                <a:sym typeface="Arial" panose="020B0604020202020204" pitchFamily="34" charset="0"/>
              </a:rPr>
              <a:t>；风电利用小时</a:t>
            </a:r>
            <a:r>
              <a:rPr lang="zh-CN" altLang="en-US" dirty="0" smtClean="0">
                <a:latin typeface="微软雅黑" panose="020B0503020204020204" pitchFamily="2" charset="-122"/>
                <a:ea typeface="微软雅黑" panose="020B0503020204020204" pitchFamily="2" charset="-122"/>
                <a:sym typeface="Arial" panose="020B0604020202020204" pitchFamily="34" charset="0"/>
              </a:rPr>
              <a:t>数</a:t>
            </a:r>
            <a:r>
              <a:rPr lang="en-US" altLang="zh-CN" b="1" dirty="0" smtClean="0">
                <a:solidFill>
                  <a:srgbClr val="C00000"/>
                </a:solidFill>
                <a:latin typeface="微软雅黑" panose="020B0503020204020204" pitchFamily="2" charset="-122"/>
                <a:ea typeface="微软雅黑" panose="020B0503020204020204" pitchFamily="2" charset="-122"/>
                <a:sym typeface="Arial" panose="020B0604020202020204" pitchFamily="34" charset="0"/>
              </a:rPr>
              <a:t>1943</a:t>
            </a:r>
            <a:r>
              <a:rPr lang="zh-CN" altLang="en-US" b="1" dirty="0" smtClean="0">
                <a:solidFill>
                  <a:srgbClr val="C00000"/>
                </a:solidFill>
                <a:latin typeface="微软雅黑" panose="020B0503020204020204" pitchFamily="2" charset="-122"/>
                <a:ea typeface="微软雅黑" panose="020B0503020204020204" pitchFamily="2" charset="-122"/>
                <a:sym typeface="Arial" panose="020B0604020202020204" pitchFamily="34" charset="0"/>
              </a:rPr>
              <a:t>小时</a:t>
            </a:r>
            <a:r>
              <a:rPr lang="zh-CN" altLang="en-US" dirty="0">
                <a:latin typeface="微软雅黑" panose="020B0503020204020204" pitchFamily="2" charset="-122"/>
                <a:ea typeface="微软雅黑" panose="020B0503020204020204" pitchFamily="2" charset="-122"/>
                <a:sym typeface="Arial" panose="020B0604020202020204" pitchFamily="34" charset="0"/>
              </a:rPr>
              <a:t>，同比</a:t>
            </a:r>
            <a:r>
              <a:rPr lang="zh-CN" altLang="zh-CN" b="1" dirty="0" smtClean="0">
                <a:solidFill>
                  <a:srgbClr val="C00000"/>
                </a:solidFill>
                <a:latin typeface="微软雅黑" panose="020B0503020204020204" pitchFamily="2" charset="-122"/>
                <a:ea typeface="微软雅黑" panose="020B0503020204020204" pitchFamily="2" charset="-122"/>
                <a:sym typeface="Arial" panose="020B0604020202020204" pitchFamily="34" charset="0"/>
              </a:rPr>
              <a:t>增加</a:t>
            </a:r>
            <a:r>
              <a:rPr lang="en-US" altLang="zh-CN" b="1" dirty="0" smtClean="0">
                <a:solidFill>
                  <a:srgbClr val="C00000"/>
                </a:solidFill>
                <a:latin typeface="微软雅黑" panose="020B0503020204020204" pitchFamily="2" charset="-122"/>
                <a:ea typeface="微软雅黑" panose="020B0503020204020204" pitchFamily="2" charset="-122"/>
                <a:sym typeface="Arial" panose="020B0604020202020204" pitchFamily="34" charset="0"/>
              </a:rPr>
              <a:t>41</a:t>
            </a:r>
            <a:r>
              <a:rPr lang="zh-CN" altLang="en-US" b="1" dirty="0" smtClean="0">
                <a:solidFill>
                  <a:srgbClr val="C00000"/>
                </a:solidFill>
                <a:latin typeface="微软雅黑" panose="020B0503020204020204" pitchFamily="2" charset="-122"/>
                <a:ea typeface="微软雅黑" panose="020B0503020204020204" pitchFamily="2" charset="-122"/>
                <a:sym typeface="Arial" panose="020B0604020202020204" pitchFamily="34" charset="0"/>
              </a:rPr>
              <a:t>小时</a:t>
            </a:r>
            <a:r>
              <a:rPr lang="zh-CN" altLang="en-US" dirty="0">
                <a:latin typeface="微软雅黑" panose="020B0503020204020204" pitchFamily="2" charset="-122"/>
                <a:ea typeface="微软雅黑" panose="020B0503020204020204" pitchFamily="2" charset="-122"/>
                <a:sym typeface="Arial" panose="020B0604020202020204" pitchFamily="34" charset="0"/>
              </a:rPr>
              <a:t>，光伏利用小时</a:t>
            </a:r>
            <a:r>
              <a:rPr lang="zh-CN" altLang="en-US" dirty="0" smtClean="0">
                <a:latin typeface="微软雅黑" panose="020B0503020204020204" pitchFamily="2" charset="-122"/>
                <a:ea typeface="微软雅黑" panose="020B0503020204020204" pitchFamily="2" charset="-122"/>
                <a:sym typeface="Arial" panose="020B0604020202020204" pitchFamily="34" charset="0"/>
              </a:rPr>
              <a:t>数</a:t>
            </a:r>
            <a:r>
              <a:rPr lang="en-US" altLang="zh-CN" b="1" dirty="0" smtClean="0">
                <a:solidFill>
                  <a:srgbClr val="C00000"/>
                </a:solidFill>
                <a:latin typeface="微软雅黑" panose="020B0503020204020204" pitchFamily="2" charset="-122"/>
                <a:ea typeface="微软雅黑" panose="020B0503020204020204" pitchFamily="2" charset="-122"/>
                <a:sym typeface="Arial" panose="020B0604020202020204" pitchFamily="34" charset="0"/>
              </a:rPr>
              <a:t>1438</a:t>
            </a:r>
            <a:r>
              <a:rPr lang="zh-CN" altLang="en-US" b="1" dirty="0" smtClean="0">
                <a:solidFill>
                  <a:srgbClr val="C00000"/>
                </a:solidFill>
                <a:latin typeface="微软雅黑" panose="020B0503020204020204" pitchFamily="2" charset="-122"/>
                <a:ea typeface="微软雅黑" panose="020B0503020204020204" pitchFamily="2" charset="-122"/>
                <a:sym typeface="Arial" panose="020B0604020202020204" pitchFamily="34" charset="0"/>
              </a:rPr>
              <a:t>小时</a:t>
            </a:r>
            <a:r>
              <a:rPr lang="zh-CN" altLang="en-US" b="1" dirty="0">
                <a:latin typeface="微软雅黑" panose="020B0503020204020204" pitchFamily="2" charset="-122"/>
                <a:ea typeface="微软雅黑" panose="020B0503020204020204" pitchFamily="2" charset="-122"/>
                <a:sym typeface="Arial" panose="020B0604020202020204" pitchFamily="34" charset="0"/>
              </a:rPr>
              <a:t>，</a:t>
            </a:r>
            <a:r>
              <a:rPr lang="zh-CN" altLang="en-US" dirty="0">
                <a:latin typeface="微软雅黑" panose="020B0503020204020204" pitchFamily="2" charset="-122"/>
                <a:ea typeface="微软雅黑" panose="020B0503020204020204" pitchFamily="2" charset="-122"/>
                <a:sym typeface="Arial" panose="020B0604020202020204" pitchFamily="34" charset="0"/>
              </a:rPr>
              <a:t>同比</a:t>
            </a:r>
            <a:r>
              <a:rPr lang="zh-CN" altLang="en-US"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增加</a:t>
            </a:r>
            <a:r>
              <a:rPr lang="en-US" altLang="zh-CN"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66</a:t>
            </a:r>
            <a:r>
              <a:rPr lang="zh-CN" altLang="en-US" b="1" dirty="0" smtClean="0">
                <a:solidFill>
                  <a:srgbClr val="C00000"/>
                </a:solidFill>
                <a:latin typeface="微软雅黑" panose="020B0503020204020204" pitchFamily="2" charset="-122"/>
                <a:ea typeface="微软雅黑" panose="020B0503020204020204" pitchFamily="2" charset="-122"/>
                <a:sym typeface="Arial" panose="020B0604020202020204" pitchFamily="34" charset="0"/>
              </a:rPr>
              <a:t>小时</a:t>
            </a:r>
            <a:r>
              <a:rPr lang="zh-CN" altLang="en-US" dirty="0">
                <a:latin typeface="微软雅黑" panose="020B0503020204020204" pitchFamily="2" charset="-122"/>
                <a:ea typeface="微软雅黑" panose="020B0503020204020204" pitchFamily="2" charset="-122"/>
                <a:sym typeface="Arial" panose="020B0604020202020204" pitchFamily="34" charset="0"/>
              </a:rPr>
              <a:t>。</a:t>
            </a:r>
            <a:endParaRPr lang="zh-CN" altLang="en-US" dirty="0">
              <a:solidFill>
                <a:srgbClr val="00B050"/>
              </a:solidFill>
              <a:latin typeface="微软雅黑" panose="020B0503020204020204" pitchFamily="2" charset="-122"/>
              <a:ea typeface="微软雅黑" panose="020B0503020204020204" pitchFamily="2" charset="-122"/>
              <a:sym typeface="Arial" panose="020B0604020202020204" pitchFamily="34" charset="0"/>
            </a:endParaRPr>
          </a:p>
        </p:txBody>
      </p:sp>
      <p:graphicFrame>
        <p:nvGraphicFramePr>
          <p:cNvPr id="275464" name="表格 275463"/>
          <p:cNvGraphicFramePr/>
          <p:nvPr/>
        </p:nvGraphicFramePr>
        <p:xfrm>
          <a:off x="406400" y="1989773"/>
          <a:ext cx="11333163" cy="4434205"/>
        </p:xfrm>
        <a:graphic>
          <a:graphicData uri="http://schemas.openxmlformats.org/drawingml/2006/table">
            <a:tbl>
              <a:tblPr/>
              <a:tblGrid>
                <a:gridCol w="639763"/>
                <a:gridCol w="1401445"/>
                <a:gridCol w="1397317"/>
                <a:gridCol w="1508125"/>
                <a:gridCol w="1074738"/>
                <a:gridCol w="1436370"/>
                <a:gridCol w="1489392"/>
                <a:gridCol w="1344613"/>
                <a:gridCol w="1041400"/>
              </a:tblGrid>
              <a:tr h="61785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a:spcBef>
                          <a:spcPct val="20000"/>
                        </a:spcBef>
                        <a:buNone/>
                      </a:pPr>
                      <a:endParaRPr lang="zh-CN" altLang="en-US" sz="2000" b="1" dirty="0">
                        <a:solidFill>
                          <a:srgbClr val="FFFFFF"/>
                        </a:solidFill>
                        <a:latin typeface="Times New Roman" panose="02020603050405020304" pitchFamily="2" charset="0"/>
                        <a:sym typeface="宋体" panose="02010600030101010101" pitchFamily="2" charset="-122"/>
                      </a:endParaRPr>
                    </a:p>
                  </a:txBody>
                  <a:tcPr marL="90165" marR="90165" marT="46954" marB="46954"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rgbClr val="4BACC6">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a:spcBef>
                          <a:spcPct val="20000"/>
                        </a:spcBef>
                        <a:buNone/>
                      </a:pPr>
                      <a:r>
                        <a:rPr lang="zh-CN" altLang="en-US" sz="1200" b="1" dirty="0">
                          <a:latin typeface="Times New Roman" panose="02020603050405020304" pitchFamily="2" charset="0"/>
                          <a:sym typeface="宋体" panose="02010600030101010101" pitchFamily="2" charset="-122"/>
                        </a:rPr>
                        <a:t>风电发电量</a:t>
                      </a:r>
                      <a:endParaRPr lang="en-US" altLang="zh-CN" sz="1200" b="1" dirty="0">
                        <a:latin typeface="Times New Roman" panose="02020603050405020304" pitchFamily="2" charset="0"/>
                        <a:sym typeface="宋体" panose="02010600030101010101" pitchFamily="2" charset="-122"/>
                      </a:endParaRPr>
                    </a:p>
                    <a:p>
                      <a:pPr marL="0" lvl="0" indent="0" algn="ctr">
                        <a:spcBef>
                          <a:spcPct val="20000"/>
                        </a:spcBef>
                        <a:buNone/>
                      </a:pPr>
                      <a:r>
                        <a:rPr lang="en-US" altLang="zh-CN" sz="1200" b="1" dirty="0">
                          <a:latin typeface="Times New Roman" panose="02020603050405020304" pitchFamily="2" charset="0"/>
                          <a:sym typeface="宋体" panose="02010600030101010101" pitchFamily="2" charset="-122"/>
                        </a:rPr>
                        <a:t>(</a:t>
                      </a:r>
                      <a:r>
                        <a:rPr lang="zh-CN" altLang="en-US" sz="1200" b="1" dirty="0">
                          <a:latin typeface="Times New Roman" panose="02020603050405020304" pitchFamily="2" charset="0"/>
                          <a:sym typeface="宋体" panose="02010600030101010101" pitchFamily="2" charset="-122"/>
                        </a:rPr>
                        <a:t>亿</a:t>
                      </a:r>
                      <a:r>
                        <a:rPr lang="en-US" altLang="zh-CN" sz="1200" b="1" dirty="0">
                          <a:latin typeface="Times New Roman" panose="02020603050405020304" pitchFamily="2" charset="0"/>
                          <a:sym typeface="宋体" panose="02010600030101010101" pitchFamily="2" charset="-122"/>
                        </a:rPr>
                        <a:t>kwh)</a:t>
                      </a:r>
                      <a:endParaRPr lang="zh-CN" altLang="en-US" sz="1200" b="1" dirty="0">
                        <a:latin typeface="Times New Roman" panose="02020603050405020304" pitchFamily="2" charset="0"/>
                        <a:sym typeface="宋体" panose="02010600030101010101" pitchFamily="2" charset="-122"/>
                      </a:endParaRPr>
                    </a:p>
                  </a:txBody>
                  <a:tcPr marL="90165" marR="90165" marT="46954" marB="46954"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BACC6">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a:spcBef>
                          <a:spcPct val="20000"/>
                        </a:spcBef>
                        <a:buNone/>
                      </a:pPr>
                      <a:r>
                        <a:rPr lang="zh-CN" altLang="en-US" sz="1200" b="1">
                          <a:latin typeface="Times New Roman" panose="02020603050405020304" pitchFamily="2" charset="0"/>
                          <a:cs typeface="Times New Roman" panose="02020603050405020304" pitchFamily="2" charset="0"/>
                          <a:sym typeface="宋体" panose="02010600030101010101" pitchFamily="2" charset="-122"/>
                        </a:rPr>
                        <a:t>同比（</a:t>
                      </a:r>
                      <a:r>
                        <a:rPr lang="en-US" altLang="zh-CN" sz="1200" b="1">
                          <a:latin typeface="Times New Roman" panose="02020603050405020304" pitchFamily="2" charset="0"/>
                          <a:cs typeface="Times New Roman" panose="02020603050405020304" pitchFamily="2" charset="0"/>
                          <a:sym typeface="宋体" panose="02010600030101010101" pitchFamily="2" charset="-122"/>
                        </a:rPr>
                        <a:t>%</a:t>
                      </a:r>
                      <a:r>
                        <a:rPr lang="zh-CN" altLang="en-US" sz="1200" b="1">
                          <a:latin typeface="Times New Roman" panose="02020603050405020304" pitchFamily="2" charset="0"/>
                          <a:cs typeface="Times New Roman" panose="02020603050405020304" pitchFamily="2" charset="0"/>
                          <a:sym typeface="宋体" panose="02010600030101010101" pitchFamily="2" charset="-122"/>
                        </a:rPr>
                        <a:t>）</a:t>
                      </a:r>
                      <a:endParaRPr lang="zh-CN" altLang="en-US" sz="1200" b="1">
                        <a:latin typeface="Times New Roman" panose="02020603050405020304" pitchFamily="2" charset="0"/>
                        <a:ea typeface="Times New Roman" panose="02020603050405020304" pitchFamily="2" charset="0"/>
                        <a:sym typeface="宋体" panose="02010600030101010101" pitchFamily="2" charset="-122"/>
                      </a:endParaRPr>
                    </a:p>
                  </a:txBody>
                  <a:tcPr marL="90165" marR="90165" marT="46954" marB="46954"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BACC6">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a:spcBef>
                          <a:spcPct val="20000"/>
                        </a:spcBef>
                        <a:buNone/>
                      </a:pPr>
                      <a:r>
                        <a:rPr lang="zh-CN" altLang="en-US" sz="1200" b="1" dirty="0">
                          <a:latin typeface="Times New Roman" panose="02020603050405020304" pitchFamily="2" charset="0"/>
                          <a:sym typeface="宋体" panose="02010600030101010101" pitchFamily="2" charset="-122"/>
                        </a:rPr>
                        <a:t>利用小时数</a:t>
                      </a:r>
                      <a:r>
                        <a:rPr lang="en-US" altLang="zh-CN" sz="1200" b="1" dirty="0">
                          <a:latin typeface="Times New Roman" panose="02020603050405020304" pitchFamily="2" charset="0"/>
                          <a:sym typeface="宋体" panose="02010600030101010101" pitchFamily="2" charset="-122"/>
                        </a:rPr>
                        <a:t>(h)</a:t>
                      </a:r>
                      <a:endParaRPr lang="zh-CN" altLang="en-US" sz="1200" b="1" dirty="0">
                        <a:latin typeface="Times New Roman" panose="02020603050405020304" pitchFamily="2" charset="0"/>
                        <a:sym typeface="宋体" panose="02010600030101010101" pitchFamily="2" charset="-122"/>
                      </a:endParaRPr>
                    </a:p>
                  </a:txBody>
                  <a:tcPr marL="90165" marR="90165" marT="46954" marB="46954"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BACC6">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a:spcBef>
                          <a:spcPct val="20000"/>
                        </a:spcBef>
                        <a:buNone/>
                      </a:pPr>
                      <a:r>
                        <a:rPr lang="zh-CN" altLang="en-US" sz="1200" b="1" dirty="0">
                          <a:latin typeface="Times New Roman" panose="02020603050405020304" pitchFamily="2" charset="0"/>
                          <a:sym typeface="宋体" panose="02010600030101010101" pitchFamily="2" charset="-122"/>
                        </a:rPr>
                        <a:t>同比</a:t>
                      </a:r>
                      <a:r>
                        <a:rPr lang="en-US" altLang="zh-CN" sz="1200" b="1" dirty="0">
                          <a:latin typeface="Times New Roman" panose="02020603050405020304" pitchFamily="2" charset="0"/>
                          <a:sym typeface="宋体" panose="02010600030101010101" pitchFamily="2" charset="-122"/>
                        </a:rPr>
                        <a:t>(h)</a:t>
                      </a:r>
                      <a:endParaRPr lang="zh-CN" altLang="en-US" sz="1200" b="1" dirty="0">
                        <a:latin typeface="Times New Roman" panose="02020603050405020304" pitchFamily="2" charset="0"/>
                        <a:sym typeface="宋体" panose="02010600030101010101" pitchFamily="2" charset="-122"/>
                      </a:endParaRPr>
                    </a:p>
                  </a:txBody>
                  <a:tcPr marL="90165" marR="90165" marT="46954" marB="46954"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BACC6">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a:spcBef>
                          <a:spcPct val="20000"/>
                        </a:spcBef>
                        <a:buNone/>
                      </a:pPr>
                      <a:r>
                        <a:rPr lang="zh-CN" altLang="en-US" sz="1200" b="1" dirty="0">
                          <a:latin typeface="Times New Roman" panose="02020603050405020304" pitchFamily="2" charset="0"/>
                          <a:sym typeface="宋体" panose="02010600030101010101" pitchFamily="2" charset="-122"/>
                        </a:rPr>
                        <a:t>光伏发电量</a:t>
                      </a:r>
                      <a:endParaRPr lang="en-US" altLang="zh-CN" sz="1200" b="1" dirty="0">
                        <a:latin typeface="Times New Roman" panose="02020603050405020304" pitchFamily="2" charset="0"/>
                        <a:sym typeface="宋体" panose="02010600030101010101" pitchFamily="2" charset="-122"/>
                      </a:endParaRPr>
                    </a:p>
                    <a:p>
                      <a:pPr marL="0" lvl="0" indent="0" algn="ctr">
                        <a:spcBef>
                          <a:spcPct val="20000"/>
                        </a:spcBef>
                        <a:buNone/>
                      </a:pPr>
                      <a:r>
                        <a:rPr lang="en-US" altLang="zh-CN" sz="1200" b="1" dirty="0">
                          <a:latin typeface="Times New Roman" panose="02020603050405020304" pitchFamily="2" charset="0"/>
                          <a:sym typeface="宋体" panose="02010600030101010101" pitchFamily="2" charset="-122"/>
                        </a:rPr>
                        <a:t>(</a:t>
                      </a:r>
                      <a:r>
                        <a:rPr lang="zh-CN" altLang="en-US" sz="1200" b="1" dirty="0">
                          <a:latin typeface="Times New Roman" panose="02020603050405020304" pitchFamily="2" charset="0"/>
                          <a:sym typeface="宋体" panose="02010600030101010101" pitchFamily="2" charset="-122"/>
                        </a:rPr>
                        <a:t>亿</a:t>
                      </a:r>
                      <a:r>
                        <a:rPr lang="en-US" altLang="zh-CN" sz="1200" b="1" dirty="0">
                          <a:latin typeface="Times New Roman" panose="02020603050405020304" pitchFamily="2" charset="0"/>
                          <a:sym typeface="宋体" panose="02010600030101010101" pitchFamily="2" charset="-122"/>
                        </a:rPr>
                        <a:t>kwh)</a:t>
                      </a:r>
                      <a:endParaRPr lang="zh-CN" altLang="en-US" sz="1200" b="1" dirty="0">
                        <a:latin typeface="Times New Roman" panose="02020603050405020304" pitchFamily="2" charset="0"/>
                        <a:sym typeface="宋体" panose="02010600030101010101" pitchFamily="2" charset="-122"/>
                      </a:endParaRPr>
                    </a:p>
                  </a:txBody>
                  <a:tcPr marL="90165" marR="90165" marT="46954" marB="46954"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BACC6">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a:spcBef>
                          <a:spcPct val="20000"/>
                        </a:spcBef>
                        <a:buNone/>
                      </a:pPr>
                      <a:r>
                        <a:rPr lang="zh-CN" altLang="en-US" sz="1200" b="1">
                          <a:latin typeface="Times New Roman" panose="02020603050405020304" pitchFamily="2" charset="0"/>
                          <a:cs typeface="Times New Roman" panose="02020603050405020304" pitchFamily="2" charset="0"/>
                          <a:sym typeface="宋体" panose="02010600030101010101" pitchFamily="2" charset="-122"/>
                        </a:rPr>
                        <a:t>同比</a:t>
                      </a:r>
                      <a:r>
                        <a:rPr lang="en-US" altLang="zh-CN" sz="1200" b="1">
                          <a:latin typeface="Times New Roman" panose="02020603050405020304" pitchFamily="2" charset="0"/>
                          <a:cs typeface="Times New Roman" panose="02020603050405020304" pitchFamily="2" charset="0"/>
                          <a:sym typeface="宋体" panose="02010600030101010101" pitchFamily="2" charset="-122"/>
                        </a:rPr>
                        <a:t>(%)</a:t>
                      </a:r>
                      <a:endParaRPr lang="zh-CN" altLang="en-US" sz="1200" b="1">
                        <a:latin typeface="Times New Roman" panose="02020603050405020304" pitchFamily="2" charset="0"/>
                        <a:ea typeface="Times New Roman" panose="02020603050405020304" pitchFamily="2" charset="0"/>
                        <a:sym typeface="宋体" panose="02010600030101010101" pitchFamily="2" charset="-122"/>
                      </a:endParaRPr>
                    </a:p>
                  </a:txBody>
                  <a:tcPr marL="90165" marR="90165" marT="46954" marB="46954"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BACC6">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a:spcBef>
                          <a:spcPct val="20000"/>
                        </a:spcBef>
                        <a:buNone/>
                      </a:pPr>
                      <a:r>
                        <a:rPr lang="zh-CN" altLang="en-US" sz="1200" b="1" dirty="0">
                          <a:latin typeface="Times New Roman" panose="02020603050405020304" pitchFamily="2" charset="0"/>
                          <a:sym typeface="宋体" panose="02010600030101010101" pitchFamily="2" charset="-122"/>
                        </a:rPr>
                        <a:t>利用小时数</a:t>
                      </a:r>
                      <a:r>
                        <a:rPr lang="en-US" altLang="zh-CN" sz="1200" b="1" dirty="0">
                          <a:latin typeface="Times New Roman" panose="02020603050405020304" pitchFamily="2" charset="0"/>
                          <a:sym typeface="宋体" panose="02010600030101010101" pitchFamily="2" charset="-122"/>
                        </a:rPr>
                        <a:t>(h)</a:t>
                      </a:r>
                      <a:endParaRPr lang="zh-CN" altLang="en-US" sz="1200" b="1" dirty="0">
                        <a:latin typeface="Times New Roman" panose="02020603050405020304" pitchFamily="2" charset="0"/>
                        <a:sym typeface="宋体" panose="02010600030101010101" pitchFamily="2" charset="-122"/>
                      </a:endParaRPr>
                    </a:p>
                  </a:txBody>
                  <a:tcPr marL="90165" marR="90165" marT="46954" marB="46954"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BACC6">
                        <a:alpha val="100000"/>
                      </a:srgbClr>
                    </a:solid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a:spcBef>
                          <a:spcPct val="20000"/>
                        </a:spcBef>
                        <a:buNone/>
                      </a:pPr>
                      <a:r>
                        <a:rPr lang="zh-CN" altLang="en-US" sz="1200" b="1" dirty="0">
                          <a:latin typeface="Times New Roman" panose="02020603050405020304" pitchFamily="2" charset="0"/>
                          <a:sym typeface="宋体" panose="02010600030101010101" pitchFamily="2" charset="-122"/>
                        </a:rPr>
                        <a:t>同比</a:t>
                      </a:r>
                      <a:r>
                        <a:rPr lang="en-US" altLang="zh-CN" sz="1200" b="1" dirty="0">
                          <a:latin typeface="Times New Roman" panose="02020603050405020304" pitchFamily="2" charset="0"/>
                          <a:sym typeface="宋体" panose="02010600030101010101" pitchFamily="2" charset="-122"/>
                        </a:rPr>
                        <a:t>(h)</a:t>
                      </a:r>
                      <a:endParaRPr lang="zh-CN" altLang="en-US" sz="1200" b="1" dirty="0">
                        <a:latin typeface="Times New Roman" panose="02020603050405020304" pitchFamily="2" charset="0"/>
                        <a:sym typeface="宋体" panose="02010600030101010101" pitchFamily="2" charset="-122"/>
                      </a:endParaRPr>
                    </a:p>
                  </a:txBody>
                  <a:tcPr marL="90165" marR="90165" marT="46954" marB="46954"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BACC6">
                        <a:alpha val="100000"/>
                      </a:srgbClr>
                    </a:solidFill>
                  </a:tcPr>
                </a:tc>
              </a:tr>
              <a:tr h="617537">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a:spcBef>
                          <a:spcPct val="20000"/>
                        </a:spcBef>
                        <a:buNone/>
                      </a:pPr>
                      <a:r>
                        <a:rPr lang="zh-CN" altLang="en-US" sz="1400" b="1">
                          <a:solidFill>
                            <a:srgbClr val="000000"/>
                          </a:solidFill>
                          <a:latin typeface="Times New Roman" panose="02020603050405020304" pitchFamily="2" charset="0"/>
                          <a:sym typeface="宋体" panose="02010600030101010101" pitchFamily="2" charset="-122"/>
                        </a:rPr>
                        <a:t>全网</a:t>
                      </a:r>
                      <a:endParaRPr lang="zh-CN" altLang="en-US" sz="1400" b="1">
                        <a:solidFill>
                          <a:srgbClr val="000000"/>
                        </a:solidFill>
                        <a:latin typeface="Times New Roman" panose="02020603050405020304" pitchFamily="2" charset="0"/>
                        <a:sym typeface="宋体" panose="02010600030101010101" pitchFamily="2" charset="-122"/>
                      </a:endParaRPr>
                    </a:p>
                  </a:txBody>
                  <a:tcPr marL="90165" marR="90165" marT="46954" marB="46954" anchor="ctr">
                    <a:lnL w="12700" cap="flat" cmpd="sng">
                      <a:solidFill>
                        <a:srgbClr val="4BACC6"/>
                      </a:solidFill>
                      <a:prstDash val="solid"/>
                      <a:headEnd type="none" w="med" len="med"/>
                      <a:tailEnd type="none" w="med" len="med"/>
                    </a:lnL>
                    <a:lnR w="12700" cap="flat" cmpd="sng" algn="ctr">
                      <a:solidFill>
                        <a:srgbClr val="4BACC6"/>
                      </a:solidFill>
                      <a:prstDash val="solid"/>
                      <a:roun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solidFill>
                            <a:srgbClr val="FF0000"/>
                          </a:solidFill>
                          <a:latin typeface="Times New Roman" panose="02020603050405020304" pitchFamily="2" charset="0"/>
                          <a:ea typeface="宋体" panose="02010600030101010101" pitchFamily="2" charset="-122"/>
                        </a:rPr>
                        <a:t>958.32 </a:t>
                      </a:r>
                      <a:endParaRPr lang="en-US" altLang="zh-CN" sz="1800" b="0" dirty="0">
                        <a:solidFill>
                          <a:srgbClr val="FF0000"/>
                        </a:solidFill>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solidFill>
                            <a:srgbClr val="FF0000"/>
                          </a:solidFill>
                          <a:latin typeface="Times New Roman" panose="02020603050405020304" pitchFamily="2" charset="0"/>
                          <a:ea typeface="宋体" panose="02010600030101010101" pitchFamily="2" charset="-122"/>
                        </a:rPr>
                        <a:t>10.13 </a:t>
                      </a:r>
                      <a:endParaRPr lang="en-US" altLang="zh-CN" sz="1800" b="0" dirty="0">
                        <a:solidFill>
                          <a:srgbClr val="FF0000"/>
                        </a:solidFill>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solidFill>
                            <a:srgbClr val="FF0000"/>
                          </a:solidFill>
                          <a:latin typeface="Times New Roman" panose="02020603050405020304" pitchFamily="2" charset="0"/>
                          <a:ea typeface="宋体" panose="02010600030101010101" pitchFamily="2" charset="-122"/>
                        </a:rPr>
                        <a:t>1943</a:t>
                      </a:r>
                      <a:endParaRPr lang="en-US" altLang="zh-CN" sz="1800" b="0" dirty="0">
                        <a:solidFill>
                          <a:srgbClr val="FF0000"/>
                        </a:solidFill>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solidFill>
                            <a:srgbClr val="FF0000"/>
                          </a:solidFill>
                          <a:latin typeface="Times New Roman" panose="02020603050405020304" pitchFamily="2" charset="0"/>
                          <a:ea typeface="宋体" panose="02010600030101010101" pitchFamily="2" charset="-122"/>
                        </a:rPr>
                        <a:t>41</a:t>
                      </a:r>
                      <a:endParaRPr lang="en-US" altLang="zh-CN" sz="1800" b="0" dirty="0">
                        <a:solidFill>
                          <a:srgbClr val="FF0000"/>
                        </a:solidFill>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solidFill>
                            <a:srgbClr val="FF0000"/>
                          </a:solidFill>
                          <a:latin typeface="Times New Roman" panose="02020603050405020304" pitchFamily="2" charset="0"/>
                          <a:ea typeface="宋体" panose="02010600030101010101" pitchFamily="2" charset="-122"/>
                        </a:rPr>
                        <a:t>573.89 </a:t>
                      </a:r>
                      <a:endParaRPr lang="en-US" altLang="zh-CN" sz="1800" b="0" dirty="0">
                        <a:solidFill>
                          <a:srgbClr val="FF0000"/>
                        </a:solidFill>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solidFill>
                            <a:srgbClr val="FF0000"/>
                          </a:solidFill>
                          <a:latin typeface="Times New Roman" panose="02020603050405020304" pitchFamily="2" charset="0"/>
                          <a:ea typeface="宋体" panose="02010600030101010101" pitchFamily="2" charset="-122"/>
                        </a:rPr>
                        <a:t>19.10 </a:t>
                      </a:r>
                      <a:endParaRPr lang="en-US" altLang="zh-CN" sz="1800" b="0" dirty="0">
                        <a:solidFill>
                          <a:srgbClr val="FF0000"/>
                        </a:solidFill>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solidFill>
                            <a:srgbClr val="FF0000"/>
                          </a:solidFill>
                          <a:latin typeface="Times New Roman" panose="02020603050405020304" pitchFamily="2" charset="0"/>
                          <a:ea typeface="宋体" panose="02010600030101010101" pitchFamily="2" charset="-122"/>
                        </a:rPr>
                        <a:t>1438</a:t>
                      </a:r>
                      <a:endParaRPr lang="en-US" altLang="zh-CN" sz="1800" b="0" dirty="0">
                        <a:solidFill>
                          <a:srgbClr val="FF0000"/>
                        </a:solidFill>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solidFill>
                            <a:srgbClr val="FF0000"/>
                          </a:solidFill>
                          <a:latin typeface="Times New Roman" panose="02020603050405020304" pitchFamily="2" charset="0"/>
                          <a:ea typeface="宋体" panose="02010600030101010101" pitchFamily="2" charset="-122"/>
                        </a:rPr>
                        <a:t>66</a:t>
                      </a:r>
                      <a:endParaRPr lang="en-US" altLang="zh-CN" sz="1800" b="0" dirty="0">
                        <a:solidFill>
                          <a:srgbClr val="FF0000"/>
                        </a:solidFill>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r>
              <a:tr h="6159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a:spcBef>
                          <a:spcPct val="20000"/>
                        </a:spcBef>
                        <a:buNone/>
                      </a:pPr>
                      <a:r>
                        <a:rPr lang="zh-CN" altLang="en-US" sz="1400" b="1">
                          <a:solidFill>
                            <a:srgbClr val="000000"/>
                          </a:solidFill>
                          <a:latin typeface="Times New Roman" panose="02020603050405020304" pitchFamily="2" charset="0"/>
                          <a:sym typeface="宋体" panose="02010600030101010101" pitchFamily="2" charset="-122"/>
                        </a:rPr>
                        <a:t>陕西</a:t>
                      </a:r>
                      <a:endParaRPr lang="zh-CN" altLang="en-US" sz="1400" b="1">
                        <a:solidFill>
                          <a:srgbClr val="000000"/>
                        </a:solidFill>
                        <a:latin typeface="Times New Roman" panose="02020603050405020304" pitchFamily="2" charset="0"/>
                        <a:sym typeface="宋体" panose="02010600030101010101" pitchFamily="2" charset="-122"/>
                      </a:endParaRPr>
                    </a:p>
                  </a:txBody>
                  <a:tcPr marL="90165" marR="90165" marT="46954" marB="46954" anchor="ctr">
                    <a:lnL w="12700" cap="flat" cmpd="sng">
                      <a:solidFill>
                        <a:srgbClr val="4BACC6"/>
                      </a:solidFill>
                      <a:prstDash val="solid"/>
                      <a:headEnd type="none" w="med" len="med"/>
                      <a:tailEnd type="none" w="med" len="med"/>
                    </a:lnL>
                    <a:lnR w="12700" cap="flat" cmpd="sng" algn="ctr">
                      <a:solidFill>
                        <a:srgbClr val="4BACC6"/>
                      </a:solidFill>
                      <a:prstDash val="solid"/>
                      <a:roun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70.42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19.53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2166</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20</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72.31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38.70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1416</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114</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r h="617538">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a:spcBef>
                          <a:spcPct val="20000"/>
                        </a:spcBef>
                        <a:buNone/>
                      </a:pPr>
                      <a:r>
                        <a:rPr lang="zh-CN" altLang="en-US" sz="1400" b="1">
                          <a:solidFill>
                            <a:srgbClr val="000000"/>
                          </a:solidFill>
                          <a:latin typeface="Times New Roman" panose="02020603050405020304" pitchFamily="2" charset="0"/>
                          <a:sym typeface="宋体" panose="02010600030101010101" pitchFamily="2" charset="-122"/>
                        </a:rPr>
                        <a:t>甘肃</a:t>
                      </a:r>
                      <a:endParaRPr lang="zh-CN" altLang="en-US" sz="1400" b="1">
                        <a:solidFill>
                          <a:srgbClr val="000000"/>
                        </a:solidFill>
                        <a:latin typeface="Times New Roman" panose="02020603050405020304" pitchFamily="2" charset="0"/>
                        <a:sym typeface="宋体" panose="02010600030101010101" pitchFamily="2" charset="-122"/>
                      </a:endParaRPr>
                    </a:p>
                  </a:txBody>
                  <a:tcPr marL="90165" marR="90165" marT="46954" marB="46954" anchor="ctr">
                    <a:lnL w="12700" cap="flat" cmpd="sng">
                      <a:solidFill>
                        <a:srgbClr val="4BACC6"/>
                      </a:solidFill>
                      <a:prstDash val="solid"/>
                      <a:headEnd type="none" w="med" len="med"/>
                      <a:tailEnd type="none" w="med" len="med"/>
                    </a:lnL>
                    <a:lnR w="12700" cap="flat" cmpd="sng" algn="ctr">
                      <a:solidFill>
                        <a:srgbClr val="4BACC6"/>
                      </a:solidFill>
                      <a:prstDash val="solid"/>
                      <a:roun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latin typeface="Times New Roman" panose="02020603050405020304" pitchFamily="2" charset="0"/>
                          <a:ea typeface="宋体" panose="02010600030101010101" pitchFamily="2" charset="-122"/>
                        </a:rPr>
                        <a:t>228.75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latin typeface="Times New Roman" panose="02020603050405020304" pitchFamily="2" charset="0"/>
                          <a:ea typeface="宋体" panose="02010600030101010101" pitchFamily="2" charset="-122"/>
                        </a:rPr>
                        <a:t>-0.09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latin typeface="Times New Roman" panose="02020603050405020304" pitchFamily="2" charset="0"/>
                          <a:ea typeface="宋体" panose="02010600030101010101" pitchFamily="2" charset="-122"/>
                        </a:rPr>
                        <a:t>1786</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latin typeface="Times New Roman" panose="02020603050405020304" pitchFamily="2" charset="0"/>
                          <a:ea typeface="宋体" panose="02010600030101010101" pitchFamily="2" charset="-122"/>
                        </a:rPr>
                        <a:t>-6</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latin typeface="Times New Roman" panose="02020603050405020304" pitchFamily="2" charset="0"/>
                          <a:ea typeface="宋体" panose="02010600030101010101" pitchFamily="2" charset="-122"/>
                        </a:rPr>
                        <a:t>111.23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latin typeface="Times New Roman" panose="02020603050405020304" pitchFamily="2" charset="0"/>
                          <a:ea typeface="宋体" panose="02010600030101010101" pitchFamily="2" charset="-122"/>
                        </a:rPr>
                        <a:t>19.65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latin typeface="Times New Roman" panose="02020603050405020304" pitchFamily="2" charset="0"/>
                          <a:ea typeface="宋体" panose="02010600030101010101" pitchFamily="2" charset="-122"/>
                        </a:rPr>
                        <a:t>1499</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latin typeface="Times New Roman" panose="02020603050405020304" pitchFamily="2" charset="0"/>
                          <a:ea typeface="宋体" panose="02010600030101010101" pitchFamily="2" charset="-122"/>
                        </a:rPr>
                        <a:t>172</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r>
              <a:tr h="731837">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a:spcBef>
                          <a:spcPct val="20000"/>
                        </a:spcBef>
                        <a:buNone/>
                      </a:pPr>
                      <a:r>
                        <a:rPr lang="zh-CN" altLang="en-US" sz="1400" b="1">
                          <a:solidFill>
                            <a:srgbClr val="000000"/>
                          </a:solidFill>
                          <a:latin typeface="Times New Roman" panose="02020603050405020304" pitchFamily="2" charset="0"/>
                          <a:sym typeface="宋体" panose="02010600030101010101" pitchFamily="2" charset="-122"/>
                        </a:rPr>
                        <a:t>青海</a:t>
                      </a:r>
                      <a:endParaRPr lang="zh-CN" altLang="en-US" sz="1400" b="1">
                        <a:solidFill>
                          <a:srgbClr val="000000"/>
                        </a:solidFill>
                        <a:latin typeface="Times New Roman" panose="02020603050405020304" pitchFamily="2" charset="0"/>
                        <a:sym typeface="宋体" panose="02010600030101010101" pitchFamily="2" charset="-122"/>
                      </a:endParaRPr>
                    </a:p>
                  </a:txBody>
                  <a:tcPr marL="90165" marR="90165" marT="46954" marB="46954" anchor="ctr">
                    <a:lnL w="12700" cap="flat" cmpd="sng">
                      <a:solidFill>
                        <a:srgbClr val="4BACC6"/>
                      </a:solidFill>
                      <a:prstDash val="solid"/>
                      <a:headEnd type="none" w="med" len="med"/>
                      <a:tailEnd type="none" w="med" len="med"/>
                    </a:lnL>
                    <a:lnR w="12700" cap="flat" cmpd="sng" algn="ctr">
                      <a:solidFill>
                        <a:srgbClr val="4BACC6"/>
                      </a:solidFill>
                      <a:prstDash val="solid"/>
                      <a:roun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68.23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81.21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1789</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265</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155.33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19.14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1502</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0</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r h="61595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a:spcBef>
                          <a:spcPct val="20000"/>
                        </a:spcBef>
                        <a:buNone/>
                      </a:pPr>
                      <a:r>
                        <a:rPr lang="zh-CN" altLang="en-US" sz="1400" b="1">
                          <a:solidFill>
                            <a:srgbClr val="000000"/>
                          </a:solidFill>
                          <a:latin typeface="Times New Roman" panose="02020603050405020304" pitchFamily="2" charset="0"/>
                          <a:sym typeface="宋体" panose="02010600030101010101" pitchFamily="2" charset="-122"/>
                        </a:rPr>
                        <a:t>宁夏</a:t>
                      </a:r>
                      <a:endParaRPr lang="zh-CN" altLang="en-US" sz="1400" b="1">
                        <a:solidFill>
                          <a:srgbClr val="000000"/>
                        </a:solidFill>
                        <a:latin typeface="Times New Roman" panose="02020603050405020304" pitchFamily="2" charset="0"/>
                        <a:sym typeface="宋体" panose="02010600030101010101" pitchFamily="2" charset="-122"/>
                      </a:endParaRPr>
                    </a:p>
                  </a:txBody>
                  <a:tcPr marL="90165" marR="90165" marT="46954" marB="46954" anchor="ctr">
                    <a:lnL w="12700" cap="flat" cmpd="sng">
                      <a:solidFill>
                        <a:srgbClr val="4BACC6"/>
                      </a:solidFill>
                      <a:prstDash val="solid"/>
                      <a:headEnd type="none" w="med" len="med"/>
                      <a:tailEnd type="none" w="med" len="med"/>
                    </a:lnL>
                    <a:lnR w="12700" cap="flat" cmpd="sng" algn="ctr">
                      <a:solidFill>
                        <a:srgbClr val="4BACC6"/>
                      </a:solidFill>
                      <a:prstDash val="solid"/>
                      <a:roun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latin typeface="Times New Roman" panose="02020603050405020304" pitchFamily="2" charset="0"/>
                          <a:ea typeface="宋体" panose="02010600030101010101" pitchFamily="2" charset="-122"/>
                        </a:rPr>
                        <a:t>182.05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latin typeface="Times New Roman" panose="02020603050405020304" pitchFamily="2" charset="0"/>
                          <a:ea typeface="宋体" panose="02010600030101010101" pitchFamily="2" charset="-122"/>
                        </a:rPr>
                        <a:t>-1.25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latin typeface="Times New Roman" panose="02020603050405020304" pitchFamily="2" charset="0"/>
                          <a:ea typeface="宋体" panose="02010600030101010101" pitchFamily="2" charset="-122"/>
                        </a:rPr>
                        <a:t>1772</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latin typeface="Times New Roman" panose="02020603050405020304" pitchFamily="2" charset="0"/>
                          <a:ea typeface="宋体" panose="02010600030101010101" pitchFamily="2" charset="-122"/>
                        </a:rPr>
                        <a:t>-117</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latin typeface="Times New Roman" panose="02020603050405020304" pitchFamily="2" charset="0"/>
                          <a:ea typeface="宋体" panose="02010600030101010101" pitchFamily="2" charset="-122"/>
                        </a:rPr>
                        <a:t>105.58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latin typeface="Times New Roman" panose="02020603050405020304" pitchFamily="2" charset="0"/>
                          <a:ea typeface="宋体" panose="02010600030101010101" pitchFamily="2" charset="-122"/>
                        </a:rPr>
                        <a:t>17.44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latin typeface="Times New Roman" panose="02020603050405020304" pitchFamily="2" charset="0"/>
                          <a:ea typeface="宋体" panose="02010600030101010101" pitchFamily="2" charset="-122"/>
                        </a:rPr>
                        <a:t>1437</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c>
                  <a:txBody>
                    <a:bodyPr/>
                    <a:lstStyle/>
                    <a:p>
                      <a:pPr algn="ctr">
                        <a:buNone/>
                      </a:pPr>
                      <a:r>
                        <a:rPr lang="en-US" altLang="zh-CN" sz="1800" b="0" dirty="0">
                          <a:latin typeface="Times New Roman" panose="02020603050405020304" pitchFamily="2" charset="0"/>
                          <a:ea typeface="宋体" panose="02010600030101010101" pitchFamily="2" charset="-122"/>
                        </a:rPr>
                        <a:t>37</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solidFill>
                      <a:srgbClr val="4BACC6">
                        <a:alpha val="39999"/>
                      </a:srgbClr>
                    </a:solidFill>
                  </a:tcPr>
                </a:tc>
              </a:tr>
              <a:tr h="617538">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a:spcBef>
                          <a:spcPct val="20000"/>
                        </a:spcBef>
                        <a:buNone/>
                      </a:pPr>
                      <a:r>
                        <a:rPr lang="zh-CN" altLang="en-US" sz="1400" b="1">
                          <a:solidFill>
                            <a:srgbClr val="000000"/>
                          </a:solidFill>
                          <a:latin typeface="Times New Roman" panose="02020603050405020304" pitchFamily="2" charset="0"/>
                          <a:sym typeface="宋体" panose="02010600030101010101" pitchFamily="2" charset="-122"/>
                        </a:rPr>
                        <a:t>新疆</a:t>
                      </a:r>
                      <a:endParaRPr lang="zh-CN" altLang="en-US" sz="1400" b="1">
                        <a:solidFill>
                          <a:srgbClr val="000000"/>
                        </a:solidFill>
                        <a:latin typeface="Times New Roman" panose="02020603050405020304" pitchFamily="2" charset="0"/>
                        <a:sym typeface="宋体" panose="02010600030101010101" pitchFamily="2" charset="-122"/>
                      </a:endParaRPr>
                    </a:p>
                  </a:txBody>
                  <a:tcPr marL="90165" marR="90165" marT="46954" marB="46954" anchor="ctr">
                    <a:lnL w="12700" cap="flat" cmpd="sng">
                      <a:solidFill>
                        <a:srgbClr val="4BACC6"/>
                      </a:solidFill>
                      <a:prstDash val="solid"/>
                      <a:headEnd type="none" w="med" len="med"/>
                      <a:tailEnd type="none" w="med" len="med"/>
                    </a:lnL>
                    <a:lnR w="12700" cap="flat" cmpd="sng" algn="ctr">
                      <a:solidFill>
                        <a:srgbClr val="4BACC6"/>
                      </a:solidFill>
                      <a:prstDash val="solid"/>
                      <a:roun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408.87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13.49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2176</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152</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129.45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11.15 </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1425</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c>
                  <a:txBody>
                    <a:bodyPr/>
                    <a:lstStyle/>
                    <a:p>
                      <a:pPr algn="ctr">
                        <a:buNone/>
                      </a:pPr>
                      <a:r>
                        <a:rPr lang="en-US" altLang="zh-CN" sz="1800" b="0" dirty="0">
                          <a:latin typeface="Times New Roman" panose="02020603050405020304" pitchFamily="2" charset="0"/>
                          <a:ea typeface="宋体" panose="02010600030101010101" pitchFamily="2" charset="-122"/>
                        </a:rPr>
                        <a:t>89</a:t>
                      </a:r>
                      <a:endParaRPr lang="en-US" altLang="zh-CN" sz="1800" b="0" dirty="0">
                        <a:latin typeface="Times New Roman" panose="02020603050405020304" pitchFamily="2" charset="0"/>
                        <a:ea typeface="宋体" panose="02010600030101010101" pitchFamily="2" charset="-122"/>
                      </a:endParaRPr>
                    </a:p>
                  </a:txBody>
                  <a:tcPr vert="horz" anchor="ctr">
                    <a:lnL w="12700" cap="flat" cmpd="sng">
                      <a:solidFill>
                        <a:srgbClr val="4BACC6"/>
                      </a:solidFill>
                      <a:prstDash val="solid"/>
                      <a:headEnd type="none" w="med" len="med"/>
                      <a:tailEnd type="none" w="med" len="med"/>
                    </a:lnL>
                    <a:lnR w="12700" cap="flat" cmpd="sng">
                      <a:solidFill>
                        <a:srgbClr val="4BACC6"/>
                      </a:solidFill>
                      <a:prstDash val="solid"/>
                      <a:headEnd type="none" w="med" len="med"/>
                      <a:tailEnd type="none" w="med" len="med"/>
                    </a:lnR>
                    <a:lnT w="12700" cap="flat" cmpd="sng">
                      <a:solidFill>
                        <a:srgbClr val="4BACC6"/>
                      </a:solidFill>
                      <a:prstDash val="solid"/>
                      <a:headEnd type="none" w="med" len="med"/>
                      <a:tailEnd type="none" w="med" len="med"/>
                    </a:lnT>
                    <a:lnB w="12700" cap="flat" cmpd="sng">
                      <a:solidFill>
                        <a:srgbClr val="4BACC6"/>
                      </a:solidFill>
                      <a:prstDash val="solid"/>
                      <a:headEnd type="none" w="med" len="med"/>
                      <a:tailEnd type="none" w="med" len="med"/>
                    </a:lnB>
                    <a:lnTlToBr>
                      <a:noFill/>
                    </a:lnTlToBr>
                    <a:lnBlToTr>
                      <a:noFill/>
                    </a:lnBlToTr>
                    <a:noFill/>
                  </a:tcPr>
                </a:tc>
              </a:tr>
            </a:tbl>
          </a:graphicData>
        </a:graphic>
      </p:graphicFrame>
      <p:sp>
        <p:nvSpPr>
          <p:cNvPr id="275546" name="矩形 3"/>
          <p:cNvSpPr/>
          <p:nvPr/>
        </p:nvSpPr>
        <p:spPr>
          <a:xfrm>
            <a:off x="695325" y="188913"/>
            <a:ext cx="11044238" cy="521970"/>
          </a:xfrm>
          <a:prstGeom prst="rect">
            <a:avLst/>
          </a:prstGeom>
          <a:noFill/>
          <a:ln w="9525">
            <a:noFill/>
          </a:ln>
        </p:spPr>
        <p:txBody>
          <a:bodyPr>
            <a:spAutoFit/>
          </a:bodyPr>
          <a:lstStyle/>
          <a:p>
            <a:r>
              <a:rPr lang="zh-CN" altLang="en-US" sz="2800" b="1" dirty="0">
                <a:latin typeface="微软雅黑" panose="020B0503020204020204" pitchFamily="2" charset="-122"/>
                <a:ea typeface="微软雅黑" panose="020B0503020204020204" pitchFamily="2" charset="-122"/>
              </a:rPr>
              <a:t>新能源发电分析及消纳</a:t>
            </a:r>
            <a:r>
              <a:rPr lang="zh-CN" altLang="en-US" sz="2800" b="1" dirty="0" smtClean="0">
                <a:latin typeface="微软雅黑" panose="020B0503020204020204" pitchFamily="2" charset="-122"/>
                <a:ea typeface="微软雅黑" panose="020B0503020204020204" pitchFamily="2" charset="-122"/>
              </a:rPr>
              <a:t>措施</a:t>
            </a:r>
            <a:endParaRPr lang="zh-CN" altLang="en-US" sz="2800" b="1" dirty="0">
              <a:solidFill>
                <a:srgbClr val="FF0000"/>
              </a:solidFill>
              <a:latin typeface="微软雅黑" panose="020B0503020204020204" pitchFamily="2" charset="-122"/>
              <a:ea typeface="微软雅黑" panose="020B0503020204020204"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p:nvPr/>
        </p:nvSpPr>
        <p:spPr>
          <a:xfrm>
            <a:off x="12700" y="815975"/>
            <a:ext cx="10972800" cy="504825"/>
          </a:xfrm>
          <a:prstGeom prst="rect">
            <a:avLst/>
          </a:prstGeom>
          <a:noFill/>
          <a:ln w="9525">
            <a:noFill/>
          </a:ln>
        </p:spPr>
        <p:txBody>
          <a:bodyPr/>
          <a:lstStyle/>
          <a:p>
            <a:pPr indent="625475">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Arial" panose="020B0604020202020204" pitchFamily="34" charset="0"/>
              </a:rPr>
              <a:t>（一）新能源发电分析</a:t>
            </a:r>
            <a:endParaRPr lang="zh-CN" altLang="en-US" sz="2000" b="1" dirty="0">
              <a:solidFill>
                <a:srgbClr val="FF3300"/>
              </a:solidFill>
              <a:latin typeface="黑体" panose="02010609060101010101" pitchFamily="1" charset="-122"/>
              <a:ea typeface="黑体" panose="02010609060101010101" pitchFamily="1" charset="-122"/>
              <a:sym typeface="Arial" panose="020B0604020202020204" pitchFamily="34" charset="0"/>
            </a:endParaRPr>
          </a:p>
        </p:txBody>
      </p:sp>
      <p:sp>
        <p:nvSpPr>
          <p:cNvPr id="277507" name="Rectangle 6"/>
          <p:cNvSpPr txBox="1"/>
          <p:nvPr/>
        </p:nvSpPr>
        <p:spPr>
          <a:xfrm>
            <a:off x="9347200" y="6526213"/>
            <a:ext cx="2844800" cy="331787"/>
          </a:xfrm>
          <a:prstGeom prst="rect">
            <a:avLst/>
          </a:prstGeom>
          <a:noFill/>
          <a:ln w="9525">
            <a:noFill/>
          </a:ln>
        </p:spPr>
        <p:txBody>
          <a:bodyPr/>
          <a:lstStyle/>
          <a:p>
            <a:pPr algn="r"/>
            <a:fld id="{9A0DB2DC-4C9A-4742-B13C-FB6460FD3503}" type="slidenum">
              <a:rPr lang="en-US" altLang="zh-CN" sz="1400" b="1" dirty="0">
                <a:latin typeface="Calibri" panose="020F0502020204030204" pitchFamily="2" charset="0"/>
                <a:ea typeface="黑体" panose="02010609060101010101" pitchFamily="1" charset="-122"/>
              </a:rPr>
            </a:fld>
            <a:endParaRPr lang="en-US" altLang="zh-CN" sz="1400" b="1" dirty="0">
              <a:latin typeface="Calibri" panose="020F0502020204030204" pitchFamily="2" charset="0"/>
              <a:ea typeface="黑体" panose="02010609060101010101" pitchFamily="1" charset="-122"/>
            </a:endParaRPr>
          </a:p>
        </p:txBody>
      </p:sp>
      <p:grpSp>
        <p:nvGrpSpPr>
          <p:cNvPr id="277508" name="组合 277507"/>
          <p:cNvGrpSpPr/>
          <p:nvPr/>
        </p:nvGrpSpPr>
        <p:grpSpPr>
          <a:xfrm>
            <a:off x="6350" y="47625"/>
            <a:ext cx="639763" cy="749300"/>
            <a:chOff x="0" y="0"/>
            <a:chExt cx="480244" cy="564356"/>
          </a:xfrm>
        </p:grpSpPr>
        <p:sp>
          <p:nvSpPr>
            <p:cNvPr id="277509" name="矩形 36"/>
            <p:cNvSpPr/>
            <p:nvPr/>
          </p:nvSpPr>
          <p:spPr>
            <a:xfrm>
              <a:off x="0" y="374"/>
              <a:ext cx="425449" cy="564610"/>
            </a:xfrm>
            <a:prstGeom prst="rect">
              <a:avLst/>
            </a:prstGeom>
            <a:solidFill>
              <a:srgbClr val="803D06"/>
            </a:solidFill>
            <a:ln w="9525">
              <a:noFill/>
            </a:ln>
          </p:spPr>
          <p:txBody>
            <a:bodyPr anchor="ctr"/>
            <a:lstStyle/>
            <a:p>
              <a:pPr algn="ctr"/>
              <a:endParaRPr lang="zh-CN" altLang="en-US" dirty="0">
                <a:solidFill>
                  <a:srgbClr val="FFFFFF"/>
                </a:solidFill>
                <a:latin typeface="宋体" panose="02010600030101010101" pitchFamily="2" charset="-122"/>
                <a:sym typeface="宋体" panose="02010600030101010101" pitchFamily="2" charset="-122"/>
              </a:endParaRPr>
            </a:p>
          </p:txBody>
        </p:sp>
        <p:sp>
          <p:nvSpPr>
            <p:cNvPr id="277510" name="直接连接符 37"/>
            <p:cNvSpPr/>
            <p:nvPr/>
          </p:nvSpPr>
          <p:spPr>
            <a:xfrm>
              <a:off x="481012" y="374"/>
              <a:ext cx="1" cy="564610"/>
            </a:xfrm>
            <a:prstGeom prst="line">
              <a:avLst/>
            </a:prstGeom>
            <a:ln w="28575" cap="flat" cmpd="sng">
              <a:solidFill>
                <a:srgbClr val="595959"/>
              </a:solidFill>
              <a:prstDash val="solid"/>
              <a:headEnd type="none" w="med" len="med"/>
              <a:tailEnd type="none" w="med" len="med"/>
            </a:ln>
          </p:spPr>
        </p:sp>
      </p:grpSp>
      <p:sp>
        <p:nvSpPr>
          <p:cNvPr id="277511" name="矩形 3"/>
          <p:cNvSpPr/>
          <p:nvPr/>
        </p:nvSpPr>
        <p:spPr>
          <a:xfrm>
            <a:off x="695325" y="188913"/>
            <a:ext cx="11044238" cy="953135"/>
          </a:xfrm>
          <a:prstGeom prst="rect">
            <a:avLst/>
          </a:prstGeom>
          <a:noFill/>
          <a:ln w="9525">
            <a:noFill/>
          </a:ln>
        </p:spPr>
        <p:txBody>
          <a:bodyPr>
            <a:spAutoFit/>
          </a:bodyPr>
          <a:lstStyle/>
          <a:p>
            <a:r>
              <a:rPr lang="zh-CN" altLang="en-US" sz="2800" b="1" dirty="0">
                <a:latin typeface="微软雅黑" panose="020B0503020204020204" pitchFamily="2" charset="-122"/>
                <a:ea typeface="微软雅黑" panose="020B0503020204020204" pitchFamily="2" charset="-122"/>
              </a:rPr>
              <a:t>新能源发电分析及消纳</a:t>
            </a:r>
            <a:r>
              <a:rPr lang="zh-CN" altLang="en-US" sz="2800" b="1" dirty="0" smtClean="0">
                <a:latin typeface="微软雅黑" panose="020B0503020204020204" pitchFamily="2" charset="-122"/>
                <a:ea typeface="微软雅黑" panose="020B0503020204020204" pitchFamily="2" charset="-122"/>
              </a:rPr>
              <a:t>措施</a:t>
            </a:r>
            <a:endParaRPr lang="zh-CN" altLang="en-US" sz="2800" b="1" dirty="0" smtClean="0">
              <a:solidFill>
                <a:srgbClr val="FF0000"/>
              </a:solidFill>
              <a:latin typeface="微软雅黑" panose="020B0503020204020204" pitchFamily="2" charset="-122"/>
              <a:ea typeface="微软雅黑" panose="020B0503020204020204" pitchFamily="2" charset="-122"/>
            </a:endParaRPr>
          </a:p>
          <a:p>
            <a:endParaRPr lang="zh-CN" altLang="en-US" sz="2800" b="1" dirty="0">
              <a:solidFill>
                <a:srgbClr val="FF0000"/>
              </a:solidFill>
              <a:latin typeface="微软雅黑" panose="020B0503020204020204" pitchFamily="2" charset="-122"/>
              <a:ea typeface="微软雅黑" panose="020B0503020204020204" pitchFamily="2" charset="-122"/>
            </a:endParaRPr>
          </a:p>
        </p:txBody>
      </p:sp>
      <p:sp>
        <p:nvSpPr>
          <p:cNvPr id="277578" name="矩形 2"/>
          <p:cNvSpPr/>
          <p:nvPr/>
        </p:nvSpPr>
        <p:spPr>
          <a:xfrm>
            <a:off x="5952489" y="1665508"/>
            <a:ext cx="6072230" cy="2061210"/>
          </a:xfrm>
          <a:prstGeom prst="rect">
            <a:avLst/>
          </a:prstGeom>
          <a:noFill/>
          <a:ln w="28575" cap="flat" cmpd="sng">
            <a:solidFill>
              <a:srgbClr val="00B050"/>
            </a:solidFill>
            <a:prstDash val="solid"/>
            <a:bevel/>
            <a:headEnd type="none" w="med" len="med"/>
            <a:tailEnd type="none" w="med" len="med"/>
          </a:ln>
        </p:spPr>
        <p:txBody>
          <a:bodyPr wrap="square">
            <a:spAutoFit/>
          </a:bodyPr>
          <a:lstStyle/>
          <a:p>
            <a:pPr algn="just"/>
            <a:r>
              <a:rPr lang="en-US" altLang="zh-CN" sz="1600" dirty="0">
                <a:latin typeface="微软雅黑" panose="020B0503020204020204" pitchFamily="2" charset="-122"/>
                <a:ea typeface="微软雅黑" panose="020B0503020204020204" pitchFamily="2" charset="-122"/>
                <a:sym typeface="Arial" panose="020B0604020202020204" pitchFamily="34" charset="0"/>
              </a:rPr>
              <a:t>1</a:t>
            </a:r>
            <a:r>
              <a:rPr lang="zh-CN" altLang="en-US" sz="1600" dirty="0">
                <a:latin typeface="微软雅黑" panose="020B0503020204020204" pitchFamily="2" charset="-122"/>
                <a:ea typeface="微软雅黑" panose="020B0503020204020204" pitchFamily="2" charset="-122"/>
                <a:sym typeface="Arial" panose="020B0604020202020204" pitchFamily="34" charset="0"/>
              </a:rPr>
              <a:t>）理论发电分析</a:t>
            </a:r>
            <a:endParaRPr lang="en-US" altLang="zh-CN" sz="1600" dirty="0">
              <a:latin typeface="微软雅黑" panose="020B0503020204020204" pitchFamily="2" charset="-122"/>
              <a:ea typeface="微软雅黑" panose="020B0503020204020204" pitchFamily="2" charset="-122"/>
              <a:sym typeface="Arial" panose="020B0604020202020204" pitchFamily="34" charset="0"/>
            </a:endParaRPr>
          </a:p>
          <a:p>
            <a:pPr algn="just"/>
            <a:r>
              <a:rPr lang="zh-CN" altLang="en-US" sz="1600" dirty="0">
                <a:latin typeface="微软雅黑" panose="020B0503020204020204" pitchFamily="2" charset="-122"/>
                <a:ea typeface="微软雅黑" panose="020B0503020204020204" pitchFamily="2" charset="-122"/>
                <a:sym typeface="Arial" panose="020B0604020202020204" pitchFamily="34" charset="0"/>
              </a:rPr>
              <a:t>       年累全网风电理论小时数</a:t>
            </a:r>
            <a:r>
              <a:rPr lang="zh-CN" altLang="en-US" sz="1600"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同比降低</a:t>
            </a:r>
            <a:r>
              <a:rPr lang="en-US" altLang="zh-CN" sz="1600"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6.87%</a:t>
            </a:r>
            <a:r>
              <a:rPr lang="zh-CN" altLang="en-US" sz="1600"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，各省除青海外，其余各省理论小时数同比均降低</a:t>
            </a:r>
            <a:r>
              <a:rPr lang="zh-CN" altLang="en-US" sz="1600" dirty="0">
                <a:latin typeface="微软雅黑" panose="020B0503020204020204" pitchFamily="2" charset="-122"/>
                <a:ea typeface="微软雅黑" panose="020B0503020204020204" pitchFamily="2" charset="-122"/>
                <a:sym typeface="Arial" panose="020B0604020202020204" pitchFamily="34" charset="0"/>
              </a:rPr>
              <a:t>。</a:t>
            </a:r>
            <a:endParaRPr lang="zh-CN" altLang="en-US" sz="1600" dirty="0">
              <a:latin typeface="微软雅黑" panose="020B0503020204020204" pitchFamily="2" charset="-122"/>
              <a:ea typeface="微软雅黑" panose="020B0503020204020204" pitchFamily="2" charset="-122"/>
              <a:sym typeface="Arial" panose="020B0604020202020204" pitchFamily="34" charset="0"/>
            </a:endParaRPr>
          </a:p>
          <a:p>
            <a:pPr algn="just"/>
            <a:endParaRPr lang="en-US" altLang="zh-CN" sz="1600" dirty="0">
              <a:latin typeface="微软雅黑" panose="020B0503020204020204" pitchFamily="2" charset="-122"/>
              <a:ea typeface="微软雅黑" panose="020B0503020204020204" pitchFamily="2" charset="-122"/>
              <a:sym typeface="Arial" panose="020B0604020202020204" pitchFamily="34" charset="0"/>
            </a:endParaRPr>
          </a:p>
          <a:p>
            <a:pPr algn="just"/>
            <a:r>
              <a:rPr lang="en-US" altLang="zh-CN" sz="1600" dirty="0">
                <a:latin typeface="微软雅黑" panose="020B0503020204020204" pitchFamily="2" charset="-122"/>
                <a:ea typeface="微软雅黑" panose="020B0503020204020204" pitchFamily="2" charset="-122"/>
                <a:sym typeface="Arial" panose="020B0604020202020204" pitchFamily="34" charset="0"/>
              </a:rPr>
              <a:t>2</a:t>
            </a:r>
            <a:r>
              <a:rPr lang="zh-CN" altLang="en-US" sz="1600" dirty="0">
                <a:latin typeface="微软雅黑" panose="020B0503020204020204" pitchFamily="2" charset="-122"/>
                <a:ea typeface="微软雅黑" panose="020B0503020204020204" pitchFamily="2" charset="-122"/>
                <a:sym typeface="Arial" panose="020B0604020202020204" pitchFamily="34" charset="0"/>
              </a:rPr>
              <a:t>）实际发电分析</a:t>
            </a:r>
            <a:endParaRPr lang="en-US" altLang="zh-CN" sz="1600" dirty="0">
              <a:latin typeface="微软雅黑" panose="020B0503020204020204" pitchFamily="2" charset="-122"/>
              <a:ea typeface="微软雅黑" panose="020B0503020204020204" pitchFamily="2" charset="-122"/>
              <a:sym typeface="Arial" panose="020B0604020202020204" pitchFamily="34" charset="0"/>
            </a:endParaRPr>
          </a:p>
          <a:p>
            <a:pPr algn="just"/>
            <a:r>
              <a:rPr lang="en-US" altLang="zh-CN" sz="1600" dirty="0">
                <a:solidFill>
                  <a:srgbClr val="00B050"/>
                </a:solidFill>
                <a:latin typeface="微软雅黑" panose="020B0503020204020204" pitchFamily="2" charset="-122"/>
                <a:ea typeface="微软雅黑" panose="020B0503020204020204" pitchFamily="2" charset="-122"/>
                <a:sym typeface="Arial" panose="020B0604020202020204" pitchFamily="34" charset="0"/>
              </a:rPr>
              <a:t>       </a:t>
            </a:r>
            <a:r>
              <a:rPr lang="zh-CN" altLang="en-US" sz="1600"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年累除青海（受水电大发、外送及断面约束等因素影响）外，全网及其他各省风电发电小时数同比增幅均大于等于理论小时数增幅</a:t>
            </a:r>
            <a:r>
              <a:rPr lang="zh-CN" altLang="en-US" sz="1600" dirty="0">
                <a:latin typeface="微软雅黑" panose="020B0503020204020204" pitchFamily="2" charset="-122"/>
                <a:ea typeface="微软雅黑" panose="020B0503020204020204" pitchFamily="2" charset="-122"/>
                <a:sym typeface="Arial" panose="020B0604020202020204" pitchFamily="34" charset="0"/>
              </a:rPr>
              <a:t>，说明了新能源消纳能力同比得到较大提升。</a:t>
            </a:r>
            <a:endParaRPr lang="zh-CN" altLang="en-US" sz="1600" dirty="0">
              <a:latin typeface="微软雅黑" panose="020B0503020204020204" pitchFamily="2" charset="-122"/>
              <a:ea typeface="微软雅黑" panose="020B0503020204020204" pitchFamily="2" charset="-122"/>
              <a:sym typeface="Arial" panose="020B0604020202020204" pitchFamily="34" charset="0"/>
            </a:endParaRPr>
          </a:p>
        </p:txBody>
      </p:sp>
      <p:sp>
        <p:nvSpPr>
          <p:cNvPr id="277579" name="TextBox 3"/>
          <p:cNvSpPr txBox="1"/>
          <p:nvPr/>
        </p:nvSpPr>
        <p:spPr>
          <a:xfrm>
            <a:off x="839788" y="1268413"/>
            <a:ext cx="2447925" cy="338137"/>
          </a:xfrm>
          <a:prstGeom prst="rect">
            <a:avLst/>
          </a:prstGeom>
          <a:noFill/>
          <a:ln w="9525">
            <a:noFill/>
          </a:ln>
        </p:spPr>
        <p:txBody>
          <a:bodyPr>
            <a:spAutoFit/>
          </a:bodyPr>
          <a:lstStyle/>
          <a:p>
            <a:r>
              <a:rPr lang="zh-CN" altLang="en-US" sz="1600" dirty="0">
                <a:latin typeface="黑体" panose="02010609060101010101" pitchFamily="1" charset="-122"/>
                <a:ea typeface="黑体" panose="02010609060101010101" pitchFamily="1" charset="-122"/>
              </a:rPr>
              <a:t>2、年累风电发电分析</a:t>
            </a:r>
            <a:endParaRPr lang="zh-CN" altLang="en-US" dirty="0">
              <a:latin typeface="Calibri" panose="020F0502020204030204" pitchFamily="2" charset="0"/>
            </a:endParaRPr>
          </a:p>
        </p:txBody>
      </p:sp>
      <p:graphicFrame>
        <p:nvGraphicFramePr>
          <p:cNvPr id="278536" name="表格 278535"/>
          <p:cNvGraphicFramePr/>
          <p:nvPr/>
        </p:nvGraphicFramePr>
        <p:xfrm>
          <a:off x="260350" y="3810000"/>
          <a:ext cx="5575300" cy="2716530"/>
        </p:xfrm>
        <a:graphic>
          <a:graphicData uri="http://schemas.openxmlformats.org/drawingml/2006/table">
            <a:tbl>
              <a:tblPr/>
              <a:tblGrid>
                <a:gridCol w="680720"/>
                <a:gridCol w="684530"/>
                <a:gridCol w="1017905"/>
                <a:gridCol w="772795"/>
                <a:gridCol w="857250"/>
                <a:gridCol w="715645"/>
                <a:gridCol w="846455"/>
              </a:tblGrid>
              <a:tr h="43370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dirty="0">
                          <a:latin typeface="Times New Roman" panose="02020603050405020304" pitchFamily="2" charset="0"/>
                          <a:ea typeface="Times New Roman" panose="02020603050405020304" pitchFamily="2" charset="0"/>
                          <a:sym typeface="Calibri" panose="020F0502020204030204" pitchFamily="2" charset="0"/>
                        </a:rPr>
                        <a:t>风电</a:t>
                      </a:r>
                      <a:endParaRPr lang="zh-CN" altLang="en-US" sz="1400" b="1" dirty="0">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理论</a:t>
                      </a:r>
                      <a:endParaRPr lang="zh-CN" altLang="en-US" sz="1400" b="1">
                        <a:latin typeface="Times New Roman" panose="02020603050405020304" pitchFamily="2" charset="0"/>
                        <a:cs typeface="Times New Roman" panose="02020603050405020304" pitchFamily="2" charset="0"/>
                        <a:sym typeface="Calibri" panose="020F0502020204030204" pitchFamily="2" charset="0"/>
                      </a:endParaRPr>
                    </a:p>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小时数</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同比</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发电</a:t>
                      </a:r>
                      <a:endParaRPr lang="zh-CN" altLang="en-US" sz="1400" b="1">
                        <a:latin typeface="Times New Roman" panose="02020603050405020304" pitchFamily="2" charset="0"/>
                        <a:cs typeface="Times New Roman" panose="02020603050405020304" pitchFamily="2" charset="0"/>
                        <a:sym typeface="Calibri" panose="020F0502020204030204" pitchFamily="2" charset="0"/>
                      </a:endParaRPr>
                    </a:p>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小时数</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同比</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弃电</a:t>
                      </a:r>
                      <a:endParaRPr lang="zh-CN" altLang="en-US" sz="1400" b="1">
                        <a:latin typeface="Times New Roman" panose="02020603050405020304" pitchFamily="2" charset="0"/>
                        <a:cs typeface="Times New Roman" panose="02020603050405020304" pitchFamily="2" charset="0"/>
                        <a:sym typeface="Calibri" panose="020F0502020204030204" pitchFamily="2" charset="0"/>
                      </a:endParaRPr>
                    </a:p>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小时数</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同比</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8100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西北</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2129</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-137</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1943</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41</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186</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-178</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7909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陕西</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2182</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-16</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2166</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20</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16</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-36</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100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甘肃</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1946</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-272</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1786</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-5</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161</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-265</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100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青海</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1828</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278</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1789</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265</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39</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13</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7973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宁夏</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1808</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-124</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1772</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-117</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36</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-7</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100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新疆</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2515</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-93</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2176</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151</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339</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-244</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5" name="图片 4"/>
          <p:cNvPicPr>
            <a:picLocks noChangeAspect="1"/>
          </p:cNvPicPr>
          <p:nvPr/>
        </p:nvPicPr>
        <p:blipFill>
          <a:blip r:embed="rId1"/>
          <a:stretch>
            <a:fillRect/>
          </a:stretch>
        </p:blipFill>
        <p:spPr>
          <a:xfrm>
            <a:off x="5951855" y="3810635"/>
            <a:ext cx="6073775" cy="2715895"/>
          </a:xfrm>
          <a:prstGeom prst="rect">
            <a:avLst/>
          </a:prstGeom>
        </p:spPr>
      </p:pic>
      <p:pic>
        <p:nvPicPr>
          <p:cNvPr id="6" name="图片 5"/>
          <p:cNvPicPr>
            <a:picLocks noChangeAspect="1"/>
          </p:cNvPicPr>
          <p:nvPr/>
        </p:nvPicPr>
        <p:blipFill>
          <a:blip r:embed="rId2"/>
          <a:stretch>
            <a:fillRect/>
          </a:stretch>
        </p:blipFill>
        <p:spPr>
          <a:xfrm>
            <a:off x="260350" y="1666240"/>
            <a:ext cx="5575300" cy="202311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3"/>
          <p:cNvSpPr/>
          <p:nvPr/>
        </p:nvSpPr>
        <p:spPr>
          <a:xfrm>
            <a:off x="6350" y="798195"/>
            <a:ext cx="10972800" cy="504825"/>
          </a:xfrm>
          <a:prstGeom prst="rect">
            <a:avLst/>
          </a:prstGeom>
          <a:noFill/>
          <a:ln w="9525">
            <a:noFill/>
          </a:ln>
        </p:spPr>
        <p:txBody>
          <a:bodyPr/>
          <a:lstStyle/>
          <a:p>
            <a:pPr indent="625475">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Arial" panose="020B0604020202020204" pitchFamily="34" charset="0"/>
              </a:rPr>
              <a:t>（一）新能源发电分析</a:t>
            </a:r>
            <a:endParaRPr lang="zh-CN" altLang="en-US" sz="2000" b="1" dirty="0">
              <a:solidFill>
                <a:srgbClr val="FF3300"/>
              </a:solidFill>
              <a:latin typeface="黑体" panose="02010609060101010101" pitchFamily="1" charset="-122"/>
              <a:ea typeface="黑体" panose="02010609060101010101" pitchFamily="1" charset="-122"/>
              <a:sym typeface="Arial" panose="020B0604020202020204" pitchFamily="34" charset="0"/>
            </a:endParaRPr>
          </a:p>
        </p:txBody>
      </p:sp>
      <p:sp>
        <p:nvSpPr>
          <p:cNvPr id="279555" name="Rectangle 6"/>
          <p:cNvSpPr txBox="1"/>
          <p:nvPr/>
        </p:nvSpPr>
        <p:spPr>
          <a:xfrm>
            <a:off x="9347200" y="6526213"/>
            <a:ext cx="2844800" cy="331787"/>
          </a:xfrm>
          <a:prstGeom prst="rect">
            <a:avLst/>
          </a:prstGeom>
          <a:noFill/>
          <a:ln w="9525">
            <a:noFill/>
          </a:ln>
        </p:spPr>
        <p:txBody>
          <a:bodyPr/>
          <a:lstStyle/>
          <a:p>
            <a:pPr algn="r"/>
            <a:fld id="{9A0DB2DC-4C9A-4742-B13C-FB6460FD3503}" type="slidenum">
              <a:rPr lang="en-US" altLang="zh-CN" sz="1400" b="1" dirty="0">
                <a:latin typeface="Calibri" panose="020F0502020204030204" pitchFamily="2" charset="0"/>
                <a:ea typeface="黑体" panose="02010609060101010101" pitchFamily="1" charset="-122"/>
              </a:rPr>
            </a:fld>
            <a:endParaRPr lang="en-US" altLang="zh-CN" sz="1400" b="1" dirty="0">
              <a:latin typeface="Calibri" panose="020F0502020204030204" pitchFamily="2" charset="0"/>
              <a:ea typeface="黑体" panose="02010609060101010101" pitchFamily="1" charset="-122"/>
            </a:endParaRPr>
          </a:p>
        </p:txBody>
      </p:sp>
      <p:grpSp>
        <p:nvGrpSpPr>
          <p:cNvPr id="279556" name="组合 279555"/>
          <p:cNvGrpSpPr/>
          <p:nvPr/>
        </p:nvGrpSpPr>
        <p:grpSpPr>
          <a:xfrm>
            <a:off x="6350" y="47625"/>
            <a:ext cx="639763" cy="749300"/>
            <a:chOff x="0" y="0"/>
            <a:chExt cx="480244" cy="564356"/>
          </a:xfrm>
        </p:grpSpPr>
        <p:sp>
          <p:nvSpPr>
            <p:cNvPr id="279557" name="矩形 36"/>
            <p:cNvSpPr/>
            <p:nvPr/>
          </p:nvSpPr>
          <p:spPr>
            <a:xfrm>
              <a:off x="0" y="374"/>
              <a:ext cx="425449" cy="564610"/>
            </a:xfrm>
            <a:prstGeom prst="rect">
              <a:avLst/>
            </a:prstGeom>
            <a:solidFill>
              <a:srgbClr val="803D06"/>
            </a:solidFill>
            <a:ln w="9525">
              <a:noFill/>
            </a:ln>
          </p:spPr>
          <p:txBody>
            <a:bodyPr anchor="ctr"/>
            <a:lstStyle/>
            <a:p>
              <a:pPr algn="ctr"/>
              <a:endParaRPr lang="zh-CN" altLang="en-US" dirty="0">
                <a:solidFill>
                  <a:srgbClr val="FFFFFF"/>
                </a:solidFill>
                <a:latin typeface="宋体" panose="02010600030101010101" pitchFamily="2" charset="-122"/>
                <a:sym typeface="宋体" panose="02010600030101010101" pitchFamily="2" charset="-122"/>
              </a:endParaRPr>
            </a:p>
          </p:txBody>
        </p:sp>
        <p:sp>
          <p:nvSpPr>
            <p:cNvPr id="279558" name="直接连接符 37"/>
            <p:cNvSpPr/>
            <p:nvPr/>
          </p:nvSpPr>
          <p:spPr>
            <a:xfrm>
              <a:off x="481012" y="374"/>
              <a:ext cx="1" cy="564610"/>
            </a:xfrm>
            <a:prstGeom prst="line">
              <a:avLst/>
            </a:prstGeom>
            <a:ln w="28575" cap="flat" cmpd="sng">
              <a:solidFill>
                <a:srgbClr val="595959"/>
              </a:solidFill>
              <a:prstDash val="solid"/>
              <a:headEnd type="none" w="med" len="med"/>
              <a:tailEnd type="none" w="med" len="med"/>
            </a:ln>
          </p:spPr>
        </p:sp>
      </p:grpSp>
      <p:sp>
        <p:nvSpPr>
          <p:cNvPr id="279559" name="矩形 3"/>
          <p:cNvSpPr/>
          <p:nvPr/>
        </p:nvSpPr>
        <p:spPr>
          <a:xfrm>
            <a:off x="695325" y="188913"/>
            <a:ext cx="11044238" cy="521970"/>
          </a:xfrm>
          <a:prstGeom prst="rect">
            <a:avLst/>
          </a:prstGeom>
          <a:noFill/>
          <a:ln w="9525">
            <a:noFill/>
          </a:ln>
        </p:spPr>
        <p:txBody>
          <a:bodyPr>
            <a:spAutoFit/>
          </a:bodyPr>
          <a:lstStyle/>
          <a:p>
            <a:r>
              <a:rPr lang="zh-CN" altLang="en-US" sz="2800" b="1" dirty="0">
                <a:latin typeface="微软雅黑" panose="020B0503020204020204" pitchFamily="2" charset="-122"/>
                <a:ea typeface="微软雅黑" panose="020B0503020204020204" pitchFamily="2" charset="-122"/>
              </a:rPr>
              <a:t>新能源发电分析及消纳</a:t>
            </a:r>
            <a:r>
              <a:rPr lang="zh-CN" altLang="en-US" sz="2800" b="1" dirty="0" smtClean="0">
                <a:latin typeface="微软雅黑" panose="020B0503020204020204" pitchFamily="2" charset="-122"/>
                <a:ea typeface="微软雅黑" panose="020B0503020204020204" pitchFamily="2" charset="-122"/>
              </a:rPr>
              <a:t>措施</a:t>
            </a:r>
            <a:endParaRPr lang="zh-CN" altLang="en-US" sz="2800" b="1" dirty="0">
              <a:solidFill>
                <a:srgbClr val="FF0000"/>
              </a:solidFill>
              <a:latin typeface="微软雅黑" panose="020B0503020204020204" pitchFamily="2" charset="-122"/>
              <a:ea typeface="微软雅黑" panose="020B0503020204020204" pitchFamily="2" charset="-122"/>
            </a:endParaRPr>
          </a:p>
        </p:txBody>
      </p:sp>
      <p:sp>
        <p:nvSpPr>
          <p:cNvPr id="279626" name="矩形 2"/>
          <p:cNvSpPr/>
          <p:nvPr/>
        </p:nvSpPr>
        <p:spPr>
          <a:xfrm>
            <a:off x="6010910" y="1700530"/>
            <a:ext cx="6030595" cy="2061210"/>
          </a:xfrm>
          <a:prstGeom prst="rect">
            <a:avLst/>
          </a:prstGeom>
          <a:noFill/>
          <a:ln w="28575" cap="flat" cmpd="sng">
            <a:solidFill>
              <a:srgbClr val="00B050"/>
            </a:solidFill>
            <a:prstDash val="solid"/>
            <a:bevel/>
            <a:headEnd type="none" w="med" len="med"/>
            <a:tailEnd type="none" w="med" len="med"/>
          </a:ln>
        </p:spPr>
        <p:txBody>
          <a:bodyPr wrap="square">
            <a:spAutoFit/>
          </a:bodyPr>
          <a:lstStyle/>
          <a:p>
            <a:pPr algn="just"/>
            <a:r>
              <a:rPr lang="en-US" altLang="zh-CN" sz="1600" dirty="0">
                <a:latin typeface="微软雅黑" panose="020B0503020204020204" pitchFamily="2" charset="-122"/>
                <a:ea typeface="微软雅黑" panose="020B0503020204020204" pitchFamily="2" charset="-122"/>
                <a:sym typeface="Arial" panose="020B0604020202020204" pitchFamily="34" charset="0"/>
              </a:rPr>
              <a:t>1</a:t>
            </a:r>
            <a:r>
              <a:rPr lang="zh-CN" altLang="en-US" sz="1600" dirty="0">
                <a:latin typeface="微软雅黑" panose="020B0503020204020204" pitchFamily="2" charset="-122"/>
                <a:ea typeface="微软雅黑" panose="020B0503020204020204" pitchFamily="2" charset="-122"/>
                <a:sym typeface="Arial" panose="020B0604020202020204" pitchFamily="34" charset="0"/>
              </a:rPr>
              <a:t>）理论发电分析</a:t>
            </a:r>
            <a:endParaRPr lang="en-US" altLang="zh-CN" sz="1600" dirty="0">
              <a:latin typeface="微软雅黑" panose="020B0503020204020204" pitchFamily="2" charset="-122"/>
              <a:ea typeface="微软雅黑" panose="020B0503020204020204" pitchFamily="2" charset="-122"/>
              <a:sym typeface="Arial" panose="020B0604020202020204" pitchFamily="34" charset="0"/>
            </a:endParaRPr>
          </a:p>
          <a:p>
            <a:pPr algn="just"/>
            <a:r>
              <a:rPr lang="zh-CN" altLang="en-US" sz="1600" dirty="0">
                <a:latin typeface="微软雅黑" panose="020B0503020204020204" pitchFamily="2" charset="-122"/>
                <a:ea typeface="微软雅黑" panose="020B0503020204020204" pitchFamily="2" charset="-122"/>
                <a:sym typeface="Arial" panose="020B0604020202020204" pitchFamily="34" charset="0"/>
              </a:rPr>
              <a:t>　　年累全网光伏理论小时数</a:t>
            </a:r>
            <a:r>
              <a:rPr lang="zh-CN" altLang="en-US" sz="1600"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同比增加</a:t>
            </a:r>
            <a:r>
              <a:rPr lang="en-US" altLang="zh-CN" sz="1600"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0.50%</a:t>
            </a:r>
            <a:r>
              <a:rPr lang="zh-CN" altLang="en-US" sz="1600"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，除新疆外各省理论小时数同比均增加</a:t>
            </a:r>
            <a:r>
              <a:rPr lang="zh-CN" altLang="en-US" sz="1600" dirty="0">
                <a:latin typeface="微软雅黑" panose="020B0503020204020204" pitchFamily="2" charset="-122"/>
                <a:ea typeface="微软雅黑" panose="020B0503020204020204" pitchFamily="2" charset="-122"/>
                <a:sym typeface="Arial" panose="020B0604020202020204" pitchFamily="34" charset="0"/>
              </a:rPr>
              <a:t>。</a:t>
            </a:r>
            <a:endParaRPr lang="zh-CN" altLang="en-US" sz="1600" dirty="0">
              <a:latin typeface="微软雅黑" panose="020B0503020204020204" pitchFamily="2" charset="-122"/>
              <a:ea typeface="微软雅黑" panose="020B0503020204020204" pitchFamily="2" charset="-122"/>
              <a:sym typeface="Arial" panose="020B0604020202020204" pitchFamily="34" charset="0"/>
            </a:endParaRPr>
          </a:p>
          <a:p>
            <a:pPr algn="just"/>
            <a:endParaRPr lang="en-US" altLang="zh-CN" sz="1600" dirty="0">
              <a:latin typeface="微软雅黑" panose="020B0503020204020204" pitchFamily="2" charset="-122"/>
              <a:ea typeface="微软雅黑" panose="020B0503020204020204" pitchFamily="2" charset="-122"/>
              <a:sym typeface="Arial" panose="020B0604020202020204" pitchFamily="34" charset="0"/>
            </a:endParaRPr>
          </a:p>
          <a:p>
            <a:pPr algn="just"/>
            <a:r>
              <a:rPr lang="en-US" altLang="zh-CN" sz="1600" dirty="0">
                <a:latin typeface="微软雅黑" panose="020B0503020204020204" pitchFamily="2" charset="-122"/>
                <a:ea typeface="微软雅黑" panose="020B0503020204020204" pitchFamily="2" charset="-122"/>
                <a:sym typeface="Arial" panose="020B0604020202020204" pitchFamily="34" charset="0"/>
              </a:rPr>
              <a:t>2</a:t>
            </a:r>
            <a:r>
              <a:rPr lang="zh-CN" altLang="en-US" sz="1600" dirty="0">
                <a:latin typeface="微软雅黑" panose="020B0503020204020204" pitchFamily="2" charset="-122"/>
                <a:ea typeface="微软雅黑" panose="020B0503020204020204" pitchFamily="2" charset="-122"/>
                <a:sym typeface="Arial" panose="020B0604020202020204" pitchFamily="34" charset="0"/>
              </a:rPr>
              <a:t>）实际发电分析</a:t>
            </a:r>
            <a:endParaRPr lang="en-US" altLang="zh-CN" sz="1600" dirty="0">
              <a:latin typeface="微软雅黑" panose="020B0503020204020204" pitchFamily="2" charset="-122"/>
              <a:ea typeface="微软雅黑" panose="020B0503020204020204" pitchFamily="2" charset="-122"/>
              <a:sym typeface="Arial" panose="020B0604020202020204" pitchFamily="34" charset="0"/>
            </a:endParaRPr>
          </a:p>
          <a:p>
            <a:pPr algn="just"/>
            <a:r>
              <a:rPr lang="zh-CN" altLang="en-US" sz="1600" dirty="0">
                <a:latin typeface="微软雅黑" panose="020B0503020204020204" pitchFamily="2" charset="-122"/>
                <a:ea typeface="微软雅黑" panose="020B0503020204020204" pitchFamily="2" charset="-122"/>
                <a:sym typeface="Arial" panose="020B0604020202020204" pitchFamily="34" charset="0"/>
              </a:rPr>
              <a:t>　　</a:t>
            </a:r>
            <a:r>
              <a:rPr lang="zh-CN" altLang="en-US" sz="1600" b="1" dirty="0">
                <a:solidFill>
                  <a:srgbClr val="C00000"/>
                </a:solidFill>
                <a:latin typeface="微软雅黑" panose="020B0503020204020204" pitchFamily="2" charset="-122"/>
                <a:ea typeface="微软雅黑" panose="020B0503020204020204" pitchFamily="2" charset="-122"/>
                <a:sym typeface="Arial" panose="020B0604020202020204" pitchFamily="34" charset="0"/>
              </a:rPr>
              <a:t>年累除青海（受水电大发、外送及断面约束等因素影响）外，全网及其他各省光伏发电小时数同比增幅均大于等于理论小时数增幅</a:t>
            </a:r>
            <a:r>
              <a:rPr lang="zh-CN" altLang="en-US" sz="1600" dirty="0">
                <a:latin typeface="微软雅黑" panose="020B0503020204020204" pitchFamily="2" charset="-122"/>
                <a:ea typeface="微软雅黑" panose="020B0503020204020204" pitchFamily="2" charset="-122"/>
                <a:sym typeface="Arial" panose="020B0604020202020204" pitchFamily="34" charset="0"/>
              </a:rPr>
              <a:t>，说明了新能源消纳能力同比得到较大提升。</a:t>
            </a:r>
            <a:endParaRPr lang="zh-CN" altLang="en-US" dirty="0">
              <a:latin typeface="微软雅黑" panose="020B0503020204020204" pitchFamily="2" charset="-122"/>
              <a:ea typeface="微软雅黑" panose="020B0503020204020204" pitchFamily="2" charset="-122"/>
            </a:endParaRPr>
          </a:p>
        </p:txBody>
      </p:sp>
      <p:sp>
        <p:nvSpPr>
          <p:cNvPr id="279627" name="TextBox 3"/>
          <p:cNvSpPr txBox="1"/>
          <p:nvPr/>
        </p:nvSpPr>
        <p:spPr>
          <a:xfrm>
            <a:off x="839788" y="1268413"/>
            <a:ext cx="2447925" cy="338137"/>
          </a:xfrm>
          <a:prstGeom prst="rect">
            <a:avLst/>
          </a:prstGeom>
          <a:noFill/>
          <a:ln w="9525">
            <a:noFill/>
          </a:ln>
        </p:spPr>
        <p:txBody>
          <a:bodyPr>
            <a:spAutoFit/>
          </a:bodyPr>
          <a:lstStyle/>
          <a:p>
            <a:r>
              <a:rPr lang="zh-CN" altLang="en-US" sz="1600" dirty="0">
                <a:latin typeface="黑体" panose="02010609060101010101" pitchFamily="1" charset="-122"/>
                <a:ea typeface="黑体" panose="02010609060101010101" pitchFamily="1" charset="-122"/>
              </a:rPr>
              <a:t>4、年累光伏发电分析</a:t>
            </a:r>
            <a:endParaRPr lang="zh-CN" altLang="en-US" dirty="0">
              <a:latin typeface="Calibri" panose="020F0502020204030204" pitchFamily="2" charset="0"/>
            </a:endParaRPr>
          </a:p>
        </p:txBody>
      </p:sp>
      <p:graphicFrame>
        <p:nvGraphicFramePr>
          <p:cNvPr id="278536" name="表格 278535"/>
          <p:cNvGraphicFramePr/>
          <p:nvPr/>
        </p:nvGraphicFramePr>
        <p:xfrm>
          <a:off x="260350" y="3810000"/>
          <a:ext cx="5575300" cy="2715896"/>
        </p:xfrm>
        <a:graphic>
          <a:graphicData uri="http://schemas.openxmlformats.org/drawingml/2006/table">
            <a:tbl>
              <a:tblPr/>
              <a:tblGrid>
                <a:gridCol w="732790"/>
                <a:gridCol w="632460"/>
                <a:gridCol w="1017905"/>
                <a:gridCol w="772795"/>
                <a:gridCol w="857250"/>
                <a:gridCol w="715645"/>
                <a:gridCol w="846455"/>
              </a:tblGrid>
              <a:tr h="433388">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dirty="0">
                          <a:latin typeface="Times New Roman" panose="02020603050405020304" pitchFamily="2" charset="0"/>
                          <a:cs typeface="Times New Roman" panose="02020603050405020304" pitchFamily="2" charset="0"/>
                          <a:sym typeface="Calibri" panose="020F0502020204030204" pitchFamily="2" charset="0"/>
                        </a:rPr>
                        <a:t>光伏</a:t>
                      </a:r>
                      <a:endParaRPr lang="zh-CN" altLang="en-US" sz="1400" b="1" dirty="0">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理论</a:t>
                      </a:r>
                      <a:endParaRPr lang="zh-CN" altLang="en-US" sz="1400" b="1">
                        <a:latin typeface="Times New Roman" panose="02020603050405020304" pitchFamily="2" charset="0"/>
                        <a:cs typeface="Times New Roman" panose="02020603050405020304" pitchFamily="2" charset="0"/>
                        <a:sym typeface="Calibri" panose="020F0502020204030204" pitchFamily="2" charset="0"/>
                      </a:endParaRPr>
                    </a:p>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小时数</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同比</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发电</a:t>
                      </a:r>
                      <a:endParaRPr lang="zh-CN" altLang="en-US" sz="1400" b="1">
                        <a:latin typeface="Times New Roman" panose="02020603050405020304" pitchFamily="2" charset="0"/>
                        <a:cs typeface="Times New Roman" panose="02020603050405020304" pitchFamily="2" charset="0"/>
                        <a:sym typeface="Calibri" panose="020F0502020204030204" pitchFamily="2" charset="0"/>
                      </a:endParaRPr>
                    </a:p>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小时数</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同比</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弃电</a:t>
                      </a:r>
                      <a:endParaRPr lang="zh-CN" altLang="en-US" sz="1400" b="1">
                        <a:latin typeface="Times New Roman" panose="02020603050405020304" pitchFamily="2" charset="0"/>
                        <a:cs typeface="Times New Roman" panose="02020603050405020304" pitchFamily="2" charset="0"/>
                        <a:sym typeface="Calibri" panose="020F0502020204030204" pitchFamily="2" charset="0"/>
                      </a:endParaRPr>
                    </a:p>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小时数</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同比</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38100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西北</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1523</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21</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1438</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66</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85</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-45</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79095">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陕西</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1484</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95</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1416</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114</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68</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-19</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100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甘肃</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1571</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97</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1499</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172</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72</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-75</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100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青海</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1615</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40</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1502</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0</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113</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40</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79413">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宁夏</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1485</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23</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1437</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37</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48</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-14</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81000">
                <a:tc>
                  <a:txBody>
                    <a:bodyPr/>
                    <a:lstStyle>
                      <a:lvl1pPr marL="342900" lvl="0" indent="-342900" algn="l" defTabSz="0" eaLnBrk="0" fontAlgn="base" latinLnBrk="0" hangingPunct="0">
                        <a:lnSpc>
                          <a:spcPct val="100000"/>
                        </a:lnSpc>
                        <a:spcBef>
                          <a:spcPct val="20000"/>
                        </a:spcBef>
                        <a:spcAft>
                          <a:spcPct val="0"/>
                        </a:spcAft>
                        <a:buFont typeface="Arial" panose="020B0604020202020204" pitchFamily="34" charset="0"/>
                        <a:buChar char="•"/>
                        <a:defRPr sz="280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1pPr>
                      <a:lvl2pPr marL="742950" lvl="1" indent="-285750" algn="l" defTabSz="0" eaLnBrk="0" fontAlgn="base" latinLnBrk="0" hangingPunct="0">
                        <a:lnSpc>
                          <a:spcPct val="100000"/>
                        </a:lnSpc>
                        <a:spcBef>
                          <a:spcPct val="20000"/>
                        </a:spcBef>
                        <a:spcAft>
                          <a:spcPct val="0"/>
                        </a:spcAft>
                        <a:buFont typeface="Arial" panose="020B0604020202020204" pitchFamily="34" charset="0"/>
                        <a:buChar char="–"/>
                        <a:defRPr sz="24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2pPr>
                      <a:lvl3pPr marL="1143000" lvl="2" indent="-228600" algn="l" defTabSz="0" eaLnBrk="0" fontAlgn="base" latinLnBrk="0" hangingPunct="0">
                        <a:lnSpc>
                          <a:spcPct val="100000"/>
                        </a:lnSpc>
                        <a:spcBef>
                          <a:spcPct val="20000"/>
                        </a:spcBef>
                        <a:spcAft>
                          <a:spcPct val="0"/>
                        </a:spcAft>
                        <a:buFont typeface="Arial" panose="020B0604020202020204" pitchFamily="34" charset="0"/>
                        <a:buChar char="•"/>
                        <a:defRPr sz="20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3pPr>
                      <a:lvl4pPr marL="1600200" lvl="3"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4pPr>
                      <a:lvl5pPr marL="2057400" lvl="4" indent="-228600" algn="l" defTabSz="0" eaLnBrk="0" fontAlgn="base" latinLnBrk="0" hangingPunct="0">
                        <a:lnSpc>
                          <a:spcPct val="100000"/>
                        </a:lnSpc>
                        <a:spcBef>
                          <a:spcPct val="20000"/>
                        </a:spcBef>
                        <a:spcAft>
                          <a:spcPct val="0"/>
                        </a:spcAft>
                        <a:buFont typeface="Arial" panose="020B0604020202020204" pitchFamily="34" charset="0"/>
                        <a:buChar char="»"/>
                        <a:defRPr sz="1800" b="0" i="0" u="none" kern="1200" baseline="0">
                          <a:solidFill>
                            <a:schemeClr val="tx1"/>
                          </a:solidFill>
                          <a:latin typeface="Calibri" panose="020F0502020204030204" pitchFamily="2" charset="0"/>
                          <a:ea typeface="宋体" panose="02010600030101010101" pitchFamily="2" charset="-122"/>
                          <a:sym typeface="Calibri" panose="020F0502020204030204" pitchFamily="2" charset="0"/>
                        </a:defRPr>
                      </a:lvl5pPr>
                    </a:lstStyle>
                    <a:p>
                      <a:pPr marL="0" lvl="0" indent="0" algn="ctr" eaLnBrk="1" fontAlgn="ctr" hangingPunct="1">
                        <a:spcBef>
                          <a:spcPct val="0"/>
                        </a:spcBef>
                        <a:buNone/>
                      </a:pPr>
                      <a:r>
                        <a:rPr lang="zh-CN" altLang="en-US" sz="1400" b="1">
                          <a:latin typeface="Times New Roman" panose="02020603050405020304" pitchFamily="2" charset="0"/>
                          <a:cs typeface="Times New Roman" panose="02020603050405020304" pitchFamily="2" charset="0"/>
                          <a:sym typeface="Calibri" panose="020F0502020204030204" pitchFamily="2" charset="0"/>
                        </a:rPr>
                        <a:t>新疆</a:t>
                      </a:r>
                      <a:endParaRPr lang="zh-CN" altLang="en-US" sz="1400" b="1">
                        <a:latin typeface="Times New Roman" panose="02020603050405020304" pitchFamily="2" charset="0"/>
                        <a:ea typeface="Times New Roman" panose="02020603050405020304" pitchFamily="2" charset="0"/>
                        <a:sym typeface="Calibri" panose="020F0502020204030204" pitchFamily="2" charset="0"/>
                      </a:endParaRPr>
                    </a:p>
                  </a:txBody>
                  <a:tcPr marL="6350" marR="6350" marT="6350" marB="0" anchor="ctr">
                    <a:lnL w="6350" cap="flat" cmpd="sng">
                      <a:solidFill>
                        <a:srgbClr val="000000"/>
                      </a:solidFill>
                      <a:prstDash val="solid"/>
                      <a:headEnd type="none" w="med" len="med"/>
                      <a:tailEnd type="none" w="med" len="med"/>
                    </a:lnL>
                    <a:lnR w="6350" cap="flat" cmpd="sng" algn="ctr">
                      <a:solidFill>
                        <a:srgbClr val="000000"/>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1531</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-46</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1425</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89</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106</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900" b="0">
                          <a:solidFill>
                            <a:srgbClr val="001830"/>
                          </a:solidFill>
                          <a:latin typeface="微软雅黑" panose="020B0503020204020204" pitchFamily="2" charset="-122"/>
                        </a:rPr>
                        <a:t>-135</a:t>
                      </a:r>
                      <a:endParaRPr lang="en-US" altLang="en-US" sz="900" b="0">
                        <a:solidFill>
                          <a:srgbClr val="001830"/>
                        </a:solidFill>
                        <a:latin typeface="微软雅黑" panose="020B0503020204020204" pitchFamily="2" charset="-122"/>
                      </a:endParaRPr>
                    </a:p>
                  </a:txBody>
                  <a:tcPr vert="horz"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pic>
        <p:nvPicPr>
          <p:cNvPr id="3" name="图片 2"/>
          <p:cNvPicPr>
            <a:picLocks noChangeAspect="1"/>
          </p:cNvPicPr>
          <p:nvPr/>
        </p:nvPicPr>
        <p:blipFill>
          <a:blip r:embed="rId1"/>
          <a:stretch>
            <a:fillRect/>
          </a:stretch>
        </p:blipFill>
        <p:spPr>
          <a:xfrm>
            <a:off x="259715" y="1700530"/>
            <a:ext cx="5575935" cy="2061210"/>
          </a:xfrm>
          <a:prstGeom prst="rect">
            <a:avLst/>
          </a:prstGeom>
        </p:spPr>
      </p:pic>
      <p:pic>
        <p:nvPicPr>
          <p:cNvPr id="6" name="图片 5"/>
          <p:cNvPicPr>
            <a:picLocks noChangeAspect="1"/>
          </p:cNvPicPr>
          <p:nvPr/>
        </p:nvPicPr>
        <p:blipFill>
          <a:blip r:embed="rId2"/>
          <a:stretch>
            <a:fillRect/>
          </a:stretch>
        </p:blipFill>
        <p:spPr>
          <a:xfrm>
            <a:off x="6010910" y="3869690"/>
            <a:ext cx="6030595" cy="265620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p:nvPr/>
        </p:nvSpPr>
        <p:spPr>
          <a:xfrm>
            <a:off x="666750" y="1575435"/>
            <a:ext cx="10306050" cy="504825"/>
          </a:xfrm>
          <a:prstGeom prst="rect">
            <a:avLst/>
          </a:prstGeom>
          <a:noFill/>
          <a:ln w="9525">
            <a:noFill/>
          </a:ln>
        </p:spPr>
        <p:txBody>
          <a:bodyPr anchor="t"/>
          <a:lstStyle/>
          <a:p>
            <a:pPr indent="625475">
              <a:lnSpc>
                <a:spcPct val="120000"/>
              </a:lnSpc>
              <a:spcBef>
                <a:spcPct val="20000"/>
              </a:spcBef>
              <a:buFont typeface="Wingdings" panose="05000000000000000000" pitchFamily="2" charset="2"/>
              <a:buChar char="Ø"/>
            </a:pPr>
            <a:r>
              <a:rPr lang="zh-CN" altLang="en-US" sz="2000" b="1" dirty="0">
                <a:latin typeface="黑体" panose="02010609060101010101" pitchFamily="1" charset="-122"/>
                <a:ea typeface="黑体" panose="02010609060101010101" pitchFamily="1" charset="-122"/>
                <a:sym typeface="黑体" panose="02010609060101010101" pitchFamily="1" charset="-122"/>
              </a:rPr>
              <a:t>常规能源零/负备用</a:t>
            </a:r>
            <a:endParaRPr lang="zh-CN" altLang="en-US" sz="2000" b="1" dirty="0">
              <a:latin typeface="黑体" panose="02010609060101010101" pitchFamily="1" charset="-122"/>
              <a:ea typeface="黑体" panose="02010609060101010101" pitchFamily="1" charset="-122"/>
              <a:sym typeface="黑体" panose="02010609060101010101" pitchFamily="1" charset="-122"/>
            </a:endParaRPr>
          </a:p>
        </p:txBody>
      </p:sp>
      <p:sp>
        <p:nvSpPr>
          <p:cNvPr id="18434" name="Rectangle 6"/>
          <p:cNvSpPr/>
          <p:nvPr/>
        </p:nvSpPr>
        <p:spPr>
          <a:xfrm>
            <a:off x="9347200" y="6526213"/>
            <a:ext cx="2844800" cy="331787"/>
          </a:xfrm>
          <a:prstGeom prst="rect">
            <a:avLst/>
          </a:prstGeom>
          <a:noFill/>
          <a:ln w="9525">
            <a:noFill/>
          </a:ln>
        </p:spPr>
        <p:txBody>
          <a:bodyPr anchor="t"/>
          <a:lstStyle/>
          <a:p>
            <a:pPr algn="r"/>
            <a:fld id="{9A0DB2DC-4C9A-4742-B13C-FB6460FD3503}" type="slidenum">
              <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rPr>
            </a:fld>
            <a:endParaRPr lang="en-US" altLang="zh-CN" sz="1400" b="1" dirty="0">
              <a:solidFill>
                <a:srgbClr val="000000"/>
              </a:solidFill>
              <a:latin typeface="Calibri" panose="020F0502020204030204" pitchFamily="2" charset="0"/>
              <a:ea typeface="黑体" panose="02010609060101010101" pitchFamily="1" charset="-122"/>
              <a:sym typeface="Calibri" panose="020F0502020204030204" pitchFamily="2" charset="0"/>
            </a:endParaRPr>
          </a:p>
        </p:txBody>
      </p:sp>
      <p:grpSp>
        <p:nvGrpSpPr>
          <p:cNvPr id="2" name="组合 17411"/>
          <p:cNvGrpSpPr/>
          <p:nvPr/>
        </p:nvGrpSpPr>
        <p:grpSpPr>
          <a:xfrm>
            <a:off x="0" y="323850"/>
            <a:ext cx="639763" cy="749300"/>
            <a:chOff x="0" y="0"/>
            <a:chExt cx="480244" cy="564356"/>
          </a:xfrm>
        </p:grpSpPr>
        <p:sp>
          <p:nvSpPr>
            <p:cNvPr id="18436" name="矩形 36"/>
            <p:cNvSpPr/>
            <p:nvPr/>
          </p:nvSpPr>
          <p:spPr>
            <a:xfrm>
              <a:off x="0" y="374"/>
              <a:ext cx="425449" cy="564610"/>
            </a:xfrm>
            <a:prstGeom prst="rect">
              <a:avLst/>
            </a:prstGeom>
            <a:solidFill>
              <a:srgbClr val="803D06"/>
            </a:solidFill>
            <a:ln w="9525">
              <a:noFill/>
            </a:ln>
          </p:spPr>
          <p:txBody>
            <a:bodyPr anchor="ctr"/>
            <a:lstStyle/>
            <a:p>
              <a:pPr algn="ctr"/>
              <a:endParaRPr lang="zh-CN" altLang="zh-CN" sz="1800">
                <a:solidFill>
                  <a:srgbClr val="FFFFFF"/>
                </a:solidFill>
                <a:latin typeface="宋体" panose="02010600030101010101" pitchFamily="2" charset="-122"/>
                <a:ea typeface="宋体" panose="02010600030101010101" pitchFamily="2" charset="-122"/>
                <a:sym typeface="宋体" panose="02010600030101010101" pitchFamily="2" charset="-122"/>
              </a:endParaRPr>
            </a:p>
          </p:txBody>
        </p:sp>
        <p:sp>
          <p:nvSpPr>
            <p:cNvPr id="18437" name="直接连接符 37"/>
            <p:cNvSpPr/>
            <p:nvPr/>
          </p:nvSpPr>
          <p:spPr>
            <a:xfrm>
              <a:off x="481012" y="374"/>
              <a:ext cx="1" cy="564610"/>
            </a:xfrm>
            <a:prstGeom prst="line">
              <a:avLst/>
            </a:prstGeom>
            <a:ln w="28575" cap="flat" cmpd="sng">
              <a:solidFill>
                <a:srgbClr val="595959"/>
              </a:solidFill>
              <a:prstDash val="solid"/>
              <a:miter/>
              <a:headEnd type="none" w="med" len="med"/>
              <a:tailEnd type="none" w="med" len="med"/>
            </a:ln>
          </p:spPr>
        </p:sp>
      </p:grpSp>
      <p:sp>
        <p:nvSpPr>
          <p:cNvPr id="18438" name="Text Box 215"/>
          <p:cNvSpPr/>
          <p:nvPr/>
        </p:nvSpPr>
        <p:spPr>
          <a:xfrm>
            <a:off x="655638" y="1964373"/>
            <a:ext cx="10899775" cy="1198880"/>
          </a:xfrm>
          <a:prstGeom prst="rect">
            <a:avLst/>
          </a:prstGeom>
          <a:noFill/>
          <a:ln w="9525">
            <a:noFill/>
          </a:ln>
        </p:spPr>
        <p:txBody>
          <a:bodyPr anchor="t">
            <a:spAutoFit/>
          </a:bodyPr>
          <a:lstStyle/>
          <a:p>
            <a:pPr algn="just">
              <a:lnSpc>
                <a:spcPct val="150000"/>
              </a:lnSpc>
            </a:pPr>
            <a:r>
              <a:rPr lang="en-US" altLang="zh-CN"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       </a:t>
            </a:r>
            <a:r>
              <a:rPr lang="en-US" altLang="zh-CN" sz="16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2019</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年全年</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，全网共计出现A级14次，B级95次，C级231次，D级25次，结合省间错峰特性，采用全网统筹备用模式，优化西北全网机组开机方式，西北电网继续常规机组负备用运行，日均负备用</a:t>
            </a:r>
            <a:r>
              <a:rPr lang="zh-CN" altLang="en-US" sz="16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a:t>
            </a:r>
            <a:r>
              <a:rPr lang="en-US" altLang="zh-CN" sz="16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270</a:t>
            </a:r>
            <a:r>
              <a:rPr lang="zh-CN" altLang="en-US" sz="16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万</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千瓦</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同比</a:t>
            </a:r>
            <a:r>
              <a:rPr lang="zh-CN" altLang="en-US" sz="16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增加</a:t>
            </a:r>
            <a:r>
              <a:rPr lang="en-US" altLang="zh-CN" sz="16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70.88%</a:t>
            </a:r>
            <a:r>
              <a:rPr lang="zh-CN" altLang="en-US" sz="1600" dirty="0">
                <a:latin typeface="微软雅黑" panose="020B0503020204020204" pitchFamily="2" charset="-122"/>
                <a:ea typeface="微软雅黑" panose="020B0503020204020204" pitchFamily="2" charset="-122"/>
                <a:sym typeface="微软雅黑" panose="020B0503020204020204" pitchFamily="2" charset="-122"/>
              </a:rPr>
              <a:t>，备用最小达</a:t>
            </a: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到</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-10</a:t>
            </a:r>
            <a:r>
              <a:rPr lang="en-US" altLang="zh-CN"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33</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万千瓦</a:t>
            </a:r>
            <a:r>
              <a:rPr lang="zh-CN" altLang="en-US" sz="1600"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，累计增发</a:t>
            </a:r>
            <a:r>
              <a:rPr lang="zh-CN" altLang="en-US" sz="16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a:t>
            </a:r>
            <a:r>
              <a:rPr lang="en-US" altLang="zh-CN" sz="16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104.23</a:t>
            </a:r>
            <a:r>
              <a:rPr lang="zh-CN" altLang="en-US" sz="1600" dirty="0" smtClean="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亿</a:t>
            </a:r>
            <a:r>
              <a:rPr lang="zh-CN" altLang="en-US" sz="1600"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rPr>
              <a:t>千瓦时</a:t>
            </a:r>
            <a:r>
              <a:rPr lang="zh-CN" altLang="en-US" sz="16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a:t>
            </a:r>
            <a:endParaRPr lang="zh-CN" altLang="en-US" sz="1600" dirty="0" smtClean="0">
              <a:solidFill>
                <a:srgbClr val="00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439" name="矩形 3"/>
          <p:cNvSpPr/>
          <p:nvPr/>
        </p:nvSpPr>
        <p:spPr>
          <a:xfrm>
            <a:off x="666750" y="453708"/>
            <a:ext cx="10972800" cy="521970"/>
          </a:xfrm>
          <a:prstGeom prst="rect">
            <a:avLst/>
          </a:prstGeom>
          <a:noFill/>
          <a:ln w="9525">
            <a:noFill/>
          </a:ln>
        </p:spPr>
        <p:txBody>
          <a:bodyPr anchor="t">
            <a:spAutoFit/>
          </a:bodyPr>
          <a:lstStyle/>
          <a:p>
            <a:r>
              <a:rPr lang="zh-CN" altLang="en-US" sz="2800" b="1" dirty="0">
                <a:solidFill>
                  <a:srgbClr val="000000"/>
                </a:solidFill>
                <a:latin typeface="微软雅黑" panose="020B0503020204020204" pitchFamily="2" charset="-122"/>
                <a:ea typeface="微软雅黑" panose="020B0503020204020204" pitchFamily="2" charset="-122"/>
                <a:sym typeface="微软雅黑" panose="020B0503020204020204" pitchFamily="2" charset="-122"/>
              </a:rPr>
              <a:t>新能源发电分析及消纳措施</a:t>
            </a:r>
            <a:endParaRPr lang="zh-CN" altLang="en-US" sz="2800" b="1" dirty="0">
              <a:solidFill>
                <a:srgbClr val="FF0000"/>
              </a:solidFill>
              <a:latin typeface="微软雅黑" panose="020B0503020204020204" pitchFamily="2" charset="-122"/>
              <a:ea typeface="微软雅黑" panose="020B0503020204020204" pitchFamily="2" charset="-122"/>
              <a:sym typeface="微软雅黑" panose="020B0503020204020204" pitchFamily="2" charset="-122"/>
            </a:endParaRPr>
          </a:p>
        </p:txBody>
      </p:sp>
      <p:sp>
        <p:nvSpPr>
          <p:cNvPr id="18440" name="Rectangle 3"/>
          <p:cNvSpPr/>
          <p:nvPr/>
        </p:nvSpPr>
        <p:spPr>
          <a:xfrm>
            <a:off x="12700" y="1066800"/>
            <a:ext cx="10972800" cy="504825"/>
          </a:xfrm>
          <a:prstGeom prst="rect">
            <a:avLst/>
          </a:prstGeom>
          <a:noFill/>
          <a:ln w="9525">
            <a:noFill/>
          </a:ln>
        </p:spPr>
        <p:txBody>
          <a:bodyPr anchor="t"/>
          <a:lstStyle/>
          <a:p>
            <a:pPr indent="625475">
              <a:lnSpc>
                <a:spcPct val="120000"/>
              </a:lnSpc>
              <a:spcBef>
                <a:spcPct val="20000"/>
              </a:spcBef>
            </a:pPr>
            <a:r>
              <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rPr>
              <a:t>（二）新能源消纳措施</a:t>
            </a:r>
            <a:endParaRPr lang="zh-CN" altLang="en-US" sz="2000" b="1" dirty="0">
              <a:solidFill>
                <a:srgbClr val="FF3300"/>
              </a:solidFill>
              <a:latin typeface="黑体" panose="02010609060101010101" pitchFamily="1" charset="-122"/>
              <a:ea typeface="黑体" panose="02010609060101010101" pitchFamily="1" charset="-122"/>
              <a:sym typeface="黑体" panose="02010609060101010101" pitchFamily="1" charset="-122"/>
            </a:endParaRPr>
          </a:p>
        </p:txBody>
      </p:sp>
      <p:graphicFrame>
        <p:nvGraphicFramePr>
          <p:cNvPr id="5" name="图表 1"/>
          <p:cNvGraphicFramePr/>
          <p:nvPr/>
        </p:nvGraphicFramePr>
        <p:xfrm>
          <a:off x="923925" y="3560763"/>
          <a:ext cx="4572000" cy="274383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图表 2"/>
          <p:cNvGraphicFramePr/>
          <p:nvPr/>
        </p:nvGraphicFramePr>
        <p:xfrm>
          <a:off x="6482080" y="356108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theme/theme1.xml><?xml version="1.0" encoding="utf-8"?>
<a:theme xmlns:a="http://schemas.openxmlformats.org/drawingml/2006/main" name="5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3_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18063</Words>
  <Application>WPS 演示</Application>
  <PresentationFormat>自定义</PresentationFormat>
  <Paragraphs>3861</Paragraphs>
  <Slides>42</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42</vt:i4>
      </vt:variant>
    </vt:vector>
  </HeadingPairs>
  <TitlesOfParts>
    <vt:vector size="56" baseType="lpstr">
      <vt:lpstr>Arial</vt:lpstr>
      <vt:lpstr>宋体</vt:lpstr>
      <vt:lpstr>Wingdings</vt:lpstr>
      <vt:lpstr>Calibri</vt:lpstr>
      <vt:lpstr>黑体</vt:lpstr>
      <vt:lpstr>Tahoma</vt:lpstr>
      <vt:lpstr>微软雅黑</vt:lpstr>
      <vt:lpstr>Times New Roman</vt:lpstr>
      <vt:lpstr>Wingdings</vt:lpstr>
      <vt:lpstr>Arial Unicode MS</vt:lpstr>
      <vt:lpstr>方正黑体_GBK</vt:lpstr>
      <vt:lpstr>华文新魏</vt:lpstr>
      <vt:lpstr>5_Office 主题</vt:lpstr>
      <vt:lpstr>13_Office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Administrator</cp:lastModifiedBy>
  <cp:revision>2587</cp:revision>
  <dcterms:created xsi:type="dcterms:W3CDTF">2017-02-07T04:38:00Z</dcterms:created>
  <dcterms:modified xsi:type="dcterms:W3CDTF">2020-04-23T04:17:36Z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2052-10.8.2.6726</vt:lpwstr>
  </property>
  <property fmtid="{D5CDD505-2E9C-101B-9397-08002B2CF9AE}" pid="3" name="KSORubyTemplateID">
    <vt:lpwstr>2</vt:lpwstr>
  </property>
</Properties>
</file>